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8" r:id="rId3"/>
    <p:sldId id="292" r:id="rId4"/>
    <p:sldId id="291" r:id="rId5"/>
    <p:sldId id="293" r:id="rId6"/>
    <p:sldId id="294" r:id="rId7"/>
    <p:sldId id="297" r:id="rId8"/>
    <p:sldId id="306" r:id="rId9"/>
    <p:sldId id="307" r:id="rId10"/>
    <p:sldId id="299" r:id="rId11"/>
    <p:sldId id="310" r:id="rId12"/>
    <p:sldId id="312" r:id="rId13"/>
    <p:sldId id="311" r:id="rId14"/>
    <p:sldId id="313" r:id="rId15"/>
    <p:sldId id="318" r:id="rId16"/>
    <p:sldId id="314" r:id="rId17"/>
    <p:sldId id="315" r:id="rId18"/>
    <p:sldId id="316" r:id="rId19"/>
    <p:sldId id="317" r:id="rId20"/>
    <p:sldId id="319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70474" autoAdjust="0"/>
  </p:normalViewPr>
  <p:slideViewPr>
    <p:cSldViewPr>
      <p:cViewPr varScale="1">
        <p:scale>
          <a:sx n="93" d="100"/>
          <a:sy n="93" d="100"/>
        </p:scale>
        <p:origin x="-21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3627-E181-423E-BA7B-43AEA5E07D60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1342A-050E-4FE4-99B9-C0DF7D628F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83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Hotovo není, je-li</a:t>
            </a:r>
            <a:r>
              <a:rPr lang="cs-CZ" baseline="0" dirty="0" smtClean="0"/>
              <a:t> počet car </a:t>
            </a:r>
            <a:r>
              <a:rPr lang="cs-CZ" baseline="0" dirty="0" err="1" smtClean="0"/>
              <a:t>nutnych</a:t>
            </a:r>
            <a:r>
              <a:rPr lang="cs-CZ" baseline="0" dirty="0" smtClean="0"/>
              <a:t> pro zakryti všech nul </a:t>
            </a:r>
            <a:r>
              <a:rPr lang="cs-CZ" baseline="0" dirty="0" err="1" smtClean="0"/>
              <a:t>mensi</a:t>
            </a:r>
            <a:r>
              <a:rPr lang="cs-CZ" baseline="0" dirty="0" smtClean="0"/>
              <a:t> dimenze </a:t>
            </a:r>
            <a:r>
              <a:rPr lang="cs-CZ" baseline="0" dirty="0" err="1" smtClean="0"/>
              <a:t>problemu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opet</a:t>
            </a:r>
            <a:r>
              <a:rPr lang="cs-CZ" dirty="0" smtClean="0"/>
              <a:t> se </a:t>
            </a:r>
            <a:r>
              <a:rPr lang="cs-CZ" dirty="0" err="1" smtClean="0"/>
              <a:t>vytvari</a:t>
            </a:r>
            <a:r>
              <a:rPr lang="cs-CZ" dirty="0" smtClean="0"/>
              <a:t> </a:t>
            </a:r>
            <a:r>
              <a:rPr lang="cs-CZ" dirty="0" err="1" smtClean="0"/>
              <a:t>horizontalni</a:t>
            </a:r>
            <a:r>
              <a:rPr lang="cs-CZ" dirty="0" smtClean="0"/>
              <a:t> cara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posloupnost konci, když nejsme</a:t>
            </a:r>
            <a:r>
              <a:rPr lang="cs-CZ" baseline="0" dirty="0" smtClean="0"/>
              <a:t> schopni </a:t>
            </a:r>
            <a:r>
              <a:rPr lang="cs-CZ" baseline="0" dirty="0" err="1" smtClean="0"/>
              <a:t>nalezt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pokracovani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posloupnost konci, když nejsme</a:t>
            </a:r>
            <a:r>
              <a:rPr lang="cs-CZ" baseline="0" dirty="0" smtClean="0"/>
              <a:t> schopni </a:t>
            </a:r>
            <a:r>
              <a:rPr lang="cs-CZ" baseline="0" dirty="0" err="1" smtClean="0"/>
              <a:t>nalezt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pokracovani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strukturální popis scény a pak porovnat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Samozřejmě, že si to můžeme</a:t>
            </a:r>
            <a:r>
              <a:rPr lang="cs-CZ" baseline="0" dirty="0" smtClean="0"/>
              <a:t> ukázat na případě dvou grafů, ale algoritmus se snadněji vysvětlí na konkrétním případě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Poznamka</a:t>
            </a:r>
            <a:r>
              <a:rPr lang="en-US" baseline="0" dirty="0" smtClean="0"/>
              <a:t>: </a:t>
            </a:r>
            <a:r>
              <a:rPr lang="cs-CZ" baseline="0" dirty="0" smtClean="0"/>
              <a:t>úloh může být více než dělníků, ale budeme předpokládat, že mám jich stejný počet (je to jednodušší)</a:t>
            </a:r>
          </a:p>
          <a:p>
            <a:endParaRPr lang="cs-CZ" baseline="0" dirty="0" smtClean="0"/>
          </a:p>
          <a:p>
            <a:r>
              <a:rPr lang="cs-CZ" baseline="0" dirty="0" smtClean="0"/>
              <a:t>Ukázat jedno možné přiřazení (1-1,2-2,3-3,4-4), vyčíslit jeho cenu (14+12+3+10=39) a nechat je, ať naleznou lepší.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Brute</a:t>
            </a:r>
            <a:r>
              <a:rPr lang="cs-CZ" baseline="0" dirty="0" smtClean="0"/>
              <a:t>-</a:t>
            </a:r>
            <a:r>
              <a:rPr lang="cs-CZ" baseline="0" dirty="0" err="1" smtClean="0"/>
              <a:t>force</a:t>
            </a:r>
            <a:r>
              <a:rPr lang="cs-CZ" baseline="0" dirty="0" smtClean="0"/>
              <a:t>: mám N možností, jak přidělit první úlohu, N-1, jak druhou (předpokládám, že optimálně každý něco dělá), atd.</a:t>
            </a:r>
          </a:p>
          <a:p>
            <a:r>
              <a:rPr lang="cs-CZ" baseline="0" dirty="0" smtClean="0"/>
              <a:t>Myšlenka </a:t>
            </a:r>
            <a:r>
              <a:rPr lang="cs-CZ" baseline="0" dirty="0" err="1" smtClean="0"/>
              <a:t>Munkres</a:t>
            </a:r>
            <a:r>
              <a:rPr lang="cs-CZ" baseline="0" dirty="0" smtClean="0"/>
              <a:t>: každá úloha může být provedena jen jedním dělníkem, tj. jakmile přiřadím jednu úlohu, tak prostor pro přiřazení další je o menší nejen o tu buňku, ale o celý sloupec, navíc za předpokladu, že mám N úloh na N lidé a nikdo se nesmí </a:t>
            </a:r>
            <a:r>
              <a:rPr lang="cs-CZ" baseline="0" dirty="0" err="1" smtClean="0"/>
              <a:t>flákat</a:t>
            </a:r>
            <a:r>
              <a:rPr lang="cs-CZ" baseline="0" dirty="0" smtClean="0"/>
              <a:t>, tak také je prostor menší o celý řádek.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cs-CZ" dirty="0" smtClean="0"/>
              <a:t>postupujeme po </a:t>
            </a:r>
            <a:r>
              <a:rPr lang="cs-CZ" dirty="0" err="1" smtClean="0"/>
              <a:t>radcich</a:t>
            </a:r>
            <a:r>
              <a:rPr lang="cs-CZ" dirty="0" smtClean="0"/>
              <a:t>, nula</a:t>
            </a:r>
            <a:r>
              <a:rPr lang="cs-CZ" baseline="0" dirty="0" smtClean="0"/>
              <a:t> na pozici 1,4 </a:t>
            </a:r>
            <a:r>
              <a:rPr lang="cs-CZ" baseline="0" dirty="0" err="1" smtClean="0"/>
              <a:t>jiz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nemuze</a:t>
            </a:r>
            <a:r>
              <a:rPr lang="cs-CZ" baseline="0" dirty="0" smtClean="0"/>
              <a:t> byt </a:t>
            </a:r>
            <a:r>
              <a:rPr lang="cs-CZ" baseline="0" dirty="0" err="1" smtClean="0"/>
              <a:t>oznacena</a:t>
            </a:r>
            <a:r>
              <a:rPr lang="cs-CZ" baseline="0" dirty="0" smtClean="0"/>
              <a:t> * protože v </a:t>
            </a:r>
            <a:r>
              <a:rPr lang="cs-CZ" baseline="0" dirty="0" err="1" smtClean="0"/>
              <a:t>radce</a:t>
            </a:r>
            <a:r>
              <a:rPr lang="cs-CZ" baseline="0" dirty="0" smtClean="0"/>
              <a:t> je </a:t>
            </a:r>
            <a:r>
              <a:rPr lang="cs-CZ" baseline="0" dirty="0" err="1" smtClean="0"/>
              <a:t>jiz</a:t>
            </a:r>
            <a:r>
              <a:rPr lang="cs-CZ" baseline="0" dirty="0" smtClean="0"/>
              <a:t> </a:t>
            </a:r>
            <a:r>
              <a:rPr lang="cs-CZ" baseline="0" dirty="0" err="1" smtClean="0"/>
              <a:t>jina</a:t>
            </a:r>
            <a:r>
              <a:rPr lang="cs-CZ" baseline="0" dirty="0" smtClean="0"/>
              <a:t> 0*, analogicky pro nulu na 4,1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cs-CZ" dirty="0" smtClean="0"/>
              <a:t>Je-li nějaká</a:t>
            </a:r>
            <a:r>
              <a:rPr lang="cs-CZ" baseline="0" dirty="0" smtClean="0"/>
              <a:t> nezakrytá nula a v řádku není 0*, tak je postup složitější  - </a:t>
            </a:r>
            <a:r>
              <a:rPr lang="cs-CZ" baseline="0" dirty="0" err="1" smtClean="0"/>
              <a:t>ukazeme</a:t>
            </a:r>
            <a:r>
              <a:rPr lang="cs-CZ" baseline="0" dirty="0" smtClean="0"/>
              <a:t> si </a:t>
            </a:r>
            <a:r>
              <a:rPr lang="cs-CZ" baseline="0" dirty="0" err="1" smtClean="0"/>
              <a:t>pozdeji</a:t>
            </a:r>
            <a:r>
              <a:rPr lang="cs-CZ" baseline="0" dirty="0" smtClean="0"/>
              <a:t>.</a:t>
            </a:r>
          </a:p>
          <a:p>
            <a:pPr marL="228600" indent="-228600">
              <a:buNone/>
            </a:pPr>
            <a:r>
              <a:rPr lang="cs-CZ" baseline="0" dirty="0" smtClean="0"/>
              <a:t>[je nutné vytvořit posloupnost střídajících se 0</a:t>
            </a:r>
            <a:r>
              <a:rPr lang="en-US" baseline="0" dirty="0" smtClean="0"/>
              <a:t>’ a 0* (</a:t>
            </a:r>
            <a:r>
              <a:rPr lang="en-US" baseline="0" dirty="0" err="1" smtClean="0"/>
              <a:t>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sloupci</a:t>
            </a:r>
            <a:r>
              <a:rPr lang="en-US" baseline="0" dirty="0" smtClean="0"/>
              <a:t> s</a:t>
            </a:r>
            <a:r>
              <a:rPr lang="cs-CZ" baseline="0" dirty="0" smtClean="0"/>
              <a:t> </a:t>
            </a:r>
            <a:r>
              <a:rPr lang="en-US" baseline="0" dirty="0" smtClean="0"/>
              <a:t>p</a:t>
            </a:r>
            <a:r>
              <a:rPr lang="cs-CZ" baseline="0" dirty="0" smtClean="0"/>
              <a:t>ř</a:t>
            </a:r>
            <a:r>
              <a:rPr lang="en-US" baseline="0" dirty="0" err="1" smtClean="0"/>
              <a:t>edchoz</a:t>
            </a:r>
            <a:r>
              <a:rPr lang="cs-CZ" baseline="0" dirty="0" smtClean="0"/>
              <a:t>í 0</a:t>
            </a:r>
            <a:r>
              <a:rPr lang="en-US" baseline="0" dirty="0" smtClean="0"/>
              <a:t>’</a:t>
            </a:r>
            <a:r>
              <a:rPr lang="cs-CZ" baseline="0" dirty="0" smtClean="0"/>
              <a:t>), 0</a:t>
            </a:r>
            <a:r>
              <a:rPr lang="en-US" baseline="0" dirty="0" smtClean="0"/>
              <a:t>’ (v </a:t>
            </a:r>
            <a:r>
              <a:rPr lang="en-US" baseline="0" dirty="0" err="1" smtClean="0"/>
              <a:t>radku</a:t>
            </a:r>
            <a:r>
              <a:rPr lang="en-US" baseline="0" dirty="0" smtClean="0"/>
              <a:t> s </a:t>
            </a:r>
            <a:r>
              <a:rPr lang="en-US" baseline="0" dirty="0" err="1" smtClean="0"/>
              <a:t>predchozi</a:t>
            </a:r>
            <a:r>
              <a:rPr lang="en-US" baseline="0" dirty="0" smtClean="0"/>
              <a:t> 0*), 0* v </a:t>
            </a:r>
            <a:r>
              <a:rPr lang="en-US" baseline="0" dirty="0" err="1" smtClean="0"/>
              <a:t>posloupnosti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prevest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0, 0’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0*, </a:t>
            </a:r>
            <a:r>
              <a:rPr lang="en-US" baseline="0" dirty="0" err="1" smtClean="0"/>
              <a:t>ostatni</a:t>
            </a:r>
            <a:r>
              <a:rPr lang="en-US" baseline="0" dirty="0" smtClean="0"/>
              <a:t> 0’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0 a </a:t>
            </a:r>
            <a:r>
              <a:rPr lang="en-US" baseline="0" dirty="0" err="1" smtClean="0"/>
              <a:t>zrusit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vsechny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horizontalni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cary</a:t>
            </a:r>
            <a:r>
              <a:rPr lang="cs-CZ" baseline="0" dirty="0" smtClean="0"/>
              <a:t>]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KIV/ZEP - 2011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Grafy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1001 </a:t>
            </a:r>
            <a:r>
              <a:rPr lang="en-US" dirty="0" err="1" smtClean="0"/>
              <a:t>zp</a:t>
            </a:r>
            <a:r>
              <a:rPr lang="cs-CZ" dirty="0" smtClean="0"/>
              <a:t>ů</a:t>
            </a:r>
            <a:r>
              <a:rPr lang="en-US" dirty="0" smtClean="0"/>
              <a:t>sob</a:t>
            </a:r>
            <a:r>
              <a:rPr lang="cs-CZ" dirty="0" smtClean="0"/>
              <a:t>ů</a:t>
            </a:r>
            <a:r>
              <a:rPr lang="en-US" dirty="0" smtClean="0"/>
              <a:t> - II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Hungarian marriage </a:t>
            </a:r>
            <a:r>
              <a:rPr lang="cs-CZ" dirty="0" smtClean="0"/>
              <a:t>(Munkres)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Pokud není hotovo</a:t>
            </a:r>
          </a:p>
          <a:p>
            <a:pPr lvl="1"/>
            <a:r>
              <a:rPr lang="cs-CZ" dirty="0" smtClean="0"/>
              <a:t>nalezni minimum v nezakrytých buňkách</a:t>
            </a:r>
          </a:p>
          <a:p>
            <a:pPr lvl="1"/>
            <a:r>
              <a:rPr lang="cs-CZ" dirty="0" smtClean="0"/>
              <a:t>odečti minimum od všech nezakrytých a přičti ho ke všem buňkám zakrytým více čarami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Group 4"/>
          <p:cNvGraphicFramePr>
            <a:graphicFrameLocks noGrp="1"/>
          </p:cNvGraphicFramePr>
          <p:nvPr/>
        </p:nvGraphicFramePr>
        <p:xfrm>
          <a:off x="556091" y="2791614"/>
          <a:ext cx="8087875" cy="2423336"/>
        </p:xfrm>
        <a:graphic>
          <a:graphicData uri="http://schemas.openxmlformats.org/drawingml/2006/table">
            <a:tbl>
              <a:tblPr/>
              <a:tblGrid>
                <a:gridCol w="1584555"/>
                <a:gridCol w="1625830"/>
                <a:gridCol w="1625830"/>
                <a:gridCol w="1625830"/>
                <a:gridCol w="1625830"/>
              </a:tblGrid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143108" y="3500438"/>
            <a:ext cx="650085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1393803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679951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Hungarian marriage </a:t>
            </a:r>
            <a:r>
              <a:rPr lang="cs-CZ" dirty="0" smtClean="0"/>
              <a:t>(Munkres)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Opakuj celý postup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680680"/>
              </p:ext>
            </p:extLst>
          </p:nvPr>
        </p:nvGraphicFramePr>
        <p:xfrm>
          <a:off x="556091" y="2791614"/>
          <a:ext cx="8087875" cy="2423336"/>
        </p:xfrm>
        <a:graphic>
          <a:graphicData uri="http://schemas.openxmlformats.org/drawingml/2006/table">
            <a:tbl>
              <a:tblPr/>
              <a:tblGrid>
                <a:gridCol w="1584555"/>
                <a:gridCol w="1625830"/>
                <a:gridCol w="1625830"/>
                <a:gridCol w="1625830"/>
                <a:gridCol w="1625830"/>
              </a:tblGrid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" name="Straight Connector 8"/>
          <p:cNvCxnSpPr/>
          <p:nvPr/>
        </p:nvCxnSpPr>
        <p:spPr>
          <a:xfrm rot="5400000">
            <a:off x="3036877" y="4250537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1"/>
          <p:cNvCxnSpPr/>
          <p:nvPr/>
        </p:nvCxnSpPr>
        <p:spPr>
          <a:xfrm rot="5400000" flipH="1" flipV="1">
            <a:off x="1393803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7"/>
          <p:cNvCxnSpPr/>
          <p:nvPr/>
        </p:nvCxnSpPr>
        <p:spPr>
          <a:xfrm rot="5400000" flipH="1" flipV="1">
            <a:off x="4679951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Hungarian marriage </a:t>
            </a:r>
            <a:r>
              <a:rPr lang="cs-CZ" dirty="0" smtClean="0"/>
              <a:t>(Munkres)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Existuje nezakrytá nula a v řádku není 0*</a:t>
            </a:r>
          </a:p>
          <a:p>
            <a:pPr lvl="1"/>
            <a:r>
              <a:rPr lang="cs-CZ" dirty="0" smtClean="0"/>
              <a:t>označ ji </a:t>
            </a:r>
            <a:r>
              <a:rPr lang="en-US" dirty="0" smtClean="0"/>
              <a:t>0‘ a </a:t>
            </a:r>
            <a:r>
              <a:rPr lang="cs-CZ" dirty="0" smtClean="0"/>
              <a:t>toto je člen a</a:t>
            </a:r>
            <a:r>
              <a:rPr lang="cs-CZ" baseline="-25000" dirty="0" smtClean="0"/>
              <a:t>1</a:t>
            </a:r>
            <a:r>
              <a:rPr lang="cs-CZ" dirty="0" smtClean="0"/>
              <a:t> posloupnosti střídajících se 0</a:t>
            </a:r>
            <a:r>
              <a:rPr lang="en-US" dirty="0" smtClean="0"/>
              <a:t>’</a:t>
            </a:r>
            <a:r>
              <a:rPr lang="cs-CZ" dirty="0" smtClean="0"/>
              <a:t> a 0*</a:t>
            </a:r>
          </a:p>
          <a:p>
            <a:pPr lvl="1"/>
            <a:r>
              <a:rPr lang="cs-CZ" dirty="0" smtClean="0"/>
              <a:t>nechť </a:t>
            </a:r>
            <a:r>
              <a:rPr lang="cs-CZ" dirty="0" err="1" smtClean="0"/>
              <a:t>a</a:t>
            </a:r>
            <a:r>
              <a:rPr lang="cs-CZ" baseline="-25000" dirty="0" err="1" smtClean="0"/>
              <a:t>i</a:t>
            </a:r>
            <a:r>
              <a:rPr lang="cs-CZ" dirty="0" smtClean="0"/>
              <a:t> = </a:t>
            </a:r>
            <a:r>
              <a:rPr lang="en-US" dirty="0" smtClean="0"/>
              <a:t>0‘</a:t>
            </a:r>
            <a:r>
              <a:rPr lang="cs-CZ" dirty="0" smtClean="0"/>
              <a:t>, </a:t>
            </a:r>
            <a:r>
              <a:rPr lang="cs-CZ" dirty="0" err="1" smtClean="0"/>
              <a:t>a</a:t>
            </a:r>
            <a:r>
              <a:rPr lang="cs-CZ" baseline="-25000" dirty="0" err="1" smtClean="0"/>
              <a:t>i</a:t>
            </a:r>
            <a:r>
              <a:rPr lang="cs-CZ" baseline="-25000" dirty="0" smtClean="0"/>
              <a:t>+1</a:t>
            </a:r>
            <a:r>
              <a:rPr lang="en-US" dirty="0" smtClean="0"/>
              <a:t> </a:t>
            </a:r>
            <a:r>
              <a:rPr lang="cs-CZ" dirty="0" smtClean="0"/>
              <a:t>je 0* ve sloupci s </a:t>
            </a:r>
            <a:r>
              <a:rPr lang="cs-CZ" dirty="0" err="1" smtClean="0"/>
              <a:t>a</a:t>
            </a:r>
            <a:r>
              <a:rPr lang="cs-CZ" baseline="-25000" dirty="0" err="1" smtClean="0"/>
              <a:t>i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err="1" smtClean="0"/>
              <a:t>a</a:t>
            </a:r>
            <a:r>
              <a:rPr lang="cs-CZ" baseline="-25000" dirty="0" err="1" smtClean="0"/>
              <a:t>i</a:t>
            </a:r>
            <a:r>
              <a:rPr lang="cs-CZ" baseline="-25000" dirty="0" smtClean="0"/>
              <a:t>+2</a:t>
            </a:r>
            <a:r>
              <a:rPr lang="cs-CZ" dirty="0" smtClean="0"/>
              <a:t> je 0</a:t>
            </a:r>
            <a:r>
              <a:rPr lang="en-US" dirty="0" smtClean="0"/>
              <a:t>’</a:t>
            </a:r>
            <a:r>
              <a:rPr lang="cs-CZ" dirty="0" smtClean="0"/>
              <a:t> v řádce s </a:t>
            </a:r>
            <a:r>
              <a:rPr lang="cs-CZ" dirty="0" err="1" smtClean="0"/>
              <a:t>a</a:t>
            </a:r>
            <a:r>
              <a:rPr lang="cs-CZ" baseline="-25000" dirty="0" err="1" smtClean="0"/>
              <a:t>i</a:t>
            </a:r>
            <a:r>
              <a:rPr lang="cs-CZ" baseline="-25000" dirty="0" smtClean="0"/>
              <a:t>+1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Group 4"/>
          <p:cNvGraphicFramePr>
            <a:graphicFrameLocks noGrp="1"/>
          </p:cNvGraphicFramePr>
          <p:nvPr/>
        </p:nvGraphicFramePr>
        <p:xfrm>
          <a:off x="556091" y="2791614"/>
          <a:ext cx="8087875" cy="2423336"/>
        </p:xfrm>
        <a:graphic>
          <a:graphicData uri="http://schemas.openxmlformats.org/drawingml/2006/table">
            <a:tbl>
              <a:tblPr/>
              <a:tblGrid>
                <a:gridCol w="1584555"/>
                <a:gridCol w="1625830"/>
                <a:gridCol w="1625830"/>
                <a:gridCol w="1625830"/>
                <a:gridCol w="1625830"/>
              </a:tblGrid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 </a:t>
                      </a: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</a:t>
                      </a:r>
                      <a:r>
                        <a:rPr kumimoji="0" lang="cs-CZ" sz="1600" b="0" i="0" u="none" strike="noStrike" kern="1200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’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</a:t>
                      </a:r>
                      <a:r>
                        <a:rPr kumimoji="0" lang="cs-CZ" sz="1600" b="0" i="0" u="none" strike="noStrike" kern="1200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’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(a</a:t>
                      </a:r>
                      <a:r>
                        <a:rPr kumimoji="0" 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" name="Straight Connector 8"/>
          <p:cNvCxnSpPr/>
          <p:nvPr/>
        </p:nvCxnSpPr>
        <p:spPr>
          <a:xfrm flipV="1">
            <a:off x="2143108" y="3500438"/>
            <a:ext cx="6500858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1"/>
          <p:cNvCxnSpPr/>
          <p:nvPr/>
        </p:nvCxnSpPr>
        <p:spPr>
          <a:xfrm rot="5400000" flipH="1" flipV="1">
            <a:off x="1393803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7"/>
          <p:cNvCxnSpPr/>
          <p:nvPr/>
        </p:nvCxnSpPr>
        <p:spPr>
          <a:xfrm rot="5400000" flipH="1" flipV="1">
            <a:off x="4679951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Hungarian marriage </a:t>
            </a:r>
            <a:r>
              <a:rPr lang="cs-CZ" dirty="0" smtClean="0"/>
              <a:t>(Munkres)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Změň 0* v posloupnosti na 0 a 0</a:t>
            </a:r>
            <a:r>
              <a:rPr lang="en-US" dirty="0" smtClean="0"/>
              <a:t>’</a:t>
            </a:r>
            <a:r>
              <a:rPr lang="cs-CZ" dirty="0" smtClean="0"/>
              <a:t> na 0*, změň všechny 0</a:t>
            </a:r>
            <a:r>
              <a:rPr lang="en-US" dirty="0" smtClean="0"/>
              <a:t>’</a:t>
            </a:r>
            <a:r>
              <a:rPr lang="cs-CZ" dirty="0" smtClean="0"/>
              <a:t> v tabulce na 0, zruš všechny horizontální čáry a pokračuj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Group 4"/>
          <p:cNvGraphicFramePr>
            <a:graphicFrameLocks noGrp="1"/>
          </p:cNvGraphicFramePr>
          <p:nvPr/>
        </p:nvGraphicFramePr>
        <p:xfrm>
          <a:off x="556091" y="2791614"/>
          <a:ext cx="8087875" cy="2423336"/>
        </p:xfrm>
        <a:graphic>
          <a:graphicData uri="http://schemas.openxmlformats.org/drawingml/2006/table">
            <a:tbl>
              <a:tblPr/>
              <a:tblGrid>
                <a:gridCol w="1584555"/>
                <a:gridCol w="1625830"/>
                <a:gridCol w="1625830"/>
                <a:gridCol w="1625830"/>
                <a:gridCol w="1625830"/>
              </a:tblGrid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1"/>
          <p:cNvCxnSpPr/>
          <p:nvPr/>
        </p:nvCxnSpPr>
        <p:spPr>
          <a:xfrm rot="5400000" flipH="1" flipV="1">
            <a:off x="1393803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7"/>
          <p:cNvCxnSpPr/>
          <p:nvPr/>
        </p:nvCxnSpPr>
        <p:spPr>
          <a:xfrm rot="5400000" flipH="1" flipV="1">
            <a:off x="4679951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Hungarian marriage </a:t>
            </a:r>
            <a:r>
              <a:rPr lang="cs-CZ" dirty="0" smtClean="0"/>
              <a:t>(Munkres)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A jsme hotovi</a:t>
            </a:r>
          </a:p>
          <a:p>
            <a:pPr lvl="1"/>
            <a:r>
              <a:rPr lang="cs-CZ" dirty="0" smtClean="0"/>
              <a:t>cena přiřazení: 2 + 4 + 3 + 5 = 14</a:t>
            </a:r>
          </a:p>
          <a:p>
            <a:pPr lvl="1"/>
            <a:r>
              <a:rPr lang="cs-CZ" dirty="0" smtClean="0"/>
              <a:t>složitost O(N</a:t>
            </a:r>
            <a:r>
              <a:rPr lang="cs-CZ" baseline="30000" dirty="0" smtClean="0"/>
              <a:t>3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Group 4"/>
          <p:cNvGraphicFramePr>
            <a:graphicFrameLocks noGrp="1"/>
          </p:cNvGraphicFramePr>
          <p:nvPr/>
        </p:nvGraphicFramePr>
        <p:xfrm>
          <a:off x="571472" y="3000372"/>
          <a:ext cx="8087875" cy="2369130"/>
        </p:xfrm>
        <a:graphic>
          <a:graphicData uri="http://schemas.openxmlformats.org/drawingml/2006/table">
            <a:tbl>
              <a:tblPr/>
              <a:tblGrid>
                <a:gridCol w="1584555"/>
                <a:gridCol w="1625830"/>
                <a:gridCol w="1625830"/>
                <a:gridCol w="1625830"/>
                <a:gridCol w="1625830"/>
              </a:tblGrid>
              <a:tr h="248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1"/>
          <p:cNvCxnSpPr/>
          <p:nvPr/>
        </p:nvCxnSpPr>
        <p:spPr>
          <a:xfrm rot="5400000" flipH="1" flipV="1">
            <a:off x="1393803" y="4392619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7"/>
          <p:cNvCxnSpPr/>
          <p:nvPr/>
        </p:nvCxnSpPr>
        <p:spPr>
          <a:xfrm rot="5400000" flipH="1" flipV="1">
            <a:off x="4608513" y="4392619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1"/>
          <p:cNvCxnSpPr/>
          <p:nvPr/>
        </p:nvCxnSpPr>
        <p:spPr>
          <a:xfrm rot="5400000" flipH="1" flipV="1">
            <a:off x="3036877" y="4392619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1"/>
          <p:cNvCxnSpPr/>
          <p:nvPr/>
        </p:nvCxnSpPr>
        <p:spPr>
          <a:xfrm rot="5400000" flipH="1" flipV="1">
            <a:off x="6251587" y="4392619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</a:t>
            </a:r>
            <a:r>
              <a:rPr lang="cs-CZ" dirty="0" err="1" smtClean="0"/>
              <a:t>ázky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4538857" cy="475252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4" r="54045"/>
          <a:stretch/>
        </p:blipFill>
        <p:spPr>
          <a:xfrm>
            <a:off x="5721274" y="548681"/>
            <a:ext cx="2303819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81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Stavový automat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Uzel grafu/stromu reprezentuje stav</a:t>
            </a:r>
          </a:p>
          <a:p>
            <a:r>
              <a:rPr lang="cs-CZ" dirty="0" smtClean="0"/>
              <a:t>Hrany (orientované) reprezentují operace převádějící jeden stav na jiný</a:t>
            </a:r>
          </a:p>
          <a:p>
            <a:r>
              <a:rPr lang="cs-CZ" dirty="0" smtClean="0"/>
              <a:t>Hrany/uzly často ohodnoceny</a:t>
            </a:r>
          </a:p>
          <a:p>
            <a:pPr lvl="1"/>
            <a:r>
              <a:rPr lang="cs-CZ" dirty="0" smtClean="0"/>
              <a:t>vyjadřuje cenu operace/význam stavu</a:t>
            </a:r>
          </a:p>
          <a:p>
            <a:pPr lvl="1"/>
            <a:r>
              <a:rPr lang="cs-CZ" dirty="0" smtClean="0"/>
              <a:t>závisí na konrétní aplikaci</a:t>
            </a:r>
          </a:p>
          <a:p>
            <a:r>
              <a:rPr lang="cs-CZ" dirty="0" smtClean="0"/>
              <a:t>Reversi</a:t>
            </a:r>
          </a:p>
          <a:p>
            <a:pPr lvl="1"/>
            <a:r>
              <a:rPr lang="cs-CZ" dirty="0" smtClean="0"/>
              <a:t>hra pro dva hráče na šachovnici 8x8</a:t>
            </a:r>
          </a:p>
          <a:p>
            <a:pPr lvl="1"/>
            <a:r>
              <a:rPr lang="cs-CZ" dirty="0" smtClean="0"/>
              <a:t>hráč musí umístit jeden kámen tak, aby došlo </a:t>
            </a:r>
            <a:br>
              <a:rPr lang="cs-CZ" dirty="0" smtClean="0"/>
            </a:br>
            <a:r>
              <a:rPr lang="cs-CZ" dirty="0" smtClean="0"/>
              <a:t>k reverzaci soupeřových kamenů </a:t>
            </a:r>
          </a:p>
          <a:p>
            <a:pPr lvl="1"/>
            <a:r>
              <a:rPr lang="cs-CZ" dirty="0" smtClean="0"/>
              <a:t>vyhrává ten, kdo má více kamenů, když šachovnice je zaplněná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3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Stavový automat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Reverzace kamenů</a:t>
            </a:r>
          </a:p>
          <a:p>
            <a:pPr lvl="1"/>
            <a:r>
              <a:rPr lang="cs-CZ" dirty="0" smtClean="0"/>
              <a:t>po umístění kamene se nahradí všechny soupeřovo kameny mezi tímto kamenem a jiným kamenem (ve všech osmi směrech)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64318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64318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5176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Stavový automat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n-ární stavový strom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214422"/>
            <a:ext cx="144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214686"/>
            <a:ext cx="144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3214686"/>
            <a:ext cx="144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06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3214686"/>
            <a:ext cx="144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3214686"/>
            <a:ext cx="144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Arrow Connector 13"/>
          <p:cNvCxnSpPr>
            <a:stCxn id="88066" idx="2"/>
            <a:endCxn id="88067" idx="0"/>
          </p:cNvCxnSpPr>
          <p:nvPr/>
        </p:nvCxnSpPr>
        <p:spPr>
          <a:xfrm rot="5400000">
            <a:off x="2475819" y="1827265"/>
            <a:ext cx="560264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8066" idx="2"/>
            <a:endCxn id="88068" idx="0"/>
          </p:cNvCxnSpPr>
          <p:nvPr/>
        </p:nvCxnSpPr>
        <p:spPr>
          <a:xfrm rot="5400000">
            <a:off x="3404513" y="2755959"/>
            <a:ext cx="56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8066" idx="2"/>
            <a:endCxn id="88069" idx="0"/>
          </p:cNvCxnSpPr>
          <p:nvPr/>
        </p:nvCxnSpPr>
        <p:spPr>
          <a:xfrm rot="16200000" flipH="1">
            <a:off x="4261769" y="2255893"/>
            <a:ext cx="560264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8066" idx="2"/>
            <a:endCxn id="88070" idx="0"/>
          </p:cNvCxnSpPr>
          <p:nvPr/>
        </p:nvCxnSpPr>
        <p:spPr>
          <a:xfrm rot="16200000" flipH="1">
            <a:off x="5083306" y="1434356"/>
            <a:ext cx="560264" cy="3000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8067" idx="2"/>
          </p:cNvCxnSpPr>
          <p:nvPr/>
        </p:nvCxnSpPr>
        <p:spPr>
          <a:xfrm rot="5400000">
            <a:off x="1044249" y="4681975"/>
            <a:ext cx="631702" cy="577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8067" idx="2"/>
          </p:cNvCxnSpPr>
          <p:nvPr/>
        </p:nvCxnSpPr>
        <p:spPr>
          <a:xfrm rot="16200000" flipH="1">
            <a:off x="1615753" y="4687595"/>
            <a:ext cx="488826" cy="42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8068" idx="2"/>
          </p:cNvCxnSpPr>
          <p:nvPr/>
        </p:nvCxnSpPr>
        <p:spPr>
          <a:xfrm rot="5400000">
            <a:off x="3115951" y="4824851"/>
            <a:ext cx="560264" cy="219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8068" idx="2"/>
          </p:cNvCxnSpPr>
          <p:nvPr/>
        </p:nvCxnSpPr>
        <p:spPr>
          <a:xfrm rot="16200000" flipH="1">
            <a:off x="3544579" y="4616157"/>
            <a:ext cx="488826" cy="56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8069" idx="2"/>
          </p:cNvCxnSpPr>
          <p:nvPr/>
        </p:nvCxnSpPr>
        <p:spPr>
          <a:xfrm rot="5400000">
            <a:off x="4871802" y="4997826"/>
            <a:ext cx="691900" cy="5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8069" idx="2"/>
          </p:cNvCxnSpPr>
          <p:nvPr/>
        </p:nvCxnSpPr>
        <p:spPr>
          <a:xfrm rot="16200000" flipH="1">
            <a:off x="5300430" y="4574818"/>
            <a:ext cx="620462" cy="78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8070" idx="2"/>
          </p:cNvCxnSpPr>
          <p:nvPr/>
        </p:nvCxnSpPr>
        <p:spPr>
          <a:xfrm rot="5400000">
            <a:off x="6443438" y="4854950"/>
            <a:ext cx="620462" cy="219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8070" idx="2"/>
          </p:cNvCxnSpPr>
          <p:nvPr/>
        </p:nvCxnSpPr>
        <p:spPr>
          <a:xfrm rot="16200000" flipH="1">
            <a:off x="6872066" y="4646256"/>
            <a:ext cx="549024" cy="56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357290" y="4786322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…</a:t>
            </a:r>
            <a:endParaRPr lang="cs-CZ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422188" y="4786322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…</a:t>
            </a:r>
            <a:endParaRPr lang="cs-CZ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279576" y="4786322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…</a:t>
            </a:r>
            <a:endParaRPr lang="cs-CZ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779774" y="4786322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…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865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Stavový automat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Úplný strom obsahuje výherní stavy</a:t>
            </a:r>
          </a:p>
          <a:p>
            <a:pPr lvl="1"/>
            <a:r>
              <a:rPr lang="cs-CZ" dirty="0" smtClean="0"/>
              <a:t>lze nalézt postup vedoucí k výhře</a:t>
            </a:r>
          </a:p>
          <a:p>
            <a:pPr lvl="1"/>
            <a:r>
              <a:rPr lang="cs-CZ" dirty="0" smtClean="0"/>
              <a:t>počet úrovní (šachovnice 8x8) = 60</a:t>
            </a:r>
          </a:p>
          <a:p>
            <a:pPr lvl="1"/>
            <a:r>
              <a:rPr lang="cs-CZ" dirty="0" smtClean="0"/>
              <a:t>max. počet možností/úroveň = 60</a:t>
            </a:r>
          </a:p>
          <a:p>
            <a:pPr lvl="1"/>
            <a:r>
              <a:rPr lang="cs-CZ" dirty="0" smtClean="0"/>
              <a:t>celkový počet uzlů ≤ 60</a:t>
            </a:r>
            <a:r>
              <a:rPr lang="cs-CZ" baseline="30000" dirty="0" smtClean="0"/>
              <a:t>60</a:t>
            </a:r>
          </a:p>
          <a:p>
            <a:r>
              <a:rPr lang="cs-CZ" dirty="0" smtClean="0"/>
              <a:t>Heuristika</a:t>
            </a:r>
          </a:p>
          <a:p>
            <a:pPr lvl="1"/>
            <a:r>
              <a:rPr lang="cs-CZ" dirty="0" smtClean="0"/>
              <a:t>stavy generovány průběžně</a:t>
            </a:r>
          </a:p>
          <a:p>
            <a:pPr lvl="2"/>
            <a:r>
              <a:rPr lang="cs-CZ" dirty="0" smtClean="0"/>
              <a:t>prořezávání – negeneruje se vše</a:t>
            </a:r>
          </a:p>
          <a:p>
            <a:pPr lvl="1"/>
            <a:r>
              <a:rPr lang="cs-CZ" dirty="0" smtClean="0"/>
              <a:t>ohodnocení stavu</a:t>
            </a:r>
          </a:p>
          <a:p>
            <a:pPr lvl="2"/>
            <a:r>
              <a:rPr lang="cs-CZ" dirty="0" smtClean="0"/>
              <a:t>rohy nejdůležitější, 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KIV/PRO</a:t>
            </a: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Porovnávání grafů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přesné vs. nepřesné</a:t>
            </a:r>
          </a:p>
          <a:p>
            <a:r>
              <a:rPr lang="cs-CZ" dirty="0" smtClean="0"/>
              <a:t>se stejným počtem vrcholů vs. s různým počtem vrcholů </a:t>
            </a:r>
          </a:p>
          <a:p>
            <a:r>
              <a:rPr lang="cs-CZ" dirty="0" smtClean="0"/>
              <a:t>využití</a:t>
            </a:r>
          </a:p>
          <a:p>
            <a:pPr lvl="1"/>
            <a:r>
              <a:rPr lang="cs-CZ" dirty="0" smtClean="0"/>
              <a:t>rozpoznávání (včetně 3D – Reebův graf),</a:t>
            </a:r>
          </a:p>
          <a:p>
            <a:pPr lvl="1"/>
            <a:r>
              <a:rPr lang="cs-CZ" dirty="0" smtClean="0"/>
              <a:t>analýza tvarů</a:t>
            </a:r>
          </a:p>
          <a:p>
            <a:pPr lvl="1"/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deformace na základě skeletonu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Příště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Úvod do paralelního programování a programování GPU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67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Hungarian marriage</a:t>
            </a:r>
            <a:r>
              <a:rPr lang="cs-CZ" dirty="0" smtClean="0"/>
              <a:t> (Munkres)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pro každý uzel grafu G1 dáno, jak moc je podobný jednotlivým uzlům grafu G2</a:t>
            </a:r>
          </a:p>
          <a:p>
            <a:pPr lvl="1"/>
            <a:r>
              <a:rPr lang="cs-CZ" dirty="0" smtClean="0"/>
              <a:t>heuristika podobnosti</a:t>
            </a:r>
          </a:p>
          <a:p>
            <a:pPr lvl="2"/>
            <a:r>
              <a:rPr lang="cs-CZ" dirty="0" smtClean="0"/>
              <a:t>záleží na konkrétní úloze</a:t>
            </a:r>
          </a:p>
          <a:p>
            <a:pPr lvl="2"/>
            <a:r>
              <a:rPr lang="cs-CZ" dirty="0" smtClean="0"/>
              <a:t>např. stupeň uzlu, velikost podstromů, vzdálenost v Euklidovském prostoru apod.</a:t>
            </a:r>
          </a:p>
          <a:p>
            <a:r>
              <a:rPr lang="cs-CZ" dirty="0" smtClean="0"/>
              <a:t>chceme přiřadit každému uzlu grafu G1 právě jeden uzel z G2 tak, aby celková podobnost byla maximální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Hungarian marriage </a:t>
            </a:r>
            <a:r>
              <a:rPr lang="cs-CZ" dirty="0" smtClean="0"/>
              <a:t>(Munkres)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Příklad: 4 dělníci a 4 úlohy k vykonání</a:t>
            </a:r>
          </a:p>
          <a:p>
            <a:pPr lvl="1"/>
            <a:r>
              <a:rPr lang="cs-CZ" dirty="0" smtClean="0"/>
              <a:t>každý dělník potřebuje jiný čas</a:t>
            </a:r>
            <a:endParaRPr lang="en-US" dirty="0" smtClean="0"/>
          </a:p>
          <a:p>
            <a:pPr lvl="1"/>
            <a:r>
              <a:rPr lang="cs-CZ" dirty="0" smtClean="0"/>
              <a:t>jak přidělit úlohy tak, aby celkový čas provedení všech úloh byl minimální?</a:t>
            </a:r>
          </a:p>
          <a:p>
            <a:pPr lvl="1"/>
            <a:r>
              <a:rPr lang="cs-CZ" dirty="0" err="1" smtClean="0"/>
              <a:t>brute</a:t>
            </a:r>
            <a:r>
              <a:rPr lang="cs-CZ" dirty="0" smtClean="0"/>
              <a:t>-</a:t>
            </a:r>
            <a:r>
              <a:rPr lang="cs-CZ" dirty="0" err="1" smtClean="0"/>
              <a:t>force</a:t>
            </a:r>
            <a:r>
              <a:rPr lang="cs-CZ" dirty="0" smtClean="0"/>
              <a:t>: vygenerovat všechny možnosti a porovnat je </a:t>
            </a:r>
            <a:r>
              <a:rPr lang="cs-CZ" dirty="0" smtClean="0">
                <a:latin typeface="Arial"/>
                <a:cs typeface="Arial"/>
              </a:rPr>
              <a:t>→ O(n</a:t>
            </a:r>
            <a:r>
              <a:rPr lang="en-US" dirty="0" smtClean="0">
                <a:latin typeface="Arial"/>
                <a:cs typeface="Arial"/>
              </a:rPr>
              <a:t>!)</a:t>
            </a: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Group 4"/>
          <p:cNvGraphicFramePr>
            <a:graphicFrameLocks noGrp="1"/>
          </p:cNvGraphicFramePr>
          <p:nvPr/>
        </p:nvGraphicFramePr>
        <p:xfrm>
          <a:off x="556091" y="3139235"/>
          <a:ext cx="8016435" cy="2059560"/>
        </p:xfrm>
        <a:graphic>
          <a:graphicData uri="http://schemas.openxmlformats.org/drawingml/2006/table">
            <a:tbl>
              <a:tblPr/>
              <a:tblGrid>
                <a:gridCol w="1570559"/>
                <a:gridCol w="1611469"/>
                <a:gridCol w="1611469"/>
                <a:gridCol w="1611469"/>
                <a:gridCol w="1611469"/>
              </a:tblGrid>
              <a:tr h="225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7110" marR="107110" marT="53556" marB="535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7110" marR="107110" marT="53556" marB="535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marL="107110" marR="107110" marT="53556" marB="535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7110" marR="107110" marT="53556" marB="535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7110" marR="107110" marT="53556" marB="535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107110" marR="107110" marT="53556" marB="535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Hungarian marriage </a:t>
            </a:r>
            <a:r>
              <a:rPr lang="cs-CZ" dirty="0" smtClean="0"/>
              <a:t>(Munkres)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Od každého řádku odečti jeho minimum</a:t>
            </a:r>
          </a:p>
          <a:p>
            <a:pPr lvl="1"/>
            <a:r>
              <a:rPr lang="cs-CZ" dirty="0" smtClean="0"/>
              <a:t>přidání konstanty nezmění výsledné přiřazení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556091" y="2791614"/>
          <a:ext cx="8087875" cy="2423336"/>
        </p:xfrm>
        <a:graphic>
          <a:graphicData uri="http://schemas.openxmlformats.org/drawingml/2006/table">
            <a:tbl>
              <a:tblPr/>
              <a:tblGrid>
                <a:gridCol w="1584555"/>
                <a:gridCol w="1625830"/>
                <a:gridCol w="1625830"/>
                <a:gridCol w="1625830"/>
                <a:gridCol w="1625830"/>
              </a:tblGrid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Hungarian marriage </a:t>
            </a:r>
            <a:r>
              <a:rPr lang="cs-CZ" dirty="0" smtClean="0"/>
              <a:t>(Munkres)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Od každého řádku odečti jeho minimum</a:t>
            </a:r>
          </a:p>
          <a:p>
            <a:pPr lvl="1"/>
            <a:r>
              <a:rPr lang="cs-CZ" dirty="0" smtClean="0"/>
              <a:t>přidání konstanty nezmění výsledné přiřazení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556091" y="2791614"/>
          <a:ext cx="8087875" cy="2423336"/>
        </p:xfrm>
        <a:graphic>
          <a:graphicData uri="http://schemas.openxmlformats.org/drawingml/2006/table">
            <a:tbl>
              <a:tblPr/>
              <a:tblGrid>
                <a:gridCol w="1584555"/>
                <a:gridCol w="1625830"/>
                <a:gridCol w="1625830"/>
                <a:gridCol w="1625830"/>
                <a:gridCol w="1625830"/>
              </a:tblGrid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Hungarian marriage </a:t>
            </a:r>
            <a:r>
              <a:rPr lang="cs-CZ" dirty="0" smtClean="0"/>
              <a:t>(Munkres)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Nalezni největší množinu nezávislých nul</a:t>
            </a:r>
          </a:p>
          <a:p>
            <a:pPr lvl="1"/>
            <a:r>
              <a:rPr lang="cs-CZ" dirty="0" smtClean="0"/>
              <a:t>dvě nuly jsou nezávislé, pokud leží v různých řádcích a různých sloupcích</a:t>
            </a:r>
          </a:p>
          <a:p>
            <a:pPr lvl="1"/>
            <a:r>
              <a:rPr lang="cs-CZ" dirty="0" smtClean="0"/>
              <a:t>odpovídá minimálnímu počtu čar potřebných </a:t>
            </a:r>
            <a:br>
              <a:rPr lang="cs-CZ" dirty="0" smtClean="0"/>
            </a:br>
            <a:r>
              <a:rPr lang="cs-CZ" dirty="0" smtClean="0"/>
              <a:t>k pokrytí všech nul v tabulce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556091" y="2791614"/>
          <a:ext cx="8087875" cy="2423336"/>
        </p:xfrm>
        <a:graphic>
          <a:graphicData uri="http://schemas.openxmlformats.org/drawingml/2006/table">
            <a:tbl>
              <a:tblPr/>
              <a:tblGrid>
                <a:gridCol w="1584555"/>
                <a:gridCol w="1625830"/>
                <a:gridCol w="1625830"/>
                <a:gridCol w="1625830"/>
                <a:gridCol w="1625830"/>
              </a:tblGrid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143108" y="3500438"/>
            <a:ext cx="650085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393803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679951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Hungarian marriage </a:t>
            </a:r>
            <a:r>
              <a:rPr lang="cs-CZ" dirty="0" smtClean="0"/>
              <a:t>(Munkres)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Jak nalézt čáry?</a:t>
            </a:r>
          </a:p>
          <a:p>
            <a:pPr lvl="1"/>
            <a:r>
              <a:rPr lang="cs-CZ" dirty="0" smtClean="0"/>
              <a:t>označ * každou nulu, pro kterou v tabulce není 0* na tomtéž řádku ani sloupci</a:t>
            </a:r>
          </a:p>
          <a:p>
            <a:pPr lvl="1"/>
            <a:r>
              <a:rPr lang="cs-CZ" dirty="0" smtClean="0"/>
              <a:t>přikryj čárou každý sloupec s 0*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556091" y="2791614"/>
          <a:ext cx="8087875" cy="2423336"/>
        </p:xfrm>
        <a:graphic>
          <a:graphicData uri="http://schemas.openxmlformats.org/drawingml/2006/table">
            <a:tbl>
              <a:tblPr/>
              <a:tblGrid>
                <a:gridCol w="1584555"/>
                <a:gridCol w="1625830"/>
                <a:gridCol w="1625830"/>
                <a:gridCol w="1625830"/>
                <a:gridCol w="1625830"/>
              </a:tblGrid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4" name="Straight Connector 8"/>
          <p:cNvCxnSpPr/>
          <p:nvPr/>
        </p:nvCxnSpPr>
        <p:spPr>
          <a:xfrm rot="5400000">
            <a:off x="3036877" y="4250537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1"/>
          <p:cNvCxnSpPr/>
          <p:nvPr/>
        </p:nvCxnSpPr>
        <p:spPr>
          <a:xfrm rot="5400000" flipH="1" flipV="1">
            <a:off x="1393803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7"/>
          <p:cNvCxnSpPr/>
          <p:nvPr/>
        </p:nvCxnSpPr>
        <p:spPr>
          <a:xfrm rot="5400000" flipH="1" flipV="1">
            <a:off x="4679951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Hungarian marriage </a:t>
            </a:r>
            <a:r>
              <a:rPr lang="cs-CZ" dirty="0" smtClean="0"/>
              <a:t>(Munkres)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Je-li počet čar = počet úloh, jsme hotovi</a:t>
            </a:r>
          </a:p>
          <a:p>
            <a:pPr lvl="1"/>
            <a:r>
              <a:rPr lang="cs-CZ" dirty="0" smtClean="0"/>
              <a:t>optimální přiřazení je na pozicích s 0*</a:t>
            </a:r>
          </a:p>
          <a:p>
            <a:r>
              <a:rPr lang="cs-CZ" dirty="0" smtClean="0"/>
              <a:t>Je-li nějaká nezakrytá 0 v řádku s 0*</a:t>
            </a:r>
          </a:p>
          <a:p>
            <a:pPr lvl="1"/>
            <a:r>
              <a:rPr lang="cs-CZ" dirty="0" smtClean="0"/>
              <a:t>označ ji </a:t>
            </a:r>
            <a:r>
              <a:rPr lang="en-US" dirty="0" smtClean="0"/>
              <a:t>0‘</a:t>
            </a:r>
            <a:r>
              <a:rPr lang="cs-CZ" dirty="0" smtClean="0"/>
              <a:t>, odkryj sloupec s 0* a přikryj řádek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556091" y="2791614"/>
          <a:ext cx="8087875" cy="2423336"/>
        </p:xfrm>
        <a:graphic>
          <a:graphicData uri="http://schemas.openxmlformats.org/drawingml/2006/table">
            <a:tbl>
              <a:tblPr/>
              <a:tblGrid>
                <a:gridCol w="1584555"/>
                <a:gridCol w="1625830"/>
                <a:gridCol w="1625830"/>
                <a:gridCol w="1625830"/>
                <a:gridCol w="1625830"/>
              </a:tblGrid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Úloha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’</a:t>
                      </a: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Dělník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</a:t>
                      </a:r>
                    </a:p>
                  </a:txBody>
                  <a:tcPr marL="108065" marR="108065" marT="54033" marB="540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8065" marR="108065" marT="54033" marB="540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1" name="Straight Connector 8"/>
          <p:cNvCxnSpPr/>
          <p:nvPr/>
        </p:nvCxnSpPr>
        <p:spPr>
          <a:xfrm>
            <a:off x="2143108" y="3500438"/>
            <a:ext cx="650085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393803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7"/>
          <p:cNvCxnSpPr/>
          <p:nvPr/>
        </p:nvCxnSpPr>
        <p:spPr>
          <a:xfrm rot="5400000" flipH="1" flipV="1">
            <a:off x="4679951" y="4249743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9696</TotalTime>
  <Words>1258</Words>
  <Application>Microsoft Office PowerPoint</Application>
  <PresentationFormat>Předvádění na obrazovce (4:3)</PresentationFormat>
  <Paragraphs>388</Paragraphs>
  <Slides>20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Aspect</vt:lpstr>
      <vt:lpstr>KIV/ZEP - 2011</vt:lpstr>
      <vt:lpstr>Porovnávání grafů</vt:lpstr>
      <vt:lpstr>Hungarian marriage (Munkres)</vt:lpstr>
      <vt:lpstr>Hungarian marriage (Munkres)</vt:lpstr>
      <vt:lpstr>Hungarian marriage (Munkres)</vt:lpstr>
      <vt:lpstr>Hungarian marriage (Munkres)</vt:lpstr>
      <vt:lpstr>Hungarian marriage (Munkres)</vt:lpstr>
      <vt:lpstr>Hungarian marriage (Munkres)</vt:lpstr>
      <vt:lpstr>Hungarian marriage (Munkres)</vt:lpstr>
      <vt:lpstr>Hungarian marriage (Munkres)</vt:lpstr>
      <vt:lpstr>Hungarian marriage (Munkres)</vt:lpstr>
      <vt:lpstr>Hungarian marriage (Munkres)</vt:lpstr>
      <vt:lpstr>Hungarian marriage (Munkres)</vt:lpstr>
      <vt:lpstr>Hungarian marriage (Munkres)</vt:lpstr>
      <vt:lpstr>Ukázky</vt:lpstr>
      <vt:lpstr>Stavový automat</vt:lpstr>
      <vt:lpstr>Stavový automat</vt:lpstr>
      <vt:lpstr>Stavový automat</vt:lpstr>
      <vt:lpstr>Stavový automat</vt:lpstr>
      <vt:lpstr>Příště</vt:lpstr>
    </vt:vector>
  </TitlesOfParts>
  <Company>BeSoft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KIV/PRJ2 - 2009</dc:title>
  <dc:creator>Josef Kohout</dc:creator>
  <cp:lastModifiedBy>Josef Kohout</cp:lastModifiedBy>
  <cp:revision>321</cp:revision>
  <dcterms:created xsi:type="dcterms:W3CDTF">2009-02-02T17:36:35Z</dcterms:created>
  <dcterms:modified xsi:type="dcterms:W3CDTF">2011-04-22T09:31:43Z</dcterms:modified>
</cp:coreProperties>
</file>