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69" r:id="rId3"/>
    <p:sldId id="270" r:id="rId4"/>
    <p:sldId id="271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6" r:id="rId18"/>
    <p:sldId id="285" r:id="rId19"/>
    <p:sldId id="287" r:id="rId20"/>
    <p:sldId id="268" r:id="rId21"/>
    <p:sldId id="289" r:id="rId22"/>
    <p:sldId id="290" r:id="rId23"/>
    <p:sldId id="291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4" autoAdjust="0"/>
    <p:restoredTop sz="70474" autoAdjust="0"/>
  </p:normalViewPr>
  <p:slideViewPr>
    <p:cSldViewPr>
      <p:cViewPr varScale="1">
        <p:scale>
          <a:sx n="93" d="100"/>
          <a:sy n="93" d="100"/>
        </p:scale>
        <p:origin x="-21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323627-E181-423E-BA7B-43AEA5E07D60}" type="datetimeFigureOut">
              <a:rPr lang="cs-CZ" smtClean="0"/>
              <a:pPr/>
              <a:t>22.4.2011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A1342A-050E-4FE4-99B9-C0DF7D628F0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9838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1342A-050E-4FE4-99B9-C0DF7D628F06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1342A-050E-4FE4-99B9-C0DF7D628F06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1342A-050E-4FE4-99B9-C0DF7D628F06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1342A-050E-4FE4-99B9-C0DF7D628F06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Cestu</a:t>
            </a:r>
            <a:r>
              <a:rPr lang="cs-CZ" baseline="0" dirty="0" smtClean="0"/>
              <a:t> si lze pamatovat rovnou jako spojovy seznam, vždy, když aktualizuji a nebo pak zpětný chod od cílového uzlu.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1342A-050E-4FE4-99B9-C0DF7D628F06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1342A-050E-4FE4-99B9-C0DF7D628F06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 smtClean="0"/>
              <a:t>H3*log(V),</a:t>
            </a:r>
            <a:r>
              <a:rPr lang="cs-CZ" baseline="0" dirty="0" smtClean="0"/>
              <a:t> protože v nejhorsim pripade existuje hrana mezi kazdym parem uzlu, tj. H = N2</a:t>
            </a:r>
          </a:p>
          <a:p>
            <a:pPr>
              <a:buFontTx/>
              <a:buChar char="-"/>
            </a:pPr>
            <a:r>
              <a:rPr lang="cs-CZ" baseline="0" dirty="0" err="1" smtClean="0"/>
              <a:t>Dijsktra</a:t>
            </a:r>
            <a:r>
              <a:rPr lang="cs-CZ" baseline="0" dirty="0" smtClean="0"/>
              <a:t> se </a:t>
            </a:r>
            <a:r>
              <a:rPr lang="cs-CZ" baseline="0" dirty="0" err="1" smtClean="0"/>
              <a:t>vyhodnoti</a:t>
            </a:r>
            <a:r>
              <a:rPr lang="cs-CZ" baseline="0" dirty="0" smtClean="0"/>
              <a:t> pro každý uzel jako startovací, potom </a:t>
            </a:r>
            <a:r>
              <a:rPr lang="cs-CZ" baseline="0" dirty="0" err="1" smtClean="0"/>
              <a:t>jiz</a:t>
            </a:r>
            <a:r>
              <a:rPr lang="cs-CZ" baseline="0" dirty="0" smtClean="0"/>
              <a:t> jsou </a:t>
            </a:r>
            <a:r>
              <a:rPr lang="cs-CZ" baseline="0" dirty="0" err="1" smtClean="0"/>
              <a:t>vahy</a:t>
            </a:r>
            <a:r>
              <a:rPr lang="cs-CZ" baseline="0" dirty="0" smtClean="0"/>
              <a:t> v </a:t>
            </a:r>
            <a:r>
              <a:rPr lang="cs-CZ" baseline="0" dirty="0" err="1" smtClean="0"/>
              <a:t>kazdem</a:t>
            </a:r>
            <a:r>
              <a:rPr lang="cs-CZ" baseline="0" dirty="0" smtClean="0"/>
              <a:t> </a:t>
            </a:r>
            <a:r>
              <a:rPr lang="cs-CZ" baseline="0" dirty="0" err="1" smtClean="0"/>
              <a:t>jinem</a:t>
            </a:r>
            <a:r>
              <a:rPr lang="cs-CZ" baseline="0" dirty="0" smtClean="0"/>
              <a:t> uzlu, </a:t>
            </a:r>
            <a:r>
              <a:rPr lang="cs-CZ" baseline="0" dirty="0" err="1" smtClean="0"/>
              <a:t>takze</a:t>
            </a:r>
            <a:r>
              <a:rPr lang="cs-CZ" baseline="0" dirty="0" smtClean="0"/>
              <a:t> cestu lze </a:t>
            </a:r>
            <a:r>
              <a:rPr lang="cs-CZ" baseline="0" dirty="0" err="1" smtClean="0"/>
              <a:t>nalezt</a:t>
            </a:r>
            <a:endParaRPr lang="cs-CZ" baseline="0" dirty="0" smtClean="0"/>
          </a:p>
          <a:p>
            <a:pPr>
              <a:buFontTx/>
              <a:buChar char="-"/>
            </a:pPr>
            <a:r>
              <a:rPr lang="cs-CZ" baseline="0" dirty="0" smtClean="0"/>
              <a:t> Floyd-Warshal myslenka: na nejkratsi ceste se každý uzel nachazi max jednou, protože v opačném případěby to znamenalo, že je tak nějaká smyčka a pak samozřejmě, to nemůže být nejkratší cesta (pokud v té smyčce není hrana s negativním ohodnocením)</a:t>
            </a:r>
          </a:p>
          <a:p>
            <a:pPr>
              <a:buFontTx/>
              <a:buChar char="-"/>
            </a:pPr>
            <a:r>
              <a:rPr lang="cs-CZ" baseline="0" dirty="0" smtClean="0"/>
              <a:t>přesněji: podgraf o k dalších uzlů = podgraf, kde je A a B a všechny další uzly mají indexy z množiny 1-k, tedy jsou-li A i B také indexy z této množiny, pak je tam k-2 jiných uzlů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1342A-050E-4FE4-99B9-C0DF7D628F06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1342A-050E-4FE4-99B9-C0DF7D628F06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co z</a:t>
            </a:r>
            <a:r>
              <a:rPr lang="cs-CZ" baseline="0" dirty="0" smtClean="0"/>
              <a:t> predchoziho vyplyva? Oznacime-li si dijk cenu …</a:t>
            </a:r>
            <a:endParaRPr lang="cs-CZ" dirty="0" smtClean="0"/>
          </a:p>
          <a:p>
            <a:r>
              <a:rPr lang="cs-CZ" dirty="0" smtClean="0"/>
              <a:t>k-tý podgraf = ma uzly</a:t>
            </a:r>
            <a:r>
              <a:rPr lang="cs-CZ" baseline="0" dirty="0" smtClean="0"/>
              <a:t> i,j a k dalších</a:t>
            </a:r>
          </a:p>
          <a:p>
            <a:r>
              <a:rPr lang="cs-CZ" baseline="0" dirty="0" smtClean="0"/>
              <a:t>Rekurze: řekněme, že máme funkci path, pak by to bylo: dij = path(i,j,N), přičemž </a:t>
            </a:r>
          </a:p>
          <a:p>
            <a:r>
              <a:rPr lang="cs-CZ" baseline="0" dirty="0" smtClean="0"/>
              <a:t>double path(i,j,k)</a:t>
            </a:r>
          </a:p>
          <a:p>
            <a:r>
              <a:rPr lang="en-US" baseline="0" dirty="0" smtClean="0"/>
              <a:t>{</a:t>
            </a:r>
          </a:p>
          <a:p>
            <a:r>
              <a:rPr lang="en-US" baseline="0" dirty="0" smtClean="0"/>
              <a:t>if (k==0) return ohodnoceni(i,j);</a:t>
            </a:r>
          </a:p>
          <a:p>
            <a:r>
              <a:rPr lang="en-US" baseline="0" dirty="0" smtClean="0"/>
              <a:t>return min(path(i,j,k-1), path(i,k, k-1) + path(k,j,k-1));</a:t>
            </a:r>
          </a:p>
          <a:p>
            <a:r>
              <a:rPr lang="en-US" baseline="0" dirty="0" smtClean="0"/>
              <a:t>}</a:t>
            </a:r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1342A-050E-4FE4-99B9-C0DF7D628F06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1342A-050E-4FE4-99B9-C0DF7D628F06}" type="slidenum">
              <a:rPr lang="cs-CZ" smtClean="0"/>
              <a:pPr/>
              <a:t>18</a:t>
            </a:fld>
            <a:endParaRPr 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1342A-050E-4FE4-99B9-C0DF7D628F06}" type="slidenum">
              <a:rPr lang="cs-CZ" smtClean="0"/>
              <a:pPr/>
              <a:t>19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1342A-050E-4FE4-99B9-C0DF7D628F06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1342A-050E-4FE4-99B9-C0DF7D628F06}" type="slidenum">
              <a:rPr lang="cs-CZ" smtClean="0"/>
              <a:pPr/>
              <a:t>20</a:t>
            </a:fld>
            <a:endParaRPr 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1342A-050E-4FE4-99B9-C0DF7D628F06}" type="slidenum">
              <a:rPr lang="cs-CZ" smtClean="0"/>
              <a:pPr/>
              <a:t>21</a:t>
            </a:fld>
            <a:endParaRPr lang="cs-CZ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1342A-050E-4FE4-99B9-C0DF7D628F06}" type="slidenum">
              <a:rPr lang="cs-CZ" smtClean="0"/>
              <a:pPr/>
              <a:t>22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1342A-050E-4FE4-99B9-C0DF7D628F06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1342A-050E-4FE4-99B9-C0DF7D628F06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1342A-050E-4FE4-99B9-C0DF7D628F06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1342A-050E-4FE4-99B9-C0DF7D628F06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1342A-050E-4FE4-99B9-C0DF7D628F06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Odsud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zrychleno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1342A-050E-4FE4-99B9-C0DF7D628F06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1342A-050E-4FE4-99B9-C0DF7D628F06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D87B8-0415-4D0F-A36B-FCB799801A8F}" type="datetimeFigureOut">
              <a:rPr lang="cs-CZ" smtClean="0"/>
              <a:pPr/>
              <a:t>22.4.2011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D87B8-0415-4D0F-A36B-FCB799801A8F}" type="datetimeFigureOut">
              <a:rPr lang="cs-CZ" smtClean="0"/>
              <a:pPr/>
              <a:t>22.4.2011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D87B8-0415-4D0F-A36B-FCB799801A8F}" type="datetimeFigureOut">
              <a:rPr lang="cs-CZ" smtClean="0"/>
              <a:pPr/>
              <a:t>22.4.2011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D87B8-0415-4D0F-A36B-FCB799801A8F}" type="datetimeFigureOut">
              <a:rPr lang="cs-CZ" smtClean="0"/>
              <a:pPr/>
              <a:t>22.4.2011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D87B8-0415-4D0F-A36B-FCB799801A8F}" type="datetimeFigureOut">
              <a:rPr lang="cs-CZ" smtClean="0"/>
              <a:pPr/>
              <a:t>22.4.2011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D87B8-0415-4D0F-A36B-FCB799801A8F}" type="datetimeFigureOut">
              <a:rPr lang="cs-CZ" smtClean="0"/>
              <a:pPr/>
              <a:t>22.4.2011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D87B8-0415-4D0F-A36B-FCB799801A8F}" type="datetimeFigureOut">
              <a:rPr lang="cs-CZ" smtClean="0"/>
              <a:pPr/>
              <a:t>22.4.2011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D87B8-0415-4D0F-A36B-FCB799801A8F}" type="datetimeFigureOut">
              <a:rPr lang="cs-CZ" smtClean="0"/>
              <a:pPr/>
              <a:t>22.4.2011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D87B8-0415-4D0F-A36B-FCB799801A8F}" type="datetimeFigureOut">
              <a:rPr lang="cs-CZ" smtClean="0"/>
              <a:pPr/>
              <a:t>22.4.2011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D87B8-0415-4D0F-A36B-FCB799801A8F}" type="datetimeFigureOut">
              <a:rPr lang="cs-CZ" smtClean="0"/>
              <a:pPr/>
              <a:t>22.4.2011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D87B8-0415-4D0F-A36B-FCB799801A8F}" type="datetimeFigureOut">
              <a:rPr lang="cs-CZ" smtClean="0"/>
              <a:pPr/>
              <a:t>22.4.2011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7AD87B8-0415-4D0F-A36B-FCB799801A8F}" type="datetimeFigureOut">
              <a:rPr lang="cs-CZ" smtClean="0"/>
              <a:pPr/>
              <a:t>22.4.2011</a:t>
            </a:fld>
            <a:endParaRPr lang="cs-CZ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78933C8-0528-400F-A78A-F991D006A0C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KIV/ZEP - 2011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Grafy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1001 </a:t>
            </a:r>
            <a:r>
              <a:rPr lang="en-US" dirty="0" err="1" smtClean="0"/>
              <a:t>zp</a:t>
            </a:r>
            <a:r>
              <a:rPr lang="cs-CZ" dirty="0" smtClean="0"/>
              <a:t>ů</a:t>
            </a:r>
            <a:r>
              <a:rPr lang="en-US" dirty="0" smtClean="0"/>
              <a:t>sob</a:t>
            </a:r>
            <a:r>
              <a:rPr lang="cs-CZ" dirty="0" smtClean="0"/>
              <a:t>ů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Dijkstra</a:t>
            </a:r>
            <a:endParaRPr lang="cs-CZ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403301" y="530225"/>
            <a:ext cx="4383435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29190" y="5072074"/>
            <a:ext cx="3600000" cy="736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Dijkstra</a:t>
            </a:r>
            <a:endParaRPr lang="cs-CZ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421758" y="530225"/>
            <a:ext cx="434652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29190" y="5072074"/>
            <a:ext cx="3600000" cy="724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Dijkstra</a:t>
            </a:r>
            <a:endParaRPr lang="cs-CZ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921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421758" y="530225"/>
            <a:ext cx="434652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8" y="5072074"/>
            <a:ext cx="3600000" cy="724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Dijkstra</a:t>
            </a:r>
            <a:endParaRPr lang="cs-CZ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435398" y="530225"/>
            <a:ext cx="431924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8" y="5072074"/>
            <a:ext cx="3600000" cy="724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Dijkstra</a:t>
            </a:r>
            <a:endParaRPr lang="cs-CZ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Složitost: </a:t>
            </a:r>
          </a:p>
          <a:p>
            <a:pPr lvl="1"/>
            <a:r>
              <a:rPr lang="cs-CZ" dirty="0" smtClean="0"/>
              <a:t>počet uzlů grafu = </a:t>
            </a:r>
            <a:r>
              <a:rPr lang="en-US" dirty="0" smtClean="0"/>
              <a:t>N</a:t>
            </a:r>
            <a:endParaRPr lang="cs-CZ" dirty="0" smtClean="0"/>
          </a:p>
          <a:p>
            <a:pPr lvl="1"/>
            <a:r>
              <a:rPr lang="cs-CZ" dirty="0" smtClean="0"/>
              <a:t>počet hran grafu = </a:t>
            </a:r>
            <a:r>
              <a:rPr lang="en-US" dirty="0" smtClean="0"/>
              <a:t>H</a:t>
            </a:r>
            <a:r>
              <a:rPr lang="cs-CZ" dirty="0" smtClean="0"/>
              <a:t> (často </a:t>
            </a:r>
            <a:r>
              <a:rPr lang="en-US" dirty="0" smtClean="0"/>
              <a:t>~</a:t>
            </a:r>
            <a:r>
              <a:rPr lang="cs-CZ" dirty="0" smtClean="0"/>
              <a:t> </a:t>
            </a:r>
            <a:r>
              <a:rPr lang="en-US" dirty="0" smtClean="0"/>
              <a:t>N</a:t>
            </a:r>
            <a:r>
              <a:rPr lang="cs-CZ" baseline="30000" dirty="0" smtClean="0"/>
              <a:t>2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vložení nového uzlu do PQ = log(</a:t>
            </a:r>
            <a:r>
              <a:rPr lang="en-US" dirty="0" smtClean="0"/>
              <a:t>N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vložení celkem = </a:t>
            </a:r>
            <a:r>
              <a:rPr lang="en-US" dirty="0" smtClean="0"/>
              <a:t>N</a:t>
            </a:r>
            <a:r>
              <a:rPr lang="cs-CZ" dirty="0" smtClean="0"/>
              <a:t>∙log(</a:t>
            </a:r>
            <a:r>
              <a:rPr lang="en-US" dirty="0" smtClean="0"/>
              <a:t>N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aktualizace ceny uzlu v PQ = log(</a:t>
            </a:r>
            <a:r>
              <a:rPr lang="en-US" dirty="0" smtClean="0"/>
              <a:t>N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aktualizace celkem = </a:t>
            </a:r>
            <a:r>
              <a:rPr lang="en-US" dirty="0" err="1"/>
              <a:t>H</a:t>
            </a:r>
            <a:r>
              <a:rPr lang="cs-CZ" dirty="0" smtClean="0"/>
              <a:t>∙log(</a:t>
            </a:r>
            <a:r>
              <a:rPr lang="en-US" dirty="0" smtClean="0"/>
              <a:t>N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>
                <a:latin typeface="Arial"/>
                <a:cs typeface="Arial"/>
              </a:rPr>
              <a:t>→ O((</a:t>
            </a:r>
            <a:r>
              <a:rPr lang="en-US" dirty="0" smtClean="0">
                <a:latin typeface="Arial"/>
                <a:cs typeface="Arial"/>
              </a:rPr>
              <a:t>N</a:t>
            </a:r>
            <a:r>
              <a:rPr lang="cs-CZ" dirty="0" smtClean="0">
                <a:latin typeface="Arial"/>
                <a:cs typeface="Arial"/>
              </a:rPr>
              <a:t> + </a:t>
            </a:r>
            <a:r>
              <a:rPr lang="en-US" dirty="0" smtClean="0">
                <a:latin typeface="Arial"/>
                <a:cs typeface="Arial"/>
              </a:rPr>
              <a:t>H</a:t>
            </a:r>
            <a:r>
              <a:rPr lang="cs-CZ" dirty="0" smtClean="0">
                <a:latin typeface="Arial"/>
                <a:cs typeface="Arial"/>
              </a:rPr>
              <a:t>)</a:t>
            </a:r>
            <a:r>
              <a:rPr lang="cs-CZ" dirty="0" smtClean="0"/>
              <a:t>∙log(</a:t>
            </a:r>
            <a:r>
              <a:rPr lang="en-US" dirty="0" smtClean="0"/>
              <a:t>N</a:t>
            </a:r>
            <a:r>
              <a:rPr lang="cs-CZ" dirty="0" smtClean="0"/>
              <a:t>))</a:t>
            </a:r>
            <a:r>
              <a:rPr lang="en-US" dirty="0"/>
              <a:t> ~</a:t>
            </a:r>
            <a:r>
              <a:rPr lang="en-US" dirty="0" smtClean="0"/>
              <a:t> </a:t>
            </a:r>
            <a:r>
              <a:rPr lang="cs-CZ" dirty="0" smtClean="0">
                <a:latin typeface="Arial"/>
                <a:cs typeface="Arial"/>
              </a:rPr>
              <a:t>O(</a:t>
            </a:r>
            <a:r>
              <a:rPr lang="en-US" dirty="0" smtClean="0">
                <a:latin typeface="Arial"/>
                <a:cs typeface="Arial"/>
              </a:rPr>
              <a:t>N</a:t>
            </a:r>
            <a:r>
              <a:rPr lang="en-US" baseline="30000" dirty="0">
                <a:latin typeface="Arial"/>
                <a:cs typeface="Arial"/>
              </a:rPr>
              <a:t>2</a:t>
            </a:r>
            <a:r>
              <a:rPr lang="cs-CZ" dirty="0" smtClean="0"/>
              <a:t>∙</a:t>
            </a:r>
            <a:r>
              <a:rPr lang="cs-CZ" dirty="0"/>
              <a:t>log(</a:t>
            </a:r>
            <a:r>
              <a:rPr lang="en-US" dirty="0"/>
              <a:t>N</a:t>
            </a:r>
            <a:r>
              <a:rPr lang="cs-CZ" dirty="0"/>
              <a:t>))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Floyd</a:t>
            </a:r>
            <a:r>
              <a:rPr lang="cs-CZ" dirty="0" smtClean="0"/>
              <a:t>-</a:t>
            </a:r>
            <a:r>
              <a:rPr lang="cs-CZ" dirty="0" err="1" smtClean="0"/>
              <a:t>Warshall</a:t>
            </a:r>
            <a:endParaRPr lang="cs-CZ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27474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úloha: najít cestu mezi všemi uzly</a:t>
            </a:r>
          </a:p>
          <a:p>
            <a:pPr lvl="1"/>
            <a:r>
              <a:rPr lang="cs-CZ" dirty="0" smtClean="0"/>
              <a:t>Dijkstra: </a:t>
            </a:r>
            <a:r>
              <a:rPr lang="cs-CZ" dirty="0" smtClean="0">
                <a:latin typeface="Arial"/>
                <a:cs typeface="Arial"/>
              </a:rPr>
              <a:t>O(N</a:t>
            </a:r>
            <a:r>
              <a:rPr lang="cs-CZ" dirty="0" smtClean="0"/>
              <a:t>∙</a:t>
            </a:r>
            <a:r>
              <a:rPr lang="cs-CZ" dirty="0" smtClean="0">
                <a:latin typeface="Arial"/>
                <a:cs typeface="Arial"/>
              </a:rPr>
              <a:t>(N + H)</a:t>
            </a:r>
            <a:r>
              <a:rPr lang="cs-CZ" dirty="0" smtClean="0"/>
              <a:t>∙log(N)), tj. O(</a:t>
            </a:r>
            <a:r>
              <a:rPr lang="cs-CZ" dirty="0" smtClean="0">
                <a:latin typeface="Arial"/>
                <a:cs typeface="Arial"/>
              </a:rPr>
              <a:t>N</a:t>
            </a:r>
            <a:r>
              <a:rPr lang="cs-CZ" baseline="30000" dirty="0" smtClean="0"/>
              <a:t>3</a:t>
            </a:r>
            <a:r>
              <a:rPr lang="cs-CZ" dirty="0" smtClean="0"/>
              <a:t>∙log(N)) </a:t>
            </a:r>
            <a:br>
              <a:rPr lang="cs-CZ" dirty="0" smtClean="0"/>
            </a:br>
            <a:r>
              <a:rPr lang="cs-CZ" dirty="0" smtClean="0"/>
              <a:t>v nejhorším případě</a:t>
            </a:r>
          </a:p>
          <a:p>
            <a:pPr lvl="1"/>
            <a:r>
              <a:rPr lang="en-US" dirty="0" smtClean="0"/>
              <a:t>l</a:t>
            </a:r>
            <a:r>
              <a:rPr lang="cs-CZ" dirty="0" smtClean="0"/>
              <a:t>épe: Floyd-Warshal</a:t>
            </a:r>
          </a:p>
          <a:p>
            <a:r>
              <a:rPr lang="cs-CZ" dirty="0" smtClean="0"/>
              <a:t>myšlenka F-W algoritmu</a:t>
            </a:r>
          </a:p>
          <a:p>
            <a:pPr lvl="1"/>
            <a:r>
              <a:rPr lang="cs-CZ" dirty="0" smtClean="0"/>
              <a:t>hledá se nejkratší cesta z uzlu A do uzlu B </a:t>
            </a:r>
            <a:br>
              <a:rPr lang="cs-CZ" dirty="0" smtClean="0"/>
            </a:br>
            <a:r>
              <a:rPr lang="cs-CZ" dirty="0" smtClean="0"/>
              <a:t>v podgrafech obsahujících 0 – N-2 dalších uzlů</a:t>
            </a:r>
          </a:p>
          <a:p>
            <a:pPr lvl="1"/>
            <a:r>
              <a:rPr lang="cs-CZ" dirty="0" smtClean="0"/>
              <a:t>na nejkratší cestě se každý uzel nalézá max. jednou</a:t>
            </a:r>
          </a:p>
          <a:p>
            <a:pPr lvl="1"/>
            <a:r>
              <a:rPr lang="cs-CZ" dirty="0" smtClean="0"/>
              <a:t>nejkratší cesta v podgrafu o </a:t>
            </a:r>
            <a:r>
              <a:rPr lang="cs-CZ" i="1" dirty="0" smtClean="0"/>
              <a:t>k</a:t>
            </a:r>
            <a:r>
              <a:rPr lang="cs-CZ" dirty="0" smtClean="0"/>
              <a:t> dalších uzlech buď </a:t>
            </a:r>
          </a:p>
          <a:p>
            <a:pPr lvl="2"/>
            <a:r>
              <a:rPr lang="cs-CZ" dirty="0" smtClean="0"/>
              <a:t>vede přes </a:t>
            </a:r>
            <a:r>
              <a:rPr lang="cs-CZ" i="1" dirty="0" smtClean="0"/>
              <a:t>k</a:t>
            </a:r>
            <a:r>
              <a:rPr lang="cs-CZ" dirty="0" smtClean="0"/>
              <a:t>-tý uzel C, a pak její cena odpovídá součtu ceny nejkratší cesty z A do C a ceny nejkratší cesty z C do B v podgrafu o </a:t>
            </a:r>
            <a:r>
              <a:rPr lang="cs-CZ" i="1" dirty="0" smtClean="0"/>
              <a:t>k-</a:t>
            </a:r>
            <a:r>
              <a:rPr lang="cs-CZ" dirty="0" smtClean="0"/>
              <a:t>1 dalších uzlů</a:t>
            </a:r>
          </a:p>
          <a:p>
            <a:pPr lvl="2"/>
            <a:r>
              <a:rPr lang="cs-CZ" dirty="0" smtClean="0"/>
              <a:t>nevede přes </a:t>
            </a:r>
            <a:r>
              <a:rPr lang="cs-CZ" i="1" dirty="0" smtClean="0"/>
              <a:t>k</a:t>
            </a:r>
            <a:r>
              <a:rPr lang="cs-CZ" dirty="0" smtClean="0"/>
              <a:t>-tý uzel C, a pak je totožná s nejkratší cestou v podgrafu o k-1 dalších uzlů</a:t>
            </a:r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Floyd</a:t>
            </a:r>
            <a:r>
              <a:rPr lang="cs-CZ" dirty="0" smtClean="0"/>
              <a:t>-</a:t>
            </a:r>
            <a:r>
              <a:rPr lang="cs-CZ" dirty="0" err="1" smtClean="0"/>
              <a:t>Warshall</a:t>
            </a:r>
            <a:endParaRPr lang="cs-CZ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2928926" y="1142984"/>
            <a:ext cx="466725" cy="46672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2400" dirty="0" smtClean="0"/>
              <a:t>0</a:t>
            </a:r>
            <a:endParaRPr lang="cs-CZ" sz="2400" dirty="0"/>
          </a:p>
        </p:txBody>
      </p:sp>
      <p:sp>
        <p:nvSpPr>
          <p:cNvPr id="11" name="Elipsa 10"/>
          <p:cNvSpPr/>
          <p:nvPr/>
        </p:nvSpPr>
        <p:spPr>
          <a:xfrm>
            <a:off x="919151" y="1028684"/>
            <a:ext cx="466725" cy="46672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2400" dirty="0"/>
              <a:t>1</a:t>
            </a:r>
          </a:p>
        </p:txBody>
      </p:sp>
      <p:cxnSp>
        <p:nvCxnSpPr>
          <p:cNvPr id="15" name="Přímá spojovací šipka 14"/>
          <p:cNvCxnSpPr>
            <a:stCxn id="10" idx="2"/>
            <a:endCxn id="11" idx="6"/>
          </p:cNvCxnSpPr>
          <p:nvPr/>
        </p:nvCxnSpPr>
        <p:spPr>
          <a:xfrm rot="10800000">
            <a:off x="1385876" y="1262047"/>
            <a:ext cx="1543050" cy="1143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TextovéPole 39"/>
          <p:cNvSpPr txBox="1"/>
          <p:nvPr/>
        </p:nvSpPr>
        <p:spPr>
          <a:xfrm>
            <a:off x="2078822" y="1027490"/>
            <a:ext cx="247650" cy="37414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/>
              <a:t>6</a:t>
            </a:r>
            <a:endParaRPr lang="cs-CZ" sz="1800"/>
          </a:p>
        </p:txBody>
      </p:sp>
      <p:sp>
        <p:nvSpPr>
          <p:cNvPr id="32" name="TextBox 31"/>
          <p:cNvSpPr txBox="1"/>
          <p:nvPr/>
        </p:nvSpPr>
        <p:spPr>
          <a:xfrm>
            <a:off x="857224" y="1857364"/>
            <a:ext cx="6158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G</a:t>
            </a:r>
            <a:r>
              <a:rPr lang="cs-CZ" sz="2800" baseline="30000" dirty="0" smtClean="0"/>
              <a:t>0</a:t>
            </a:r>
            <a:endParaRPr lang="cs-CZ" sz="2800" baseline="30000" dirty="0"/>
          </a:p>
        </p:txBody>
      </p:sp>
      <p:sp>
        <p:nvSpPr>
          <p:cNvPr id="33" name="Elipsa 9"/>
          <p:cNvSpPr/>
          <p:nvPr/>
        </p:nvSpPr>
        <p:spPr>
          <a:xfrm>
            <a:off x="6757994" y="985827"/>
            <a:ext cx="466725" cy="46672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2400" dirty="0" smtClean="0"/>
              <a:t>0</a:t>
            </a:r>
            <a:endParaRPr lang="cs-CZ" sz="2400" dirty="0"/>
          </a:p>
        </p:txBody>
      </p:sp>
      <p:sp>
        <p:nvSpPr>
          <p:cNvPr id="34" name="Elipsa 10"/>
          <p:cNvSpPr/>
          <p:nvPr/>
        </p:nvSpPr>
        <p:spPr>
          <a:xfrm>
            <a:off x="4748219" y="871527"/>
            <a:ext cx="466725" cy="46672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2400" dirty="0" smtClean="0"/>
              <a:t>1</a:t>
            </a:r>
            <a:endParaRPr lang="cs-CZ" sz="2400" dirty="0"/>
          </a:p>
        </p:txBody>
      </p:sp>
      <p:sp>
        <p:nvSpPr>
          <p:cNvPr id="35" name="Elipsa 11"/>
          <p:cNvSpPr/>
          <p:nvPr/>
        </p:nvSpPr>
        <p:spPr>
          <a:xfrm>
            <a:off x="5500694" y="1928802"/>
            <a:ext cx="466725" cy="46672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2400" dirty="0" smtClean="0"/>
              <a:t>2</a:t>
            </a:r>
            <a:endParaRPr lang="cs-CZ" sz="2400" dirty="0"/>
          </a:p>
        </p:txBody>
      </p:sp>
      <p:cxnSp>
        <p:nvCxnSpPr>
          <p:cNvPr id="36" name="Přímá spojovací šipka 12"/>
          <p:cNvCxnSpPr>
            <a:stCxn id="35" idx="1"/>
            <a:endCxn id="34" idx="5"/>
          </p:cNvCxnSpPr>
          <p:nvPr/>
        </p:nvCxnSpPr>
        <p:spPr>
          <a:xfrm rot="16200000" flipV="1">
            <a:off x="4994194" y="1422302"/>
            <a:ext cx="727250" cy="4224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Přímá spojovací šipka 13"/>
          <p:cNvCxnSpPr>
            <a:stCxn id="33" idx="3"/>
            <a:endCxn id="35" idx="7"/>
          </p:cNvCxnSpPr>
          <p:nvPr/>
        </p:nvCxnSpPr>
        <p:spPr>
          <a:xfrm rot="5400000">
            <a:off x="6056232" y="1227040"/>
            <a:ext cx="612950" cy="9272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Přímá spojovací šipka 14"/>
          <p:cNvCxnSpPr>
            <a:stCxn id="33" idx="2"/>
            <a:endCxn id="34" idx="6"/>
          </p:cNvCxnSpPr>
          <p:nvPr/>
        </p:nvCxnSpPr>
        <p:spPr>
          <a:xfrm rot="10800000">
            <a:off x="5214944" y="1104890"/>
            <a:ext cx="1543050" cy="1143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9" name="TextovéPole 38"/>
          <p:cNvSpPr txBox="1"/>
          <p:nvPr/>
        </p:nvSpPr>
        <p:spPr>
          <a:xfrm>
            <a:off x="6392473" y="1578755"/>
            <a:ext cx="196452" cy="37267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/>
              <a:t>3</a:t>
            </a:r>
            <a:endParaRPr lang="cs-CZ" sz="1800"/>
          </a:p>
        </p:txBody>
      </p:sp>
      <p:sp>
        <p:nvSpPr>
          <p:cNvPr id="40" name="TextovéPole 39"/>
          <p:cNvSpPr txBox="1"/>
          <p:nvPr/>
        </p:nvSpPr>
        <p:spPr>
          <a:xfrm>
            <a:off x="5907890" y="870333"/>
            <a:ext cx="247650" cy="37414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/>
              <a:t>6</a:t>
            </a:r>
            <a:endParaRPr lang="cs-CZ" sz="1800"/>
          </a:p>
        </p:txBody>
      </p:sp>
      <p:sp>
        <p:nvSpPr>
          <p:cNvPr id="41" name="TextovéPole 40"/>
          <p:cNvSpPr txBox="1"/>
          <p:nvPr/>
        </p:nvSpPr>
        <p:spPr>
          <a:xfrm>
            <a:off x="5081584" y="1485893"/>
            <a:ext cx="247650" cy="37414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2</a:t>
            </a:r>
            <a:endParaRPr lang="cs-CZ" sz="1800" dirty="0"/>
          </a:p>
        </p:txBody>
      </p:sp>
      <p:sp>
        <p:nvSpPr>
          <p:cNvPr id="51" name="TextBox 50"/>
          <p:cNvSpPr txBox="1"/>
          <p:nvPr/>
        </p:nvSpPr>
        <p:spPr>
          <a:xfrm>
            <a:off x="3071802" y="642918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A</a:t>
            </a:r>
            <a:endParaRPr lang="cs-CZ" sz="2400" dirty="0"/>
          </a:p>
        </p:txBody>
      </p:sp>
      <p:sp>
        <p:nvSpPr>
          <p:cNvPr id="53" name="TextBox 52"/>
          <p:cNvSpPr txBox="1"/>
          <p:nvPr/>
        </p:nvSpPr>
        <p:spPr>
          <a:xfrm>
            <a:off x="785786" y="571480"/>
            <a:ext cx="396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B</a:t>
            </a:r>
            <a:endParaRPr lang="cs-CZ" sz="2400" dirty="0"/>
          </a:p>
        </p:txBody>
      </p:sp>
      <p:sp>
        <p:nvSpPr>
          <p:cNvPr id="54" name="TextBox 53"/>
          <p:cNvSpPr txBox="1"/>
          <p:nvPr/>
        </p:nvSpPr>
        <p:spPr>
          <a:xfrm>
            <a:off x="5500694" y="2428868"/>
            <a:ext cx="3994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C</a:t>
            </a:r>
            <a:endParaRPr lang="cs-CZ" sz="2400" dirty="0"/>
          </a:p>
        </p:txBody>
      </p:sp>
      <p:sp>
        <p:nvSpPr>
          <p:cNvPr id="55" name="TextBox 54"/>
          <p:cNvSpPr txBox="1"/>
          <p:nvPr/>
        </p:nvSpPr>
        <p:spPr>
          <a:xfrm>
            <a:off x="7000892" y="2214554"/>
            <a:ext cx="6158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G</a:t>
            </a:r>
            <a:r>
              <a:rPr lang="cs-CZ" sz="2800" baseline="30000" dirty="0" smtClean="0"/>
              <a:t>1</a:t>
            </a:r>
            <a:endParaRPr lang="cs-CZ" sz="2800" baseline="30000" dirty="0"/>
          </a:p>
        </p:txBody>
      </p:sp>
      <p:sp>
        <p:nvSpPr>
          <p:cNvPr id="57" name="TextBox 56"/>
          <p:cNvSpPr txBox="1"/>
          <p:nvPr/>
        </p:nvSpPr>
        <p:spPr>
          <a:xfrm>
            <a:off x="7000892" y="538443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A</a:t>
            </a:r>
            <a:endParaRPr lang="cs-CZ" sz="2400" dirty="0"/>
          </a:p>
        </p:txBody>
      </p:sp>
      <p:sp>
        <p:nvSpPr>
          <p:cNvPr id="58" name="TextBox 57"/>
          <p:cNvSpPr txBox="1"/>
          <p:nvPr/>
        </p:nvSpPr>
        <p:spPr>
          <a:xfrm>
            <a:off x="4714876" y="467005"/>
            <a:ext cx="396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B</a:t>
            </a:r>
            <a:endParaRPr lang="cs-CZ" sz="2400" dirty="0"/>
          </a:p>
        </p:txBody>
      </p:sp>
      <p:sp>
        <p:nvSpPr>
          <p:cNvPr id="59" name="Elipsa 9"/>
          <p:cNvSpPr/>
          <p:nvPr/>
        </p:nvSpPr>
        <p:spPr>
          <a:xfrm>
            <a:off x="2900342" y="3343281"/>
            <a:ext cx="466725" cy="46672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2400" dirty="0" smtClean="0"/>
              <a:t>0</a:t>
            </a:r>
            <a:endParaRPr lang="cs-CZ" sz="2400" dirty="0"/>
          </a:p>
        </p:txBody>
      </p:sp>
      <p:sp>
        <p:nvSpPr>
          <p:cNvPr id="60" name="Elipsa 10"/>
          <p:cNvSpPr/>
          <p:nvPr/>
        </p:nvSpPr>
        <p:spPr>
          <a:xfrm>
            <a:off x="890567" y="3228981"/>
            <a:ext cx="466725" cy="46672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2400" dirty="0" smtClean="0"/>
              <a:t>1</a:t>
            </a:r>
            <a:endParaRPr lang="cs-CZ" sz="2400" dirty="0"/>
          </a:p>
        </p:txBody>
      </p:sp>
      <p:sp>
        <p:nvSpPr>
          <p:cNvPr id="61" name="Elipsa 11"/>
          <p:cNvSpPr/>
          <p:nvPr/>
        </p:nvSpPr>
        <p:spPr>
          <a:xfrm>
            <a:off x="1643042" y="4286256"/>
            <a:ext cx="466725" cy="46672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2400" dirty="0" smtClean="0"/>
              <a:t>2</a:t>
            </a:r>
            <a:endParaRPr lang="cs-CZ" sz="2400" dirty="0"/>
          </a:p>
        </p:txBody>
      </p:sp>
      <p:cxnSp>
        <p:nvCxnSpPr>
          <p:cNvPr id="62" name="Přímá spojovací šipka 12"/>
          <p:cNvCxnSpPr>
            <a:stCxn id="61" idx="1"/>
            <a:endCxn id="60" idx="5"/>
          </p:cNvCxnSpPr>
          <p:nvPr/>
        </p:nvCxnSpPr>
        <p:spPr>
          <a:xfrm rot="16200000" flipV="1">
            <a:off x="1136542" y="3779756"/>
            <a:ext cx="727250" cy="4224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3" name="Přímá spojovací šipka 13"/>
          <p:cNvCxnSpPr>
            <a:stCxn id="59" idx="3"/>
            <a:endCxn id="61" idx="7"/>
          </p:cNvCxnSpPr>
          <p:nvPr/>
        </p:nvCxnSpPr>
        <p:spPr>
          <a:xfrm rot="5400000">
            <a:off x="2198580" y="3584494"/>
            <a:ext cx="612950" cy="9272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4" name="Přímá spojovací šipka 14"/>
          <p:cNvCxnSpPr>
            <a:stCxn id="59" idx="2"/>
            <a:endCxn id="60" idx="6"/>
          </p:cNvCxnSpPr>
          <p:nvPr/>
        </p:nvCxnSpPr>
        <p:spPr>
          <a:xfrm rot="10800000">
            <a:off x="1357292" y="3462344"/>
            <a:ext cx="1543050" cy="1143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5" name="TextovéPole 38"/>
          <p:cNvSpPr txBox="1"/>
          <p:nvPr/>
        </p:nvSpPr>
        <p:spPr>
          <a:xfrm>
            <a:off x="2534821" y="3936209"/>
            <a:ext cx="196452" cy="37267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/>
              <a:t>3</a:t>
            </a:r>
            <a:endParaRPr lang="cs-CZ" sz="1800"/>
          </a:p>
        </p:txBody>
      </p:sp>
      <p:sp>
        <p:nvSpPr>
          <p:cNvPr id="66" name="TextovéPole 39"/>
          <p:cNvSpPr txBox="1"/>
          <p:nvPr/>
        </p:nvSpPr>
        <p:spPr>
          <a:xfrm>
            <a:off x="2050238" y="3227787"/>
            <a:ext cx="247650" cy="37414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/>
              <a:t>6</a:t>
            </a:r>
            <a:endParaRPr lang="cs-CZ" sz="1800"/>
          </a:p>
        </p:txBody>
      </p:sp>
      <p:sp>
        <p:nvSpPr>
          <p:cNvPr id="67" name="TextovéPole 40"/>
          <p:cNvSpPr txBox="1"/>
          <p:nvPr/>
        </p:nvSpPr>
        <p:spPr>
          <a:xfrm>
            <a:off x="1223932" y="3843347"/>
            <a:ext cx="247650" cy="37414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2</a:t>
            </a:r>
            <a:endParaRPr lang="cs-CZ" sz="1800" dirty="0"/>
          </a:p>
        </p:txBody>
      </p:sp>
      <p:sp>
        <p:nvSpPr>
          <p:cNvPr id="68" name="TextBox 67"/>
          <p:cNvSpPr txBox="1"/>
          <p:nvPr/>
        </p:nvSpPr>
        <p:spPr>
          <a:xfrm>
            <a:off x="3172400" y="4714884"/>
            <a:ext cx="3994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C</a:t>
            </a:r>
            <a:endParaRPr lang="cs-CZ" sz="2400" dirty="0"/>
          </a:p>
        </p:txBody>
      </p:sp>
      <p:sp>
        <p:nvSpPr>
          <p:cNvPr id="69" name="TextBox 68"/>
          <p:cNvSpPr txBox="1"/>
          <p:nvPr/>
        </p:nvSpPr>
        <p:spPr>
          <a:xfrm>
            <a:off x="3929058" y="4643446"/>
            <a:ext cx="6158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G</a:t>
            </a:r>
            <a:r>
              <a:rPr lang="cs-CZ" sz="2800" baseline="30000" dirty="0" smtClean="0"/>
              <a:t>2</a:t>
            </a:r>
            <a:endParaRPr lang="cs-CZ" sz="2800" baseline="30000" dirty="0"/>
          </a:p>
        </p:txBody>
      </p:sp>
      <p:sp>
        <p:nvSpPr>
          <p:cNvPr id="70" name="TextBox 69"/>
          <p:cNvSpPr txBox="1"/>
          <p:nvPr/>
        </p:nvSpPr>
        <p:spPr>
          <a:xfrm>
            <a:off x="3143240" y="2895897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A</a:t>
            </a:r>
            <a:endParaRPr lang="cs-CZ" sz="2400" dirty="0"/>
          </a:p>
        </p:txBody>
      </p:sp>
      <p:sp>
        <p:nvSpPr>
          <p:cNvPr id="71" name="TextBox 70"/>
          <p:cNvSpPr txBox="1"/>
          <p:nvPr/>
        </p:nvSpPr>
        <p:spPr>
          <a:xfrm>
            <a:off x="857224" y="2824459"/>
            <a:ext cx="396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B</a:t>
            </a:r>
            <a:endParaRPr lang="cs-CZ" sz="2400" dirty="0"/>
          </a:p>
        </p:txBody>
      </p:sp>
      <p:sp>
        <p:nvSpPr>
          <p:cNvPr id="72" name="Elipsa 11"/>
          <p:cNvSpPr/>
          <p:nvPr/>
        </p:nvSpPr>
        <p:spPr>
          <a:xfrm>
            <a:off x="3071802" y="4286256"/>
            <a:ext cx="466725" cy="46672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2400" dirty="0" smtClean="0"/>
              <a:t>3</a:t>
            </a:r>
            <a:endParaRPr lang="cs-CZ" sz="2400" dirty="0"/>
          </a:p>
        </p:txBody>
      </p:sp>
      <p:cxnSp>
        <p:nvCxnSpPr>
          <p:cNvPr id="73" name="Přímá spojovací šipka 12"/>
          <p:cNvCxnSpPr>
            <a:stCxn id="59" idx="4"/>
            <a:endCxn id="72" idx="0"/>
          </p:cNvCxnSpPr>
          <p:nvPr/>
        </p:nvCxnSpPr>
        <p:spPr>
          <a:xfrm rot="16200000" flipH="1">
            <a:off x="2981310" y="3962401"/>
            <a:ext cx="476250" cy="1714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4" name="TextovéPole 40"/>
          <p:cNvSpPr txBox="1"/>
          <p:nvPr/>
        </p:nvSpPr>
        <p:spPr>
          <a:xfrm>
            <a:off x="3143240" y="3769239"/>
            <a:ext cx="247650" cy="37414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2</a:t>
            </a:r>
            <a:endParaRPr lang="cs-CZ" sz="1800" dirty="0"/>
          </a:p>
        </p:txBody>
      </p:sp>
      <p:cxnSp>
        <p:nvCxnSpPr>
          <p:cNvPr id="75" name="Přímá spojovací šipka 12"/>
          <p:cNvCxnSpPr/>
          <p:nvPr/>
        </p:nvCxnSpPr>
        <p:spPr>
          <a:xfrm rot="10800000">
            <a:off x="2103340" y="4517942"/>
            <a:ext cx="96203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6" name="TextovéPole 40"/>
          <p:cNvSpPr txBox="1"/>
          <p:nvPr/>
        </p:nvSpPr>
        <p:spPr>
          <a:xfrm>
            <a:off x="2500298" y="4483619"/>
            <a:ext cx="247650" cy="37414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2</a:t>
            </a:r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Floyd</a:t>
            </a:r>
            <a:r>
              <a:rPr lang="cs-CZ" dirty="0" smtClean="0"/>
              <a:t>-</a:t>
            </a:r>
            <a:r>
              <a:rPr lang="cs-CZ" dirty="0" err="1" smtClean="0"/>
              <a:t>Warshall</a:t>
            </a:r>
            <a:endParaRPr lang="cs-CZ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27474"/>
          </a:xfrm>
        </p:spPr>
        <p:txBody>
          <a:bodyPr>
            <a:normAutofit/>
          </a:bodyPr>
          <a:lstStyle/>
          <a:p>
            <a:r>
              <a:rPr lang="cs-CZ" dirty="0" smtClean="0"/>
              <a:t>d</a:t>
            </a:r>
            <a:r>
              <a:rPr lang="cs-CZ" baseline="-25000" dirty="0" smtClean="0"/>
              <a:t>ij</a:t>
            </a:r>
            <a:r>
              <a:rPr lang="cs-CZ" baseline="30000" dirty="0" smtClean="0"/>
              <a:t>k</a:t>
            </a:r>
            <a:r>
              <a:rPr lang="cs-CZ" dirty="0" smtClean="0"/>
              <a:t> – cena nejkratší cesty z </a:t>
            </a:r>
            <a:r>
              <a:rPr lang="cs-CZ" i="1" dirty="0" smtClean="0"/>
              <a:t>i</a:t>
            </a:r>
            <a:r>
              <a:rPr lang="cs-CZ" dirty="0" smtClean="0"/>
              <a:t>-tého uzlu do </a:t>
            </a:r>
            <a:r>
              <a:rPr lang="cs-CZ" i="1" dirty="0" smtClean="0"/>
              <a:t>j</a:t>
            </a:r>
            <a:r>
              <a:rPr lang="cs-CZ" dirty="0" smtClean="0"/>
              <a:t>-tého v </a:t>
            </a:r>
            <a:r>
              <a:rPr lang="cs-CZ" i="1" dirty="0" smtClean="0"/>
              <a:t>k</a:t>
            </a:r>
            <a:r>
              <a:rPr lang="cs-CZ" dirty="0" smtClean="0"/>
              <a:t>-tém podgrafu</a:t>
            </a:r>
          </a:p>
          <a:p>
            <a:r>
              <a:rPr lang="cs-CZ" dirty="0" smtClean="0"/>
              <a:t>d</a:t>
            </a:r>
            <a:r>
              <a:rPr lang="cs-CZ" baseline="-25000" dirty="0" smtClean="0"/>
              <a:t>ij</a:t>
            </a:r>
            <a:r>
              <a:rPr lang="cs-CZ" baseline="30000" dirty="0" smtClean="0"/>
              <a:t>0</a:t>
            </a:r>
            <a:r>
              <a:rPr lang="cs-CZ" dirty="0" smtClean="0"/>
              <a:t> = ohodnocení hrany i-j (resp. ∞)</a:t>
            </a:r>
          </a:p>
          <a:p>
            <a:r>
              <a:rPr lang="cs-CZ" dirty="0" smtClean="0"/>
              <a:t>d</a:t>
            </a:r>
            <a:r>
              <a:rPr lang="cs-CZ" baseline="-25000" dirty="0" smtClean="0"/>
              <a:t>ij</a:t>
            </a:r>
            <a:r>
              <a:rPr lang="cs-CZ" baseline="30000" dirty="0" smtClean="0"/>
              <a:t>k</a:t>
            </a:r>
            <a:r>
              <a:rPr lang="cs-CZ" dirty="0" smtClean="0"/>
              <a:t> = min(d</a:t>
            </a:r>
            <a:r>
              <a:rPr lang="cs-CZ" baseline="-25000" dirty="0" smtClean="0"/>
              <a:t>ij</a:t>
            </a:r>
            <a:r>
              <a:rPr lang="cs-CZ" baseline="30000" dirty="0" smtClean="0"/>
              <a:t>k-1</a:t>
            </a:r>
            <a:r>
              <a:rPr lang="cs-CZ" dirty="0" smtClean="0"/>
              <a:t>, d</a:t>
            </a:r>
            <a:r>
              <a:rPr lang="cs-CZ" baseline="-25000" dirty="0" smtClean="0"/>
              <a:t>ik</a:t>
            </a:r>
            <a:r>
              <a:rPr lang="cs-CZ" baseline="30000" dirty="0" smtClean="0"/>
              <a:t>k-1</a:t>
            </a:r>
            <a:r>
              <a:rPr lang="cs-CZ" dirty="0" smtClean="0"/>
              <a:t> + d</a:t>
            </a:r>
            <a:r>
              <a:rPr lang="cs-CZ" baseline="-25000" dirty="0" smtClean="0"/>
              <a:t>kj</a:t>
            </a:r>
            <a:r>
              <a:rPr lang="cs-CZ" baseline="30000" dirty="0" smtClean="0"/>
              <a:t>k-1</a:t>
            </a:r>
            <a:r>
              <a:rPr lang="cs-CZ" dirty="0" smtClean="0"/>
              <a:t>)</a:t>
            </a:r>
          </a:p>
          <a:p>
            <a:r>
              <a:rPr lang="cs-CZ" dirty="0" smtClean="0"/>
              <a:t>d</a:t>
            </a:r>
            <a:r>
              <a:rPr lang="cs-CZ" baseline="-25000" dirty="0" smtClean="0"/>
              <a:t>ij</a:t>
            </a:r>
            <a:r>
              <a:rPr lang="cs-CZ" baseline="30000" dirty="0" smtClean="0"/>
              <a:t>N</a:t>
            </a:r>
            <a:r>
              <a:rPr lang="cs-CZ" dirty="0" smtClean="0"/>
              <a:t> = cena nejkratší cesty z </a:t>
            </a:r>
            <a:r>
              <a:rPr lang="cs-CZ" i="1" dirty="0" smtClean="0"/>
              <a:t>i</a:t>
            </a:r>
            <a:r>
              <a:rPr lang="cs-CZ" dirty="0" smtClean="0"/>
              <a:t>-tého uzlu do </a:t>
            </a:r>
            <a:r>
              <a:rPr lang="cs-CZ" i="1" dirty="0" smtClean="0"/>
              <a:t>j</a:t>
            </a:r>
            <a:r>
              <a:rPr lang="cs-CZ" dirty="0" smtClean="0"/>
              <a:t>-tého v celém grafu</a:t>
            </a:r>
          </a:p>
          <a:p>
            <a:r>
              <a:rPr lang="cs-CZ" dirty="0" smtClean="0"/>
              <a:t>lze řešit rekurzí, ale není optimální</a:t>
            </a:r>
          </a:p>
          <a:p>
            <a:pPr lvl="1"/>
            <a:r>
              <a:rPr lang="cs-CZ" dirty="0" smtClean="0"/>
              <a:t>spoustu věcí počítáno duplicitně</a:t>
            </a:r>
          </a:p>
          <a:p>
            <a:r>
              <a:rPr lang="cs-CZ" dirty="0" smtClean="0">
                <a:sym typeface="Symbol"/>
              </a:rPr>
              <a:t> </a:t>
            </a:r>
            <a:r>
              <a:rPr lang="cs-CZ" dirty="0" smtClean="0"/>
              <a:t>začneme od k=0 a budeme mezivýsledky ukládat</a:t>
            </a:r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Floyd</a:t>
            </a:r>
            <a:r>
              <a:rPr lang="cs-CZ" dirty="0" smtClean="0"/>
              <a:t>-</a:t>
            </a:r>
            <a:r>
              <a:rPr lang="cs-CZ" dirty="0" err="1" smtClean="0"/>
              <a:t>Warshall</a:t>
            </a:r>
            <a:endParaRPr lang="cs-CZ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27474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n-US" dirty="0" smtClean="0">
                <a:solidFill>
                  <a:schemeClr val="accent4"/>
                </a:solidFill>
              </a:rPr>
              <a:t>//nech</a:t>
            </a:r>
            <a:r>
              <a:rPr lang="cs-CZ" dirty="0" smtClean="0">
                <a:solidFill>
                  <a:schemeClr val="accent4"/>
                </a:solidFill>
              </a:rPr>
              <a:t>ť uzly grafu číslovány 0..N-1</a:t>
            </a:r>
            <a:endParaRPr lang="en-US" dirty="0" smtClean="0">
              <a:solidFill>
                <a:schemeClr val="accent4"/>
              </a:solidFill>
            </a:endParaRPr>
          </a:p>
          <a:p>
            <a:pPr lvl="1">
              <a:buNone/>
            </a:pPr>
            <a:r>
              <a:rPr lang="en-US" dirty="0" smtClean="0">
                <a:solidFill>
                  <a:schemeClr val="accent4"/>
                </a:solidFill>
              </a:rPr>
              <a:t>//inicializace</a:t>
            </a:r>
          </a:p>
          <a:p>
            <a:pPr lvl="1">
              <a:buNone/>
            </a:pPr>
            <a:r>
              <a:rPr lang="cs-CZ" dirty="0" smtClean="0"/>
              <a:t>for (int i = </a:t>
            </a:r>
            <a:r>
              <a:rPr lang="en-US" dirty="0" smtClean="0"/>
              <a:t>0; i &lt; N; i++) {</a:t>
            </a:r>
          </a:p>
          <a:p>
            <a:pPr lvl="1">
              <a:buNone/>
            </a:pPr>
            <a:r>
              <a:rPr lang="en-US" dirty="0" smtClean="0"/>
              <a:t>	for (int j = 0; j &lt; N; j++) {</a:t>
            </a:r>
          </a:p>
          <a:p>
            <a:pPr lvl="1">
              <a:buNone/>
            </a:pPr>
            <a:r>
              <a:rPr lang="en-US" dirty="0" smtClean="0"/>
              <a:t>		d[0, i, j] = ohodnoceni(i,j);</a:t>
            </a:r>
          </a:p>
          <a:p>
            <a:pPr lvl="1">
              <a:buNone/>
            </a:pPr>
            <a:r>
              <a:rPr lang="en-US" dirty="0" smtClean="0"/>
              <a:t>		pred[i,j] = NULL;</a:t>
            </a:r>
          </a:p>
          <a:p>
            <a:pPr lvl="1">
              <a:buNone/>
            </a:pPr>
            <a:r>
              <a:rPr lang="en-US" dirty="0" smtClean="0"/>
              <a:t>	}</a:t>
            </a:r>
          </a:p>
          <a:p>
            <a:pPr lvl="1">
              <a:buNone/>
            </a:pPr>
            <a:r>
              <a:rPr lang="en-US" dirty="0" smtClean="0"/>
              <a:t>}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Floyd</a:t>
            </a:r>
            <a:r>
              <a:rPr lang="cs-CZ" dirty="0" smtClean="0"/>
              <a:t>-</a:t>
            </a:r>
            <a:r>
              <a:rPr lang="cs-CZ" dirty="0" err="1" smtClean="0"/>
              <a:t>Warshall</a:t>
            </a:r>
            <a:endParaRPr lang="cs-CZ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27474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n-US" dirty="0" smtClean="0">
                <a:solidFill>
                  <a:schemeClr val="accent4"/>
                </a:solidFill>
              </a:rPr>
              <a:t>//v</a:t>
            </a:r>
            <a:r>
              <a:rPr lang="cs-CZ" dirty="0" smtClean="0">
                <a:solidFill>
                  <a:schemeClr val="accent4"/>
                </a:solidFill>
              </a:rPr>
              <a:t>ýpočet jednotlivých </a:t>
            </a:r>
            <a:r>
              <a:rPr lang="en-US" dirty="0" smtClean="0">
                <a:solidFill>
                  <a:schemeClr val="accent4"/>
                </a:solidFill>
              </a:rPr>
              <a:t>podgraf</a:t>
            </a:r>
            <a:r>
              <a:rPr lang="cs-CZ" dirty="0" smtClean="0">
                <a:solidFill>
                  <a:schemeClr val="accent4"/>
                </a:solidFill>
              </a:rPr>
              <a:t>ů</a:t>
            </a:r>
            <a:endParaRPr lang="en-US" dirty="0" smtClean="0">
              <a:solidFill>
                <a:schemeClr val="accent4"/>
              </a:solidFill>
            </a:endParaRPr>
          </a:p>
          <a:p>
            <a:pPr lvl="1">
              <a:buNone/>
            </a:pPr>
            <a:r>
              <a:rPr lang="cs-CZ" dirty="0" smtClean="0"/>
              <a:t>for (int </a:t>
            </a:r>
            <a:r>
              <a:rPr lang="en-US" dirty="0" smtClean="0"/>
              <a:t>k</a:t>
            </a:r>
            <a:r>
              <a:rPr lang="cs-CZ" dirty="0" smtClean="0"/>
              <a:t> = 0</a:t>
            </a:r>
            <a:r>
              <a:rPr lang="en-US" dirty="0" smtClean="0"/>
              <a:t>; k &lt; N; k++) {</a:t>
            </a:r>
          </a:p>
          <a:p>
            <a:pPr lvl="2">
              <a:buNone/>
            </a:pPr>
            <a:r>
              <a:rPr lang="cs-CZ" dirty="0" smtClean="0"/>
              <a:t>for (int i = </a:t>
            </a:r>
            <a:r>
              <a:rPr lang="en-US" dirty="0" smtClean="0"/>
              <a:t>0; i &lt; N; i++) {</a:t>
            </a:r>
          </a:p>
          <a:p>
            <a:pPr lvl="2">
              <a:buNone/>
            </a:pPr>
            <a:r>
              <a:rPr lang="en-US" dirty="0" smtClean="0"/>
              <a:t>	for (int j = 0; j &lt; N; j++) {</a:t>
            </a:r>
          </a:p>
          <a:p>
            <a:pPr lvl="2">
              <a:buNone/>
            </a:pPr>
            <a:r>
              <a:rPr lang="en-US" dirty="0" smtClean="0"/>
              <a:t>		double c = d[k,i,</a:t>
            </a:r>
            <a:r>
              <a:rPr lang="cs-CZ" dirty="0" smtClean="0"/>
              <a:t>k</a:t>
            </a:r>
            <a:r>
              <a:rPr lang="en-US" dirty="0" smtClean="0"/>
              <a:t>] + d[k,</a:t>
            </a:r>
            <a:r>
              <a:rPr lang="cs-CZ" dirty="0" smtClean="0"/>
              <a:t>k,j</a:t>
            </a:r>
            <a:r>
              <a:rPr lang="en-US" dirty="0" smtClean="0"/>
              <a:t>]; </a:t>
            </a:r>
            <a:r>
              <a:rPr lang="en-US" dirty="0" smtClean="0">
                <a:solidFill>
                  <a:schemeClr val="accent4"/>
                </a:solidFill>
              </a:rPr>
              <a:t>//cesta p</a:t>
            </a:r>
            <a:r>
              <a:rPr lang="cs-CZ" dirty="0" smtClean="0">
                <a:solidFill>
                  <a:schemeClr val="accent4"/>
                </a:solidFill>
              </a:rPr>
              <a:t>řes k</a:t>
            </a:r>
            <a:endParaRPr lang="en-US" dirty="0" smtClean="0">
              <a:solidFill>
                <a:schemeClr val="accent4"/>
              </a:solidFill>
            </a:endParaRPr>
          </a:p>
          <a:p>
            <a:pPr lvl="2">
              <a:buNone/>
            </a:pPr>
            <a:r>
              <a:rPr lang="en-US" dirty="0" smtClean="0"/>
              <a:t>		if (c &lt; d[k,i,j]) {</a:t>
            </a:r>
          </a:p>
          <a:p>
            <a:pPr lvl="2">
              <a:buNone/>
            </a:pPr>
            <a:r>
              <a:rPr lang="en-US" dirty="0" smtClean="0"/>
              <a:t>			d[k+1,i,j] = c; pred[i,j] = k;</a:t>
            </a:r>
          </a:p>
          <a:p>
            <a:pPr lvl="2">
              <a:buNone/>
            </a:pPr>
            <a:r>
              <a:rPr lang="en-US" dirty="0" smtClean="0"/>
              <a:t>		} else d[k+1,i,j] = d[k,i,j];</a:t>
            </a:r>
          </a:p>
          <a:p>
            <a:pPr lvl="2">
              <a:buNone/>
            </a:pPr>
            <a:r>
              <a:rPr lang="en-US" dirty="0" smtClean="0"/>
              <a:t>	}</a:t>
            </a:r>
          </a:p>
          <a:p>
            <a:pPr lvl="2">
              <a:buNone/>
            </a:pPr>
            <a:r>
              <a:rPr lang="en-US" dirty="0" smtClean="0"/>
              <a:t>}</a:t>
            </a:r>
          </a:p>
          <a:p>
            <a:pPr lvl="1">
              <a:buNone/>
            </a:pPr>
            <a:r>
              <a:rPr lang="en-US" dirty="0" smtClean="0"/>
              <a:t>}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Grafy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27474"/>
          </a:xfrm>
        </p:spPr>
        <p:txBody>
          <a:bodyPr>
            <a:normAutofit/>
          </a:bodyPr>
          <a:lstStyle/>
          <a:p>
            <a:r>
              <a:rPr lang="cs-CZ" dirty="0" smtClean="0"/>
              <a:t>orientovaný vs. neorientovaný</a:t>
            </a:r>
          </a:p>
          <a:p>
            <a:r>
              <a:rPr lang="cs-CZ" dirty="0" smtClean="0"/>
              <a:t>ohodnocený vs. neohodnocený</a:t>
            </a:r>
          </a:p>
          <a:p>
            <a:r>
              <a:rPr lang="cs-CZ" dirty="0" smtClean="0"/>
              <a:t>základem mnoha algoritmů</a:t>
            </a:r>
          </a:p>
          <a:p>
            <a:pPr lvl="1"/>
            <a:r>
              <a:rPr lang="cs-CZ" dirty="0" smtClean="0"/>
              <a:t>plánování cesty pro postavičku</a:t>
            </a:r>
          </a:p>
          <a:p>
            <a:pPr lvl="1"/>
            <a:r>
              <a:rPr lang="cs-CZ" dirty="0" smtClean="0"/>
              <a:t>plánování cesty pro síťový paket</a:t>
            </a:r>
          </a:p>
          <a:p>
            <a:pPr lvl="1"/>
            <a:r>
              <a:rPr lang="cs-CZ" dirty="0" smtClean="0"/>
              <a:t>analýza obrazu (vyjadřuje vztahy)</a:t>
            </a:r>
          </a:p>
          <a:p>
            <a:pPr lvl="1"/>
            <a:r>
              <a:rPr lang="cs-CZ" dirty="0" smtClean="0"/>
              <a:t>speciálně: FEM</a:t>
            </a:r>
          </a:p>
          <a:p>
            <a:r>
              <a:rPr lang="cs-CZ" dirty="0" smtClean="0"/>
              <a:t>reprezentace</a:t>
            </a:r>
          </a:p>
          <a:p>
            <a:pPr lvl="1"/>
            <a:r>
              <a:rPr lang="cs-CZ" dirty="0" smtClean="0"/>
              <a:t>matice</a:t>
            </a:r>
          </a:p>
          <a:p>
            <a:pPr lvl="1"/>
            <a:r>
              <a:rPr lang="cs-CZ" dirty="0" smtClean="0"/>
              <a:t>seznam</a:t>
            </a:r>
          </a:p>
          <a:p>
            <a:pPr>
              <a:buNone/>
            </a:pPr>
            <a:endParaRPr lang="cs-CZ" dirty="0" smtClean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3000372"/>
            <a:ext cx="2998290" cy="2912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Floyd-Warshall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27474"/>
          </a:xfrm>
        </p:spPr>
        <p:txBody>
          <a:bodyPr>
            <a:normAutofit/>
          </a:bodyPr>
          <a:lstStyle/>
          <a:p>
            <a:r>
              <a:rPr lang="cs-CZ" dirty="0" smtClean="0"/>
              <a:t>cestu lze extrahovat z pred</a:t>
            </a:r>
            <a:r>
              <a:rPr lang="en-US" dirty="0" smtClean="0"/>
              <a:t>[i,j] rekurentn</a:t>
            </a:r>
            <a:r>
              <a:rPr lang="cs-CZ" dirty="0" smtClean="0"/>
              <a:t>ě</a:t>
            </a:r>
            <a:endParaRPr lang="en-US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void path(i,j) </a:t>
            </a: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	if (pred[i,j] == NULL) </a:t>
            </a:r>
          </a:p>
          <a:p>
            <a:pPr>
              <a:buNone/>
            </a:pPr>
            <a:r>
              <a:rPr lang="en-US" dirty="0" smtClean="0"/>
              <a:t>		pridej_hranu(i,j);	</a:t>
            </a:r>
            <a:r>
              <a:rPr lang="en-US" dirty="0" smtClean="0">
                <a:solidFill>
                  <a:schemeClr val="accent4"/>
                </a:solidFill>
              </a:rPr>
              <a:t>//hrana na ceste</a:t>
            </a:r>
          </a:p>
          <a:p>
            <a:pPr>
              <a:buNone/>
            </a:pPr>
            <a:r>
              <a:rPr lang="en-US" dirty="0" smtClean="0"/>
              <a:t>	else {	</a:t>
            </a:r>
            <a:r>
              <a:rPr lang="en-US" dirty="0" smtClean="0">
                <a:solidFill>
                  <a:schemeClr val="accent4"/>
                </a:solidFill>
              </a:rPr>
              <a:t>//cesta prochazi uzlem pred[i,j]</a:t>
            </a:r>
          </a:p>
          <a:p>
            <a:pPr>
              <a:buNone/>
            </a:pPr>
            <a:r>
              <a:rPr lang="en-US" dirty="0" smtClean="0"/>
              <a:t>		path(i, pred[i,j]);</a:t>
            </a:r>
          </a:p>
          <a:p>
            <a:pPr>
              <a:buNone/>
            </a:pPr>
            <a:r>
              <a:rPr lang="en-US" dirty="0" smtClean="0"/>
              <a:t>		path(pred[i,j], j);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cs-CZ" dirty="0" smtClean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Floyd-Warshall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27474"/>
          </a:xfrm>
        </p:spPr>
        <p:txBody>
          <a:bodyPr>
            <a:normAutofit/>
          </a:bodyPr>
          <a:lstStyle/>
          <a:p>
            <a:r>
              <a:rPr lang="en-US" dirty="0" smtClean="0"/>
              <a:t>slo</a:t>
            </a:r>
            <a:r>
              <a:rPr lang="cs-CZ" dirty="0" smtClean="0"/>
              <a:t>žitost časová: O(N</a:t>
            </a:r>
            <a:r>
              <a:rPr lang="cs-CZ" baseline="30000" dirty="0" smtClean="0"/>
              <a:t>3</a:t>
            </a:r>
            <a:r>
              <a:rPr lang="cs-CZ" dirty="0" smtClean="0"/>
              <a:t>)</a:t>
            </a:r>
          </a:p>
          <a:p>
            <a:r>
              <a:rPr lang="en-US" dirty="0" smtClean="0"/>
              <a:t>slo</a:t>
            </a:r>
            <a:r>
              <a:rPr lang="cs-CZ" dirty="0" smtClean="0"/>
              <a:t>žitost paměťová: O(N</a:t>
            </a:r>
            <a:r>
              <a:rPr lang="cs-CZ" baseline="30000" dirty="0" smtClean="0"/>
              <a:t>3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jak ji snížit?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Floyd</a:t>
            </a:r>
            <a:r>
              <a:rPr lang="cs-CZ" dirty="0" smtClean="0"/>
              <a:t>-</a:t>
            </a:r>
            <a:r>
              <a:rPr lang="cs-CZ" dirty="0" err="1" smtClean="0"/>
              <a:t>Warshall</a:t>
            </a:r>
            <a:endParaRPr lang="cs-CZ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27474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zajímají nás cesty v plném grafu </a:t>
            </a:r>
            <a:r>
              <a:rPr lang="cs-CZ" dirty="0" smtClean="0">
                <a:sym typeface="Symbol"/>
              </a:rPr>
              <a:t> není třeba ukládat ceny podgrafů, tj. lze </a:t>
            </a:r>
            <a:r>
              <a:rPr lang="cs-CZ" dirty="0" smtClean="0"/>
              <a:t>O(N</a:t>
            </a:r>
            <a:r>
              <a:rPr lang="cs-CZ" baseline="30000" dirty="0" smtClean="0"/>
              <a:t>2</a:t>
            </a:r>
            <a:r>
              <a:rPr lang="cs-CZ" dirty="0" smtClean="0"/>
              <a:t>)</a:t>
            </a:r>
            <a:endParaRPr lang="en-US" dirty="0" smtClean="0"/>
          </a:p>
          <a:p>
            <a:pPr lvl="1">
              <a:buNone/>
            </a:pPr>
            <a:endParaRPr lang="cs-CZ" dirty="0" smtClean="0">
              <a:solidFill>
                <a:schemeClr val="accent4"/>
              </a:solidFill>
            </a:endParaRPr>
          </a:p>
          <a:p>
            <a:pPr lvl="1">
              <a:buNone/>
            </a:pPr>
            <a:r>
              <a:rPr lang="en-US" dirty="0" smtClean="0">
                <a:solidFill>
                  <a:schemeClr val="accent4"/>
                </a:solidFill>
              </a:rPr>
              <a:t>//v</a:t>
            </a:r>
            <a:r>
              <a:rPr lang="cs-CZ" dirty="0" smtClean="0">
                <a:solidFill>
                  <a:schemeClr val="accent4"/>
                </a:solidFill>
              </a:rPr>
              <a:t>ýpočet jednotlivých </a:t>
            </a:r>
            <a:r>
              <a:rPr lang="en-US" dirty="0" smtClean="0">
                <a:solidFill>
                  <a:schemeClr val="accent4"/>
                </a:solidFill>
              </a:rPr>
              <a:t>podgraf</a:t>
            </a:r>
            <a:r>
              <a:rPr lang="cs-CZ" dirty="0" smtClean="0">
                <a:solidFill>
                  <a:schemeClr val="accent4"/>
                </a:solidFill>
              </a:rPr>
              <a:t>ů</a:t>
            </a:r>
            <a:endParaRPr lang="en-US" dirty="0" smtClean="0">
              <a:solidFill>
                <a:schemeClr val="accent4"/>
              </a:solidFill>
            </a:endParaRPr>
          </a:p>
          <a:p>
            <a:pPr lvl="1">
              <a:buNone/>
            </a:pPr>
            <a:r>
              <a:rPr lang="cs-CZ" dirty="0" smtClean="0"/>
              <a:t>for (int </a:t>
            </a:r>
            <a:r>
              <a:rPr lang="en-US" dirty="0" smtClean="0"/>
              <a:t>k</a:t>
            </a:r>
            <a:r>
              <a:rPr lang="cs-CZ" dirty="0" smtClean="0"/>
              <a:t> = 0</a:t>
            </a:r>
            <a:r>
              <a:rPr lang="en-US" dirty="0" smtClean="0"/>
              <a:t>; k &lt; N; k++) {</a:t>
            </a:r>
          </a:p>
          <a:p>
            <a:pPr lvl="2">
              <a:buNone/>
            </a:pPr>
            <a:r>
              <a:rPr lang="cs-CZ" dirty="0" smtClean="0"/>
              <a:t>for (int i = </a:t>
            </a:r>
            <a:r>
              <a:rPr lang="en-US" dirty="0" smtClean="0"/>
              <a:t>0; i &lt; N; i++) {</a:t>
            </a:r>
          </a:p>
          <a:p>
            <a:pPr lvl="2">
              <a:buNone/>
            </a:pPr>
            <a:r>
              <a:rPr lang="en-US" dirty="0" smtClean="0"/>
              <a:t>	for (int j = 0; j &lt; N; j++) {</a:t>
            </a:r>
          </a:p>
          <a:p>
            <a:pPr lvl="2">
              <a:buNone/>
            </a:pPr>
            <a:r>
              <a:rPr lang="en-US" dirty="0" smtClean="0"/>
              <a:t>		double c = d[i,</a:t>
            </a:r>
            <a:r>
              <a:rPr lang="cs-CZ" dirty="0" smtClean="0"/>
              <a:t>k</a:t>
            </a:r>
            <a:r>
              <a:rPr lang="en-US" dirty="0" smtClean="0"/>
              <a:t>] + d[</a:t>
            </a:r>
            <a:r>
              <a:rPr lang="cs-CZ" dirty="0" smtClean="0"/>
              <a:t>k,j</a:t>
            </a:r>
            <a:r>
              <a:rPr lang="en-US" dirty="0" smtClean="0"/>
              <a:t>]; </a:t>
            </a:r>
            <a:r>
              <a:rPr lang="en-US" dirty="0" smtClean="0">
                <a:solidFill>
                  <a:schemeClr val="accent4"/>
                </a:solidFill>
              </a:rPr>
              <a:t>//cesta p</a:t>
            </a:r>
            <a:r>
              <a:rPr lang="cs-CZ" dirty="0" smtClean="0">
                <a:solidFill>
                  <a:schemeClr val="accent4"/>
                </a:solidFill>
              </a:rPr>
              <a:t>řes k</a:t>
            </a:r>
            <a:endParaRPr lang="en-US" dirty="0" smtClean="0">
              <a:solidFill>
                <a:schemeClr val="accent4"/>
              </a:solidFill>
            </a:endParaRPr>
          </a:p>
          <a:p>
            <a:pPr lvl="2">
              <a:buNone/>
            </a:pPr>
            <a:r>
              <a:rPr lang="en-US" dirty="0" smtClean="0"/>
              <a:t>		if (c &lt; d[i,j]) {</a:t>
            </a:r>
          </a:p>
          <a:p>
            <a:pPr lvl="2">
              <a:buNone/>
            </a:pPr>
            <a:r>
              <a:rPr lang="en-US" dirty="0" smtClean="0"/>
              <a:t>			d[i,j] = c; pred[i,j] = k;</a:t>
            </a:r>
          </a:p>
          <a:p>
            <a:pPr lvl="2">
              <a:buNone/>
            </a:pPr>
            <a:r>
              <a:rPr lang="en-US" dirty="0" smtClean="0"/>
              <a:t>		}</a:t>
            </a:r>
          </a:p>
          <a:p>
            <a:pPr lvl="2">
              <a:buNone/>
            </a:pPr>
            <a:r>
              <a:rPr lang="en-US" dirty="0" smtClean="0"/>
              <a:t>	}</a:t>
            </a:r>
          </a:p>
          <a:p>
            <a:pPr lvl="2">
              <a:buNone/>
            </a:pPr>
            <a:r>
              <a:rPr lang="en-US" dirty="0" smtClean="0"/>
              <a:t>}</a:t>
            </a:r>
          </a:p>
          <a:p>
            <a:pPr lvl="1">
              <a:buNone/>
            </a:pPr>
            <a:r>
              <a:rPr lang="en-US" dirty="0" smtClean="0"/>
              <a:t>}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Prob</a:t>
            </a:r>
            <a:r>
              <a:rPr lang="cs-CZ" dirty="0" err="1" smtClean="0"/>
              <a:t>rání</a:t>
            </a:r>
            <a:r>
              <a:rPr lang="cs-CZ" dirty="0" smtClean="0"/>
              <a:t> úloh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764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Hledání cesty v grafech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27474"/>
          </a:xfrm>
        </p:spPr>
        <p:txBody>
          <a:bodyPr>
            <a:normAutofit/>
          </a:bodyPr>
          <a:lstStyle/>
          <a:p>
            <a:r>
              <a:rPr lang="cs-CZ" dirty="0" smtClean="0"/>
              <a:t>nejkratší cesta (resp. nejméně cenná)</a:t>
            </a:r>
          </a:p>
          <a:p>
            <a:pPr lvl="1"/>
            <a:r>
              <a:rPr lang="cs-CZ" dirty="0" smtClean="0"/>
              <a:t>často se připouští cesta blízká nejkratší</a:t>
            </a:r>
          </a:p>
          <a:p>
            <a:r>
              <a:rPr lang="cs-CZ" dirty="0" smtClean="0"/>
              <a:t>ohodnocení hran se může měnit</a:t>
            </a:r>
          </a:p>
          <a:p>
            <a:pPr lvl="1"/>
            <a:r>
              <a:rPr lang="cs-CZ" dirty="0" smtClean="0"/>
              <a:t>typicky strategické PC hry</a:t>
            </a:r>
          </a:p>
          <a:p>
            <a:r>
              <a:rPr lang="cs-CZ" dirty="0" smtClean="0"/>
              <a:t>různé úlohy</a:t>
            </a:r>
          </a:p>
          <a:p>
            <a:pPr lvl="1"/>
            <a:r>
              <a:rPr lang="cs-CZ" dirty="0" smtClean="0"/>
              <a:t>najít cestu z uzlu A do B</a:t>
            </a:r>
          </a:p>
          <a:p>
            <a:pPr lvl="1"/>
            <a:r>
              <a:rPr lang="cs-CZ" dirty="0" smtClean="0"/>
              <a:t>najít cestu z uzlu A do ostatních</a:t>
            </a:r>
          </a:p>
          <a:p>
            <a:pPr lvl="1"/>
            <a:r>
              <a:rPr lang="cs-CZ" dirty="0" smtClean="0"/>
              <a:t>najít cestu z libovolného uzlu do libovolného</a:t>
            </a:r>
          </a:p>
          <a:p>
            <a:r>
              <a:rPr lang="cs-CZ" dirty="0" smtClean="0"/>
              <a:t>základem je BFS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Dijkstra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27474"/>
          </a:xfrm>
        </p:spPr>
        <p:txBody>
          <a:bodyPr>
            <a:normAutofit/>
          </a:bodyPr>
          <a:lstStyle/>
          <a:p>
            <a:r>
              <a:rPr lang="cs-CZ" dirty="0" smtClean="0"/>
              <a:t>úloha: najít cestu z uzlu A do B</a:t>
            </a:r>
          </a:p>
          <a:p>
            <a:r>
              <a:rPr lang="cs-CZ" dirty="0" smtClean="0"/>
              <a:t>ohodnocení nesmí být negativní</a:t>
            </a:r>
          </a:p>
          <a:p>
            <a:r>
              <a:rPr lang="cs-CZ" dirty="0" smtClean="0"/>
              <a:t>uchovává cenu pro každý uzel</a:t>
            </a:r>
          </a:p>
          <a:p>
            <a:pPr lvl="1"/>
            <a:r>
              <a:rPr lang="cs-CZ" dirty="0" smtClean="0"/>
              <a:t>počátek: A = 0, všechny ostatní = INF</a:t>
            </a:r>
          </a:p>
          <a:p>
            <a:r>
              <a:rPr lang="cs-CZ" dirty="0" smtClean="0"/>
              <a:t>BFS</a:t>
            </a:r>
          </a:p>
          <a:p>
            <a:pPr lvl="1"/>
            <a:r>
              <a:rPr lang="cs-CZ" dirty="0" smtClean="0"/>
              <a:t>fronta prioritní podle ceny uzlu</a:t>
            </a:r>
          </a:p>
          <a:p>
            <a:pPr lvl="1"/>
            <a:r>
              <a:rPr lang="cs-CZ" dirty="0" smtClean="0"/>
              <a:t>aktualizace ceny každého dosud nenavštíveného uzlu</a:t>
            </a:r>
          </a:p>
          <a:p>
            <a:pPr lvl="1"/>
            <a:endParaRPr lang="cs-CZ" dirty="0" smtClean="0"/>
          </a:p>
          <a:p>
            <a:endParaRPr lang="cs-CZ" dirty="0" smtClean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Dijkstra</a:t>
            </a:r>
            <a:endParaRPr lang="cs-CZ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077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547519" y="635137"/>
            <a:ext cx="4095000" cy="39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8" y="5072074"/>
            <a:ext cx="3600000" cy="711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ovéPole 13"/>
          <p:cNvSpPr txBox="1"/>
          <p:nvPr/>
        </p:nvSpPr>
        <p:spPr>
          <a:xfrm>
            <a:off x="3857620" y="2500306"/>
            <a:ext cx="341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6643702" y="1714488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Dijkstra</a:t>
            </a:r>
            <a:endParaRPr lang="cs-CZ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511519" y="572137"/>
            <a:ext cx="4167000" cy="410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8" y="5072074"/>
            <a:ext cx="3600000" cy="688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Dijkstra</a:t>
            </a:r>
            <a:endParaRPr lang="cs-CZ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519041" y="530225"/>
            <a:ext cx="4151955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8" y="5072074"/>
            <a:ext cx="3600000" cy="699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Dijkstra</a:t>
            </a:r>
            <a:endParaRPr lang="cs-CZ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541033" y="530225"/>
            <a:ext cx="410797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8" y="5000636"/>
            <a:ext cx="3600000" cy="736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Dijkstra</a:t>
            </a:r>
            <a:endParaRPr lang="cs-CZ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536672" y="530225"/>
            <a:ext cx="4116694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8" y="5072074"/>
            <a:ext cx="3600000" cy="724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9686</TotalTime>
  <Words>723</Words>
  <Application>Microsoft Office PowerPoint</Application>
  <PresentationFormat>Předvádění na obrazovce (4:3)</PresentationFormat>
  <Paragraphs>186</Paragraphs>
  <Slides>23</Slides>
  <Notes>22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Aspect</vt:lpstr>
      <vt:lpstr>KIV/ZEP - 2011</vt:lpstr>
      <vt:lpstr>Grafy</vt:lpstr>
      <vt:lpstr>Hledání cesty v grafech</vt:lpstr>
      <vt:lpstr>Dijkstra</vt:lpstr>
      <vt:lpstr>Dijkstra</vt:lpstr>
      <vt:lpstr>Dijkstra</vt:lpstr>
      <vt:lpstr>Dijkstra</vt:lpstr>
      <vt:lpstr>Dijkstra</vt:lpstr>
      <vt:lpstr>Dijkstra</vt:lpstr>
      <vt:lpstr>Dijkstra</vt:lpstr>
      <vt:lpstr>Dijkstra</vt:lpstr>
      <vt:lpstr>Dijkstra</vt:lpstr>
      <vt:lpstr>Dijkstra</vt:lpstr>
      <vt:lpstr>Dijkstra</vt:lpstr>
      <vt:lpstr>Floyd-Warshall</vt:lpstr>
      <vt:lpstr>Floyd-Warshall</vt:lpstr>
      <vt:lpstr>Floyd-Warshall</vt:lpstr>
      <vt:lpstr>Floyd-Warshall</vt:lpstr>
      <vt:lpstr>Floyd-Warshall</vt:lpstr>
      <vt:lpstr>Floyd-Warshall</vt:lpstr>
      <vt:lpstr>Floyd-Warshall</vt:lpstr>
      <vt:lpstr>Floyd-Warshall</vt:lpstr>
      <vt:lpstr>Probrání úloh</vt:lpstr>
    </vt:vector>
  </TitlesOfParts>
  <Company>BeSoft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KIV/PRJ2 - 2009</dc:title>
  <dc:creator>Josef Kohout</dc:creator>
  <cp:lastModifiedBy>Josef Kohout</cp:lastModifiedBy>
  <cp:revision>319</cp:revision>
  <dcterms:created xsi:type="dcterms:W3CDTF">2009-02-02T17:36:35Z</dcterms:created>
  <dcterms:modified xsi:type="dcterms:W3CDTF">2011-04-22T09:17:07Z</dcterms:modified>
</cp:coreProperties>
</file>