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79" r:id="rId3"/>
    <p:sldId id="283" r:id="rId4"/>
    <p:sldId id="280" r:id="rId5"/>
    <p:sldId id="281" r:id="rId6"/>
    <p:sldId id="282" r:id="rId7"/>
    <p:sldId id="284" r:id="rId8"/>
    <p:sldId id="285" r:id="rId9"/>
    <p:sldId id="286" r:id="rId10"/>
    <p:sldId id="287" r:id="rId11"/>
    <p:sldId id="288" r:id="rId12"/>
    <p:sldId id="289" r:id="rId13"/>
    <p:sldId id="291" r:id="rId14"/>
    <p:sldId id="290" r:id="rId15"/>
    <p:sldId id="293" r:id="rId16"/>
    <p:sldId id="294" r:id="rId17"/>
    <p:sldId id="295" r:id="rId18"/>
    <p:sldId id="292" r:id="rId19"/>
    <p:sldId id="296" r:id="rId20"/>
    <p:sldId id="297" r:id="rId21"/>
    <p:sldId id="298" r:id="rId22"/>
    <p:sldId id="299" r:id="rId23"/>
    <p:sldId id="278" r:id="rId2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74472" autoAdjust="0"/>
  </p:normalViewPr>
  <p:slideViewPr>
    <p:cSldViewPr>
      <p:cViewPr varScale="1">
        <p:scale>
          <a:sx n="99" d="100"/>
          <a:sy n="99" d="100"/>
        </p:scale>
        <p:origin x="-197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323627-E181-423E-BA7B-43AEA5E07D60}" type="datetimeFigureOut">
              <a:rPr lang="cs-CZ" smtClean="0"/>
              <a:t>11.4.2011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A1342A-050E-4FE4-99B9-C0DF7D628F0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4216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860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7978611-186D-464A-A841-88DF5E94D32C}" type="slidenum">
              <a:rPr lang="cs-CZ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cs-CZ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4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90115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794605E-0447-43FC-899D-B25A0BEE9C16}" type="slidenum">
              <a:rPr lang="cs-CZ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cs-CZ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4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90115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794605E-0447-43FC-899D-B25A0BEE9C16}" type="slidenum">
              <a:rPr lang="cs-CZ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cs-CZ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samozřejmě záleží</a:t>
            </a:r>
            <a:r>
              <a:rPr lang="cs-CZ" baseline="0" dirty="0" smtClean="0"/>
              <a:t> na tom, kolikrát budu vyhledávat!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A1342A-050E-4FE4-99B9-C0DF7D628F06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06142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314 záznamů pro</a:t>
            </a:r>
            <a:r>
              <a:rPr lang="cs-CZ" baseline="0" dirty="0" smtClean="0"/>
              <a:t> testovanou DB</a:t>
            </a:r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A1342A-050E-4FE4-99B9-C0DF7D628F06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99167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16 záznamů pro testovanou DB</a:t>
            </a:r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A1342A-050E-4FE4-99B9-C0DF7D628F06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4510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A1342A-050E-4FE4-99B9-C0DF7D628F06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4510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20 záznamů pro testovanou DB</a:t>
            </a:r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A1342A-050E-4FE4-99B9-C0DF7D628F06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4510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20 záznamů pro testovanou DB</a:t>
            </a:r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A1342A-050E-4FE4-99B9-C0DF7D628F06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451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AD87B8-0415-4D0F-A36B-FCB799801A8F}" type="datetimeFigureOut">
              <a:rPr lang="cs-CZ" smtClean="0"/>
              <a:pPr/>
              <a:t>11.4.2011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8933C8-0528-400F-A78A-F991D006A0C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AD87B8-0415-4D0F-A36B-FCB799801A8F}" type="datetimeFigureOut">
              <a:rPr lang="cs-CZ" smtClean="0"/>
              <a:pPr/>
              <a:t>11.4.2011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8933C8-0528-400F-A78A-F991D006A0C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AD87B8-0415-4D0F-A36B-FCB799801A8F}" type="datetimeFigureOut">
              <a:rPr lang="cs-CZ" smtClean="0"/>
              <a:pPr/>
              <a:t>11.4.2011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8933C8-0528-400F-A78A-F991D006A0C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AD87B8-0415-4D0F-A36B-FCB799801A8F}" type="datetimeFigureOut">
              <a:rPr lang="cs-CZ" smtClean="0"/>
              <a:pPr/>
              <a:t>11.4.2011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8933C8-0528-400F-A78A-F991D006A0C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AD87B8-0415-4D0F-A36B-FCB799801A8F}" type="datetimeFigureOut">
              <a:rPr lang="cs-CZ" smtClean="0"/>
              <a:pPr/>
              <a:t>11.4.2011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8933C8-0528-400F-A78A-F991D006A0C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AD87B8-0415-4D0F-A36B-FCB799801A8F}" type="datetimeFigureOut">
              <a:rPr lang="cs-CZ" smtClean="0"/>
              <a:pPr/>
              <a:t>11.4.2011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8933C8-0528-400F-A78A-F991D006A0C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AD87B8-0415-4D0F-A36B-FCB799801A8F}" type="datetimeFigureOut">
              <a:rPr lang="cs-CZ" smtClean="0"/>
              <a:pPr/>
              <a:t>11.4.2011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8933C8-0528-400F-A78A-F991D006A0C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AD87B8-0415-4D0F-A36B-FCB799801A8F}" type="datetimeFigureOut">
              <a:rPr lang="cs-CZ" smtClean="0"/>
              <a:pPr/>
              <a:t>11.4.2011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8933C8-0528-400F-A78A-F991D006A0C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AD87B8-0415-4D0F-A36B-FCB799801A8F}" type="datetimeFigureOut">
              <a:rPr lang="cs-CZ" smtClean="0"/>
              <a:pPr/>
              <a:t>11.4.2011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8933C8-0528-400F-A78A-F991D006A0C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AD87B8-0415-4D0F-A36B-FCB799801A8F}" type="datetimeFigureOut">
              <a:rPr lang="cs-CZ" smtClean="0"/>
              <a:pPr/>
              <a:t>11.4.2011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8933C8-0528-400F-A78A-F991D006A0C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AD87B8-0415-4D0F-A36B-FCB799801A8F}" type="datetimeFigureOut">
              <a:rPr lang="cs-CZ" smtClean="0"/>
              <a:pPr/>
              <a:t>11.4.2011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8933C8-0528-400F-A78A-F991D006A0C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67AD87B8-0415-4D0F-A36B-FCB799801A8F}" type="datetimeFigureOut">
              <a:rPr lang="cs-CZ" smtClean="0"/>
              <a:pPr/>
              <a:t>11.4.2011</a:t>
            </a:fld>
            <a:endParaRPr lang="cs-CZ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78933C8-0528-400F-A78A-F991D006A0C5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hyperlink" Target="http://galerie.crysis.cz/galerie/screenshoty/2.jpg?stahnout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KIV/ZEP </a:t>
            </a:r>
            <a:r>
              <a:rPr lang="en-US" dirty="0" smtClean="0"/>
              <a:t>- 2011</a:t>
            </a:r>
            <a:endParaRPr lang="cs-C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D</a:t>
            </a:r>
            <a:r>
              <a:rPr lang="cs-CZ" sz="2400" smtClean="0"/>
              <a:t>ělení prostoru </a:t>
            </a:r>
            <a:endParaRPr lang="cs-CZ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Dělení prostoru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pravidlo: nehledat řešení tam, kde zákonitě nemůže být</a:t>
            </a:r>
          </a:p>
          <a:p>
            <a:pPr lvl="1"/>
            <a:r>
              <a:rPr lang="cs-CZ" dirty="0"/>
              <a:t>umožňuje-li </a:t>
            </a:r>
            <a:r>
              <a:rPr lang="cs-CZ" dirty="0" smtClean="0"/>
              <a:t>charakter úlohy tohle zjistit</a:t>
            </a:r>
          </a:p>
          <a:p>
            <a:r>
              <a:rPr lang="cs-CZ" dirty="0" smtClean="0"/>
              <a:t>příklad: </a:t>
            </a:r>
            <a:br>
              <a:rPr lang="cs-CZ" dirty="0" smtClean="0"/>
            </a:br>
            <a:r>
              <a:rPr lang="cs-CZ" dirty="0" smtClean="0"/>
              <a:t>vyhledání </a:t>
            </a:r>
            <a:br>
              <a:rPr lang="cs-CZ" dirty="0" smtClean="0"/>
            </a:br>
            <a:r>
              <a:rPr lang="cs-CZ" dirty="0" smtClean="0"/>
              <a:t>podřetězce </a:t>
            </a:r>
            <a:br>
              <a:rPr lang="cs-CZ" dirty="0" smtClean="0"/>
            </a:br>
            <a:r>
              <a:rPr lang="cs-CZ" i="1" dirty="0" smtClean="0"/>
              <a:t>substr</a:t>
            </a:r>
            <a:r>
              <a:rPr lang="cs-CZ" dirty="0" smtClean="0"/>
              <a:t> v řetězci </a:t>
            </a:r>
            <a:r>
              <a:rPr lang="cs-CZ" i="1" dirty="0" smtClean="0"/>
              <a:t>str</a:t>
            </a:r>
            <a:endParaRPr lang="cs-CZ" i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057695"/>
            <a:ext cx="4081065" cy="4107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2457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Dělení prostoru</a:t>
            </a:r>
            <a:endParaRPr lang="cs-CZ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854" y="530225"/>
            <a:ext cx="4186293" cy="4715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45588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Dělení prostoru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Které z následujících „regulárních“ výrazů popisují sekvenci: AAATTTCCCAGGA?</a:t>
            </a:r>
          </a:p>
          <a:p>
            <a:pPr marL="804672" lvl="1" indent="-457200">
              <a:buFont typeface="+mj-lt"/>
              <a:buAutoNum type="arabicPeriod"/>
            </a:pPr>
            <a:r>
              <a:rPr lang="cs-CZ" dirty="0" smtClean="0"/>
              <a:t>T..ACA*A</a:t>
            </a:r>
          </a:p>
          <a:p>
            <a:pPr marL="804672" lvl="1" indent="-457200">
              <a:buFont typeface="+mj-lt"/>
              <a:buAutoNum type="arabicPeriod"/>
            </a:pPr>
            <a:r>
              <a:rPr lang="cs-CZ" dirty="0" smtClean="0"/>
              <a:t>A*T.GG.</a:t>
            </a:r>
          </a:p>
          <a:p>
            <a:pPr marL="804672" lvl="1" indent="-457200">
              <a:buFont typeface="+mj-lt"/>
              <a:buAutoNum type="arabicPeriod"/>
            </a:pPr>
            <a:r>
              <a:rPr lang="cs-CZ" dirty="0" smtClean="0"/>
              <a:t>TA*AT</a:t>
            </a:r>
          </a:p>
          <a:p>
            <a:pPr marL="804672" lvl="1" indent="-457200">
              <a:buFont typeface="+mj-lt"/>
              <a:buAutoNum type="arabicPeriod"/>
            </a:pPr>
            <a:r>
              <a:rPr lang="cs-CZ" dirty="0" smtClean="0"/>
              <a:t>T.CTC*A</a:t>
            </a:r>
          </a:p>
          <a:p>
            <a:pPr marL="804672" lvl="1" indent="-457200">
              <a:buFont typeface="+mj-lt"/>
              <a:buAutoNum type="arabicPeriod"/>
            </a:pPr>
            <a:r>
              <a:rPr lang="cs-CZ" dirty="0" smtClean="0"/>
              <a:t>A*TCCCAGG.</a:t>
            </a:r>
          </a:p>
          <a:p>
            <a:pPr marL="804672" lvl="1" indent="-457200">
              <a:buFont typeface="+mj-lt"/>
              <a:buAutoNum type="arabicPeriod"/>
            </a:pPr>
            <a:r>
              <a:rPr lang="cs-CZ" dirty="0" smtClean="0"/>
              <a:t>A.AT*GA</a:t>
            </a:r>
          </a:p>
          <a:p>
            <a:pPr marL="521208" indent="-457200"/>
            <a:r>
              <a:rPr lang="cs-CZ" dirty="0" smtClean="0"/>
              <a:t>Pravidlo č. 1 sekvenci nepopisuje =&gt; pravidla č. 3 a 4 nemá smysl vůbec zkoušet</a:t>
            </a:r>
          </a:p>
          <a:p>
            <a:pPr marL="804672" lvl="1" indent="-457200"/>
            <a:r>
              <a:rPr lang="cs-CZ" dirty="0" smtClean="0"/>
              <a:t>začínají stejným symbolem</a:t>
            </a:r>
            <a:endParaRPr lang="cs-CZ" dirty="0"/>
          </a:p>
          <a:p>
            <a:pPr marL="804672" lvl="1" indent="-457200">
              <a:buFont typeface="+mj-lt"/>
              <a:buAutoNum type="arabicPeriod"/>
            </a:pPr>
            <a:endParaRPr lang="cs-CZ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39420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Dělení prostoru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Vypište průměr známek z předmětů KIV pro studenty starší než 50 let</a:t>
            </a:r>
          </a:p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908350"/>
            <a:ext cx="4981575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5262"/>
          <a:stretch/>
        </p:blipFill>
        <p:spPr bwMode="auto">
          <a:xfrm>
            <a:off x="613461" y="4149081"/>
            <a:ext cx="4648200" cy="1308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6792"/>
            <a:ext cx="337185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560687"/>
            <a:ext cx="2828925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92123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Dělení prostoru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cs-CZ" dirty="0" smtClean="0"/>
              <a:t>Vytvořit jednu super tabulku s tím, co chceme zobrazit a filtrovat</a:t>
            </a:r>
          </a:p>
          <a:p>
            <a:pPr lvl="1"/>
            <a:r>
              <a:rPr lang="cs-CZ" dirty="0" smtClean="0"/>
              <a:t>v paměti celkem </a:t>
            </a:r>
            <a:r>
              <a:rPr lang="cs-CZ" dirty="0" err="1" smtClean="0"/>
              <a:t>N_stu</a:t>
            </a:r>
            <a:r>
              <a:rPr lang="cs-CZ" dirty="0" smtClean="0"/>
              <a:t> x </a:t>
            </a:r>
            <a:r>
              <a:rPr lang="cs-CZ" dirty="0" err="1" smtClean="0"/>
              <a:t>N_zna</a:t>
            </a:r>
            <a:r>
              <a:rPr lang="cs-CZ" dirty="0" smtClean="0"/>
              <a:t> x </a:t>
            </a:r>
            <a:r>
              <a:rPr lang="cs-CZ" dirty="0" err="1" smtClean="0"/>
              <a:t>N_pre</a:t>
            </a:r>
            <a:r>
              <a:rPr lang="cs-CZ" dirty="0" smtClean="0"/>
              <a:t> záznamů, tj. obecně O(N</a:t>
            </a:r>
            <a:r>
              <a:rPr lang="cs-CZ" baseline="30000" dirty="0" smtClean="0"/>
              <a:t>3</a:t>
            </a:r>
            <a:r>
              <a:rPr lang="cs-CZ" dirty="0" smtClean="0"/>
              <a:t>)</a:t>
            </a:r>
          </a:p>
          <a:p>
            <a:endParaRPr lang="en-GB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423"/>
          <a:stretch/>
        </p:blipFill>
        <p:spPr bwMode="auto">
          <a:xfrm>
            <a:off x="2483768" y="2420887"/>
            <a:ext cx="5976664" cy="2994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58917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Dělení prostoru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cs-CZ" dirty="0" smtClean="0"/>
              <a:t>Vybrat řádky, kde platí, že </a:t>
            </a:r>
          </a:p>
          <a:p>
            <a:pPr marL="797814" lvl="1" indent="-514350"/>
            <a:r>
              <a:rPr lang="cs-CZ" dirty="0" err="1" smtClean="0"/>
              <a:t>DatumNarozeni</a:t>
            </a:r>
            <a:r>
              <a:rPr lang="cs-CZ" dirty="0" smtClean="0"/>
              <a:t> je před X.Y.1961 </a:t>
            </a:r>
          </a:p>
          <a:p>
            <a:pPr marL="797814" lvl="1" indent="-514350"/>
            <a:r>
              <a:rPr lang="cs-CZ" dirty="0" smtClean="0"/>
              <a:t>Katedra je KIV</a:t>
            </a:r>
          </a:p>
          <a:p>
            <a:pPr marL="797814" lvl="1" indent="-514350"/>
            <a:r>
              <a:rPr lang="cs-CZ" dirty="0" smtClean="0"/>
              <a:t>Predmet.ID = </a:t>
            </a:r>
            <a:r>
              <a:rPr lang="cs-CZ" dirty="0" err="1" smtClean="0"/>
              <a:t>ID_Predmet</a:t>
            </a:r>
            <a:endParaRPr lang="cs-CZ" dirty="0" smtClean="0"/>
          </a:p>
          <a:p>
            <a:pPr marL="797814" lvl="1" indent="-514350"/>
            <a:r>
              <a:rPr lang="cs-CZ" dirty="0" smtClean="0"/>
              <a:t>Student.ID = </a:t>
            </a:r>
            <a:r>
              <a:rPr lang="cs-CZ" dirty="0" err="1" smtClean="0"/>
              <a:t>ID_Student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  a vyhodit sloupce s Predmet.ID,   </a:t>
            </a:r>
            <a:br>
              <a:rPr lang="cs-CZ" dirty="0" smtClean="0"/>
            </a:br>
            <a:r>
              <a:rPr lang="cs-CZ" dirty="0" smtClean="0"/>
              <a:t>  Student.ID, </a:t>
            </a:r>
            <a:r>
              <a:rPr lang="cs-CZ" dirty="0" err="1" smtClean="0"/>
              <a:t>ID_Predmet</a:t>
            </a:r>
            <a:r>
              <a:rPr lang="cs-CZ" dirty="0" smtClean="0"/>
              <a:t>, </a:t>
            </a:r>
            <a:r>
              <a:rPr lang="cs-CZ" dirty="0" err="1" smtClean="0"/>
              <a:t>ID_Student</a:t>
            </a:r>
            <a:r>
              <a:rPr lang="cs-CZ" dirty="0" smtClean="0"/>
              <a:t> </a:t>
            </a:r>
          </a:p>
          <a:p>
            <a:pPr marL="797814" lvl="1" indent="-514350"/>
            <a:endParaRPr lang="cs-CZ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033"/>
          <a:stretch/>
        </p:blipFill>
        <p:spPr bwMode="auto">
          <a:xfrm>
            <a:off x="944908" y="3861048"/>
            <a:ext cx="7254184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12685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Dělení prostoru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3"/>
            </a:pPr>
            <a:r>
              <a:rPr lang="cs-CZ" dirty="0" smtClean="0"/>
              <a:t>Seřadit řádky podle studenta a předmětu, vyhodit řádky se starými známkami předmětů (duplicity), seskupit řádky podle studentů a vypočítat průměr</a:t>
            </a:r>
          </a:p>
          <a:p>
            <a:pPr marL="514350" indent="-514350">
              <a:buFont typeface="+mj-lt"/>
              <a:buAutoNum type="arabicPeriod" startAt="3"/>
            </a:pPr>
            <a:endParaRPr lang="cs-CZ" dirty="0"/>
          </a:p>
          <a:p>
            <a:pPr marL="514350" indent="-514350">
              <a:buFont typeface="+mj-lt"/>
              <a:buAutoNum type="arabicPeriod" startAt="3"/>
            </a:pPr>
            <a:endParaRPr lang="cs-CZ" dirty="0" smtClean="0"/>
          </a:p>
          <a:p>
            <a:pPr marL="514350" indent="-514350">
              <a:buFont typeface="+mj-lt"/>
              <a:buAutoNum type="arabicPeriod" startAt="3"/>
            </a:pPr>
            <a:endParaRPr lang="cs-CZ" dirty="0"/>
          </a:p>
          <a:p>
            <a:pPr marL="514350" indent="-514350">
              <a:buFont typeface="+mj-lt"/>
              <a:buAutoNum type="arabicPeriod" startAt="3"/>
            </a:pPr>
            <a:endParaRPr lang="cs-CZ" dirty="0" smtClean="0"/>
          </a:p>
          <a:p>
            <a:r>
              <a:rPr lang="cs-CZ" dirty="0" smtClean="0"/>
              <a:t>LZE to lépe?</a:t>
            </a:r>
          </a:p>
          <a:p>
            <a:pPr marL="797814" lvl="1" indent="-514350"/>
            <a:endParaRPr lang="cs-CZ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022" y="2780928"/>
            <a:ext cx="3857957" cy="929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6873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Dělení prostoru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cs-CZ" dirty="0" smtClean="0"/>
              <a:t>Vybrat řádky z tabulky Student, kde</a:t>
            </a:r>
          </a:p>
          <a:p>
            <a:pPr marL="797814" lvl="1" indent="-514350"/>
            <a:r>
              <a:rPr lang="cs-CZ" dirty="0" err="1" smtClean="0"/>
              <a:t>DatumNarozeni</a:t>
            </a:r>
            <a:r>
              <a:rPr lang="cs-CZ" dirty="0" smtClean="0"/>
              <a:t> je před X.Y.1961 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Vybrat řádky z tabulky Předmět, kde</a:t>
            </a:r>
          </a:p>
          <a:p>
            <a:pPr marL="797814" lvl="1" indent="-514350"/>
            <a:r>
              <a:rPr lang="cs-CZ" dirty="0" smtClean="0"/>
              <a:t>Katedra je KIV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Zjistit, která tabulka má méně záznamů a s tou dále pracovat</a:t>
            </a:r>
          </a:p>
          <a:p>
            <a:pPr marL="797814" lvl="1" indent="-514350"/>
            <a:endParaRPr lang="cs-CZ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789040"/>
            <a:ext cx="4214811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6531" y="3543462"/>
            <a:ext cx="2518196" cy="1391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10102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Dělení prostoru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4"/>
            </a:pPr>
            <a:r>
              <a:rPr lang="cs-CZ" dirty="0" smtClean="0"/>
              <a:t>Vybrat ze </a:t>
            </a:r>
            <a:r>
              <a:rPr lang="cs-CZ" dirty="0" err="1" smtClean="0"/>
              <a:t>Znamky</a:t>
            </a:r>
            <a:r>
              <a:rPr lang="cs-CZ" dirty="0" smtClean="0"/>
              <a:t> jen ty poslední, tak aby tam předměty nebyly duplicitně</a:t>
            </a: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225" y="1844824"/>
            <a:ext cx="3257550" cy="173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61730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Dělení prostoru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5"/>
            </a:pPr>
            <a:r>
              <a:rPr lang="cs-CZ" dirty="0" smtClean="0"/>
              <a:t>Vytvořit super tabulku z filtrované Student a </a:t>
            </a:r>
            <a:r>
              <a:rPr lang="cs-CZ" dirty="0" err="1" smtClean="0"/>
              <a:t>Znamky</a:t>
            </a:r>
            <a:endParaRPr lang="cs-CZ" dirty="0" smtClean="0"/>
          </a:p>
          <a:p>
            <a:pPr lvl="1"/>
            <a:r>
              <a:rPr lang="cs-CZ" dirty="0" smtClean="0"/>
              <a:t>v paměti celkem </a:t>
            </a:r>
            <a:r>
              <a:rPr lang="cs-CZ" dirty="0" err="1" smtClean="0"/>
              <a:t>M_stu</a:t>
            </a:r>
            <a:r>
              <a:rPr lang="cs-CZ" dirty="0" smtClean="0"/>
              <a:t> (≤ </a:t>
            </a:r>
            <a:r>
              <a:rPr lang="cs-CZ" dirty="0" err="1" smtClean="0"/>
              <a:t>N_stu</a:t>
            </a:r>
            <a:r>
              <a:rPr lang="cs-CZ" dirty="0" smtClean="0"/>
              <a:t>) x </a:t>
            </a:r>
            <a:r>
              <a:rPr lang="cs-CZ" dirty="0" err="1" smtClean="0"/>
              <a:t>M_zna</a:t>
            </a:r>
            <a:r>
              <a:rPr lang="cs-CZ" dirty="0" smtClean="0"/>
              <a:t> (</a:t>
            </a:r>
            <a:r>
              <a:rPr lang="cs-CZ" dirty="0"/>
              <a:t>≤ </a:t>
            </a:r>
            <a:r>
              <a:rPr lang="cs-CZ" dirty="0" err="1" smtClean="0"/>
              <a:t>N_zna</a:t>
            </a:r>
            <a:r>
              <a:rPr lang="cs-CZ" dirty="0" smtClean="0"/>
              <a:t>) záznamů, tj. obecně O(N</a:t>
            </a:r>
            <a:r>
              <a:rPr lang="cs-CZ" baseline="30000" dirty="0" smtClean="0"/>
              <a:t>2</a:t>
            </a:r>
            <a:r>
              <a:rPr lang="cs-CZ" dirty="0" smtClean="0"/>
              <a:t>)</a:t>
            </a:r>
            <a:endParaRPr lang="cs-CZ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2269207"/>
            <a:ext cx="6286500" cy="324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4250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Co mají společného?</a:t>
            </a:r>
            <a:endParaRPr lang="cs-CZ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pic>
        <p:nvPicPr>
          <p:cNvPr id="82946" name="Picture 53" descr="oblivion210306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2643188"/>
            <a:ext cx="3328988" cy="266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47" name="Picture 55" descr="oblivion1603060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71500" y="500063"/>
            <a:ext cx="4627563" cy="2603500"/>
          </a:xfrm>
        </p:spPr>
      </p:pic>
      <p:pic>
        <p:nvPicPr>
          <p:cNvPr id="82948" name="Picture 2" descr="screenshoty [2/115]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71938" y="500063"/>
            <a:ext cx="4621212" cy="260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49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43563" y="3143250"/>
            <a:ext cx="3019425" cy="22653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724463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Dělení prostoru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6"/>
            </a:pPr>
            <a:r>
              <a:rPr lang="cs-CZ" dirty="0" smtClean="0"/>
              <a:t>Vybrat řádky, kde ID = </a:t>
            </a:r>
            <a:r>
              <a:rPr lang="cs-CZ" dirty="0" err="1" smtClean="0"/>
              <a:t>ID_Studenta</a:t>
            </a:r>
            <a:endParaRPr lang="cs-CZ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88" y="2132856"/>
            <a:ext cx="500062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1470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Dělení prostoru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7"/>
            </a:pPr>
            <a:r>
              <a:rPr lang="cs-CZ" dirty="0" smtClean="0"/>
              <a:t>Vytvořit super tabulku s filtrovanou tabulkou Předmět</a:t>
            </a:r>
          </a:p>
          <a:p>
            <a:pPr marL="514350" lvl="1" indent="-514350"/>
            <a:r>
              <a:rPr lang="cs-CZ" dirty="0"/>
              <a:t>v paměti celkem </a:t>
            </a:r>
            <a:r>
              <a:rPr lang="cs-CZ" dirty="0" err="1" smtClean="0"/>
              <a:t>max</a:t>
            </a:r>
            <a:r>
              <a:rPr lang="cs-CZ" dirty="0" smtClean="0"/>
              <a:t>(</a:t>
            </a:r>
            <a:r>
              <a:rPr lang="cs-CZ" dirty="0" err="1" smtClean="0"/>
              <a:t>M_stu</a:t>
            </a:r>
            <a:r>
              <a:rPr lang="cs-CZ" dirty="0" smtClean="0"/>
              <a:t>, </a:t>
            </a:r>
            <a:r>
              <a:rPr lang="cs-CZ" dirty="0" err="1" smtClean="0"/>
              <a:t>M_zna</a:t>
            </a:r>
            <a:r>
              <a:rPr lang="cs-CZ" dirty="0" smtClean="0"/>
              <a:t>) x </a:t>
            </a:r>
            <a:r>
              <a:rPr lang="cs-CZ" dirty="0" err="1" smtClean="0"/>
              <a:t>M_pre</a:t>
            </a:r>
            <a:r>
              <a:rPr lang="cs-CZ" dirty="0" smtClean="0"/>
              <a:t> (</a:t>
            </a:r>
            <a:r>
              <a:rPr lang="cs-CZ" dirty="0"/>
              <a:t>≤ </a:t>
            </a:r>
            <a:r>
              <a:rPr lang="cs-CZ" dirty="0" err="1" smtClean="0"/>
              <a:t>N_pre</a:t>
            </a:r>
            <a:r>
              <a:rPr lang="cs-CZ" dirty="0" smtClean="0"/>
              <a:t>) </a:t>
            </a:r>
            <a:r>
              <a:rPr lang="cs-CZ" dirty="0"/>
              <a:t>záznamů, tj. obecně O(N</a:t>
            </a:r>
            <a:r>
              <a:rPr lang="cs-CZ" baseline="30000" dirty="0"/>
              <a:t>2</a:t>
            </a:r>
            <a:r>
              <a:rPr lang="cs-CZ" dirty="0"/>
              <a:t>)</a:t>
            </a:r>
          </a:p>
          <a:p>
            <a:pPr marL="0" indent="0">
              <a:buNone/>
            </a:pPr>
            <a:endParaRPr lang="cs-CZ" dirty="0" smtClean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459760"/>
            <a:ext cx="5164212" cy="2882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50328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Dělení prostoru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8"/>
            </a:pPr>
            <a:r>
              <a:rPr lang="cs-CZ" dirty="0" smtClean="0"/>
              <a:t>Vybrat řádky, kde ID=</a:t>
            </a:r>
            <a:r>
              <a:rPr lang="cs-CZ" dirty="0" err="1" smtClean="0"/>
              <a:t>ID_Predmet</a:t>
            </a:r>
            <a:r>
              <a:rPr lang="cs-CZ" dirty="0" smtClean="0"/>
              <a:t> </a:t>
            </a:r>
          </a:p>
          <a:p>
            <a:pPr marL="514350" indent="-514350">
              <a:buFont typeface="+mj-lt"/>
              <a:buAutoNum type="arabicPeriod" startAt="8"/>
            </a:pPr>
            <a:r>
              <a:rPr lang="cs-CZ" dirty="0" smtClean="0"/>
              <a:t>Seskupit a spočítat průměry, a je to </a:t>
            </a:r>
            <a:r>
              <a:rPr lang="cs-CZ" dirty="0" smtClean="0">
                <a:sym typeface="Wingdings" pitchFamily="2" charset="2"/>
              </a:rPr>
              <a:t></a:t>
            </a:r>
            <a:endParaRPr lang="cs-CZ" dirty="0" smtClean="0"/>
          </a:p>
          <a:p>
            <a:pPr marL="0" indent="0">
              <a:buNone/>
            </a:pPr>
            <a:endParaRPr lang="cs-CZ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420" y="1916832"/>
            <a:ext cx="7523161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6363" y="3933056"/>
            <a:ext cx="3857957" cy="929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04547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Příště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grafové algoritmy?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396913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 </a:t>
            </a:r>
            <a:r>
              <a:rPr lang="en-US" dirty="0" err="1" smtClean="0"/>
              <a:t>maj</a:t>
            </a:r>
            <a:r>
              <a:rPr lang="cs-CZ" dirty="0" smtClean="0"/>
              <a:t>í společného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obrovské výpočetní nároky </a:t>
            </a:r>
          </a:p>
          <a:p>
            <a:pPr lvl="1"/>
            <a:r>
              <a:rPr lang="cs-CZ" dirty="0" smtClean="0"/>
              <a:t>zejména, je-li řešeno brutální silou</a:t>
            </a:r>
          </a:p>
          <a:p>
            <a:r>
              <a:rPr lang="cs-CZ" dirty="0" smtClean="0"/>
              <a:t>výsledky výpočtu značné části prostoru se neuplatní </a:t>
            </a:r>
            <a:r>
              <a:rPr lang="cs-CZ" dirty="0" smtClean="0">
                <a:sym typeface="Symbol"/>
              </a:rPr>
              <a:t> vhodné dělit prostor a řešit problém jen v částech, kde to má smysl</a:t>
            </a:r>
          </a:p>
          <a:p>
            <a:r>
              <a:rPr lang="cs-CZ" dirty="0" smtClean="0"/>
              <a:t>prostor reprezentován typicky:</a:t>
            </a:r>
          </a:p>
          <a:p>
            <a:pPr lvl="1"/>
            <a:r>
              <a:rPr lang="cs-CZ" dirty="0" smtClean="0"/>
              <a:t>pravidelnou mřížkou (1D – 3D)</a:t>
            </a:r>
          </a:p>
          <a:p>
            <a:pPr lvl="1"/>
            <a:r>
              <a:rPr lang="cs-CZ" dirty="0" smtClean="0"/>
              <a:t>nepravidelnou mřížkou</a:t>
            </a:r>
          </a:p>
          <a:p>
            <a:pPr lvl="1"/>
            <a:r>
              <a:rPr lang="cs-CZ" dirty="0" smtClean="0"/>
              <a:t>hierarchicky (stromové struktury)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2953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Dělení prostoru</a:t>
            </a:r>
            <a:endParaRPr lang="cs-CZ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pic>
        <p:nvPicPr>
          <p:cNvPr id="839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00088" y="1257300"/>
            <a:ext cx="7791450" cy="2733675"/>
          </a:xfrm>
        </p:spPr>
      </p:pic>
    </p:spTree>
    <p:extLst>
      <p:ext uri="{BB962C8B-B14F-4D97-AF65-F5344CB8AC3E}">
        <p14:creationId xmlns:p14="http://schemas.microsoft.com/office/powerpoint/2010/main" val="690150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Dělení prostoru</a:t>
            </a:r>
            <a:endParaRPr lang="cs-CZ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84994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914999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/>
              <a:t>dělení prostoru pro ray-tracing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m</a:t>
            </a:r>
            <a:r>
              <a:rPr lang="cs-CZ" dirty="0" smtClean="0"/>
              <a:t>edián </a:t>
            </a:r>
            <a:r>
              <a:rPr lang="cs-CZ" dirty="0"/>
              <a:t>zajišťuje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optimální rozdělení </a:t>
            </a:r>
            <a:br>
              <a:rPr lang="cs-CZ" dirty="0" smtClean="0"/>
            </a:br>
            <a:r>
              <a:rPr lang="cs-CZ" dirty="0" smtClean="0"/>
              <a:t>problému </a:t>
            </a:r>
            <a:r>
              <a:rPr lang="cs-CZ" dirty="0"/>
              <a:t>na dva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podproblémy</a:t>
            </a:r>
            <a:endParaRPr lang="cs-CZ" dirty="0"/>
          </a:p>
          <a:p>
            <a:r>
              <a:rPr lang="cs-CZ" dirty="0" smtClean="0"/>
              <a:t>často rekurentní</a:t>
            </a:r>
            <a:br>
              <a:rPr lang="cs-CZ" dirty="0" smtClean="0"/>
            </a:br>
            <a:r>
              <a:rPr lang="cs-CZ" dirty="0" smtClean="0"/>
              <a:t>dělení (napřed podle</a:t>
            </a:r>
            <a:br>
              <a:rPr lang="cs-CZ" dirty="0" smtClean="0"/>
            </a:br>
            <a:r>
              <a:rPr lang="cs-CZ" dirty="0" smtClean="0"/>
              <a:t>x osy, pak y)</a:t>
            </a:r>
          </a:p>
        </p:txBody>
      </p:sp>
      <p:pic>
        <p:nvPicPr>
          <p:cNvPr id="8499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4438" y="3000375"/>
            <a:ext cx="3594100" cy="26955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grpSp>
        <p:nvGrpSpPr>
          <p:cNvPr id="84996" name="Group 4"/>
          <p:cNvGrpSpPr>
            <a:grpSpLocks/>
          </p:cNvGrpSpPr>
          <p:nvPr/>
        </p:nvGrpSpPr>
        <p:grpSpPr bwMode="auto">
          <a:xfrm>
            <a:off x="928688" y="1143000"/>
            <a:ext cx="2300287" cy="1419225"/>
            <a:chOff x="1296" y="1071"/>
            <a:chExt cx="3168" cy="1953"/>
          </a:xfrm>
        </p:grpSpPr>
        <p:sp>
          <p:nvSpPr>
            <p:cNvPr id="85061" name="Rectangle 5"/>
            <p:cNvSpPr>
              <a:spLocks noChangeArrowheads="1"/>
            </p:cNvSpPr>
            <p:nvPr/>
          </p:nvSpPr>
          <p:spPr bwMode="auto">
            <a:xfrm>
              <a:off x="1296" y="1182"/>
              <a:ext cx="3168" cy="1731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Verdana" pitchFamily="34" charset="0"/>
              </a:endParaRPr>
            </a:p>
          </p:txBody>
        </p:sp>
        <p:sp>
          <p:nvSpPr>
            <p:cNvPr id="85062" name="AutoShape 6"/>
            <p:cNvSpPr>
              <a:spLocks noChangeArrowheads="1"/>
            </p:cNvSpPr>
            <p:nvPr/>
          </p:nvSpPr>
          <p:spPr bwMode="auto">
            <a:xfrm>
              <a:off x="3984" y="2400"/>
              <a:ext cx="331" cy="331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Verdana" pitchFamily="34" charset="0"/>
              </a:endParaRPr>
            </a:p>
          </p:txBody>
        </p:sp>
        <p:sp>
          <p:nvSpPr>
            <p:cNvPr id="85063" name="AutoShape 7"/>
            <p:cNvSpPr>
              <a:spLocks noChangeArrowheads="1"/>
            </p:cNvSpPr>
            <p:nvPr/>
          </p:nvSpPr>
          <p:spPr bwMode="auto">
            <a:xfrm>
              <a:off x="3888" y="2352"/>
              <a:ext cx="331" cy="332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Verdana" pitchFamily="34" charset="0"/>
              </a:endParaRPr>
            </a:p>
          </p:txBody>
        </p:sp>
        <p:sp>
          <p:nvSpPr>
            <p:cNvPr id="85064" name="AutoShape 8"/>
            <p:cNvSpPr>
              <a:spLocks noChangeArrowheads="1"/>
            </p:cNvSpPr>
            <p:nvPr/>
          </p:nvSpPr>
          <p:spPr bwMode="auto">
            <a:xfrm>
              <a:off x="3948" y="1366"/>
              <a:ext cx="332" cy="331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Verdana" pitchFamily="34" charset="0"/>
              </a:endParaRPr>
            </a:p>
          </p:txBody>
        </p:sp>
        <p:sp>
          <p:nvSpPr>
            <p:cNvPr id="85065" name="AutoShape 9"/>
            <p:cNvSpPr>
              <a:spLocks noChangeArrowheads="1"/>
            </p:cNvSpPr>
            <p:nvPr/>
          </p:nvSpPr>
          <p:spPr bwMode="auto">
            <a:xfrm>
              <a:off x="3600" y="1776"/>
              <a:ext cx="332" cy="331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Verdana" pitchFamily="34" charset="0"/>
              </a:endParaRPr>
            </a:p>
          </p:txBody>
        </p:sp>
        <p:sp>
          <p:nvSpPr>
            <p:cNvPr id="85066" name="AutoShape 10"/>
            <p:cNvSpPr>
              <a:spLocks noChangeArrowheads="1"/>
            </p:cNvSpPr>
            <p:nvPr/>
          </p:nvSpPr>
          <p:spPr bwMode="auto">
            <a:xfrm>
              <a:off x="4080" y="1680"/>
              <a:ext cx="332" cy="332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Verdana" pitchFamily="34" charset="0"/>
              </a:endParaRPr>
            </a:p>
          </p:txBody>
        </p:sp>
        <p:sp>
          <p:nvSpPr>
            <p:cNvPr id="85067" name="AutoShape 11"/>
            <p:cNvSpPr>
              <a:spLocks noChangeArrowheads="1"/>
            </p:cNvSpPr>
            <p:nvPr/>
          </p:nvSpPr>
          <p:spPr bwMode="auto">
            <a:xfrm>
              <a:off x="3433" y="1513"/>
              <a:ext cx="331" cy="332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Verdana" pitchFamily="34" charset="0"/>
              </a:endParaRPr>
            </a:p>
          </p:txBody>
        </p:sp>
        <p:sp>
          <p:nvSpPr>
            <p:cNvPr id="85068" name="AutoShape 12"/>
            <p:cNvSpPr>
              <a:spLocks noChangeArrowheads="1"/>
            </p:cNvSpPr>
            <p:nvPr/>
          </p:nvSpPr>
          <p:spPr bwMode="auto">
            <a:xfrm>
              <a:off x="3600" y="2208"/>
              <a:ext cx="332" cy="332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Verdana" pitchFamily="34" charset="0"/>
              </a:endParaRPr>
            </a:p>
          </p:txBody>
        </p:sp>
        <p:sp>
          <p:nvSpPr>
            <p:cNvPr id="85069" name="AutoShape 13"/>
            <p:cNvSpPr>
              <a:spLocks noChangeArrowheads="1"/>
            </p:cNvSpPr>
            <p:nvPr/>
          </p:nvSpPr>
          <p:spPr bwMode="auto">
            <a:xfrm>
              <a:off x="4080" y="2496"/>
              <a:ext cx="331" cy="332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Verdana" pitchFamily="34" charset="0"/>
              </a:endParaRPr>
            </a:p>
          </p:txBody>
        </p:sp>
        <p:sp>
          <p:nvSpPr>
            <p:cNvPr id="85070" name="AutoShape 14"/>
            <p:cNvSpPr>
              <a:spLocks noChangeArrowheads="1"/>
            </p:cNvSpPr>
            <p:nvPr/>
          </p:nvSpPr>
          <p:spPr bwMode="auto">
            <a:xfrm>
              <a:off x="3764" y="1992"/>
              <a:ext cx="332" cy="332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Verdana" pitchFamily="34" charset="0"/>
              </a:endParaRPr>
            </a:p>
          </p:txBody>
        </p:sp>
        <p:sp>
          <p:nvSpPr>
            <p:cNvPr id="85071" name="AutoShape 15"/>
            <p:cNvSpPr>
              <a:spLocks noChangeArrowheads="1"/>
            </p:cNvSpPr>
            <p:nvPr/>
          </p:nvSpPr>
          <p:spPr bwMode="auto">
            <a:xfrm>
              <a:off x="3792" y="1248"/>
              <a:ext cx="331" cy="332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Verdana" pitchFamily="34" charset="0"/>
              </a:endParaRPr>
            </a:p>
          </p:txBody>
        </p:sp>
        <p:sp>
          <p:nvSpPr>
            <p:cNvPr id="85072" name="AutoShape 16"/>
            <p:cNvSpPr>
              <a:spLocks noChangeArrowheads="1"/>
            </p:cNvSpPr>
            <p:nvPr/>
          </p:nvSpPr>
          <p:spPr bwMode="auto">
            <a:xfrm>
              <a:off x="3504" y="1968"/>
              <a:ext cx="332" cy="332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Verdana" pitchFamily="34" charset="0"/>
              </a:endParaRPr>
            </a:p>
          </p:txBody>
        </p:sp>
        <p:sp>
          <p:nvSpPr>
            <p:cNvPr id="85073" name="AutoShape 17"/>
            <p:cNvSpPr>
              <a:spLocks noChangeArrowheads="1"/>
            </p:cNvSpPr>
            <p:nvPr/>
          </p:nvSpPr>
          <p:spPr bwMode="auto">
            <a:xfrm>
              <a:off x="4080" y="2160"/>
              <a:ext cx="331" cy="332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Verdana" pitchFamily="34" charset="0"/>
              </a:endParaRPr>
            </a:p>
          </p:txBody>
        </p:sp>
        <p:sp>
          <p:nvSpPr>
            <p:cNvPr id="85074" name="AutoShape 18"/>
            <p:cNvSpPr>
              <a:spLocks noChangeArrowheads="1"/>
            </p:cNvSpPr>
            <p:nvPr/>
          </p:nvSpPr>
          <p:spPr bwMode="auto">
            <a:xfrm>
              <a:off x="3504" y="2208"/>
              <a:ext cx="332" cy="332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Verdana" pitchFamily="34" charset="0"/>
              </a:endParaRPr>
            </a:p>
          </p:txBody>
        </p:sp>
        <p:sp>
          <p:nvSpPr>
            <p:cNvPr id="85075" name="AutoShape 19"/>
            <p:cNvSpPr>
              <a:spLocks noChangeArrowheads="1"/>
            </p:cNvSpPr>
            <p:nvPr/>
          </p:nvSpPr>
          <p:spPr bwMode="auto">
            <a:xfrm>
              <a:off x="3838" y="2029"/>
              <a:ext cx="331" cy="332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Verdana" pitchFamily="34" charset="0"/>
              </a:endParaRPr>
            </a:p>
          </p:txBody>
        </p:sp>
        <p:sp>
          <p:nvSpPr>
            <p:cNvPr id="85076" name="AutoShape 20"/>
            <p:cNvSpPr>
              <a:spLocks noChangeArrowheads="1"/>
            </p:cNvSpPr>
            <p:nvPr/>
          </p:nvSpPr>
          <p:spPr bwMode="auto">
            <a:xfrm>
              <a:off x="3433" y="1329"/>
              <a:ext cx="331" cy="332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Verdana" pitchFamily="34" charset="0"/>
              </a:endParaRPr>
            </a:p>
          </p:txBody>
        </p:sp>
        <p:sp>
          <p:nvSpPr>
            <p:cNvPr id="85077" name="AutoShape 21"/>
            <p:cNvSpPr>
              <a:spLocks noChangeArrowheads="1"/>
            </p:cNvSpPr>
            <p:nvPr/>
          </p:nvSpPr>
          <p:spPr bwMode="auto">
            <a:xfrm>
              <a:off x="3648" y="2544"/>
              <a:ext cx="331" cy="332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Verdana" pitchFamily="34" charset="0"/>
              </a:endParaRPr>
            </a:p>
          </p:txBody>
        </p:sp>
        <p:sp>
          <p:nvSpPr>
            <p:cNvPr id="85078" name="AutoShape 22"/>
            <p:cNvSpPr>
              <a:spLocks noChangeArrowheads="1"/>
            </p:cNvSpPr>
            <p:nvPr/>
          </p:nvSpPr>
          <p:spPr bwMode="auto">
            <a:xfrm>
              <a:off x="3875" y="1587"/>
              <a:ext cx="331" cy="332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Verdana" pitchFamily="34" charset="0"/>
              </a:endParaRPr>
            </a:p>
          </p:txBody>
        </p:sp>
        <p:sp>
          <p:nvSpPr>
            <p:cNvPr id="85079" name="AutoShape 23"/>
            <p:cNvSpPr>
              <a:spLocks noChangeArrowheads="1"/>
            </p:cNvSpPr>
            <p:nvPr/>
          </p:nvSpPr>
          <p:spPr bwMode="auto">
            <a:xfrm>
              <a:off x="3984" y="1776"/>
              <a:ext cx="331" cy="332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Verdana" pitchFamily="34" charset="0"/>
              </a:endParaRPr>
            </a:p>
          </p:txBody>
        </p:sp>
        <p:sp>
          <p:nvSpPr>
            <p:cNvPr id="85080" name="AutoShape 24"/>
            <p:cNvSpPr>
              <a:spLocks noChangeArrowheads="1"/>
            </p:cNvSpPr>
            <p:nvPr/>
          </p:nvSpPr>
          <p:spPr bwMode="auto">
            <a:xfrm>
              <a:off x="4059" y="1403"/>
              <a:ext cx="331" cy="331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Verdana" pitchFamily="34" charset="0"/>
              </a:endParaRPr>
            </a:p>
          </p:txBody>
        </p:sp>
        <p:sp>
          <p:nvSpPr>
            <p:cNvPr id="85081" name="AutoShape 25"/>
            <p:cNvSpPr>
              <a:spLocks noChangeArrowheads="1"/>
            </p:cNvSpPr>
            <p:nvPr/>
          </p:nvSpPr>
          <p:spPr bwMode="auto">
            <a:xfrm>
              <a:off x="3690" y="1292"/>
              <a:ext cx="332" cy="332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Verdana" pitchFamily="34" charset="0"/>
              </a:endParaRPr>
            </a:p>
          </p:txBody>
        </p:sp>
        <p:sp>
          <p:nvSpPr>
            <p:cNvPr id="85082" name="Line 26"/>
            <p:cNvSpPr>
              <a:spLocks noChangeShapeType="1"/>
            </p:cNvSpPr>
            <p:nvPr/>
          </p:nvSpPr>
          <p:spPr bwMode="auto">
            <a:xfrm>
              <a:off x="2880" y="1071"/>
              <a:ext cx="0" cy="1953"/>
            </a:xfrm>
            <a:prstGeom prst="line">
              <a:avLst/>
            </a:prstGeom>
            <a:noFill/>
            <a:ln w="38100">
              <a:solidFill>
                <a:srgbClr val="66FF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083" name="AutoShape 27"/>
            <p:cNvSpPr>
              <a:spLocks noChangeArrowheads="1"/>
            </p:cNvSpPr>
            <p:nvPr/>
          </p:nvSpPr>
          <p:spPr bwMode="auto">
            <a:xfrm>
              <a:off x="3696" y="2304"/>
              <a:ext cx="331" cy="331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Verdana" pitchFamily="34" charset="0"/>
              </a:endParaRPr>
            </a:p>
          </p:txBody>
        </p:sp>
        <p:sp>
          <p:nvSpPr>
            <p:cNvPr id="85084" name="AutoShape 28"/>
            <p:cNvSpPr>
              <a:spLocks noChangeArrowheads="1"/>
            </p:cNvSpPr>
            <p:nvPr/>
          </p:nvSpPr>
          <p:spPr bwMode="auto">
            <a:xfrm>
              <a:off x="2475" y="1808"/>
              <a:ext cx="331" cy="332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Verdana" pitchFamily="34" charset="0"/>
              </a:endParaRPr>
            </a:p>
          </p:txBody>
        </p:sp>
        <p:sp>
          <p:nvSpPr>
            <p:cNvPr id="85085" name="AutoShape 29"/>
            <p:cNvSpPr>
              <a:spLocks noChangeArrowheads="1"/>
            </p:cNvSpPr>
            <p:nvPr/>
          </p:nvSpPr>
          <p:spPr bwMode="auto">
            <a:xfrm>
              <a:off x="3888" y="1344"/>
              <a:ext cx="331" cy="332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Verdana" pitchFamily="34" charset="0"/>
              </a:endParaRPr>
            </a:p>
          </p:txBody>
        </p:sp>
        <p:sp>
          <p:nvSpPr>
            <p:cNvPr id="85086" name="AutoShape 30"/>
            <p:cNvSpPr>
              <a:spLocks noChangeArrowheads="1"/>
            </p:cNvSpPr>
            <p:nvPr/>
          </p:nvSpPr>
          <p:spPr bwMode="auto">
            <a:xfrm>
              <a:off x="3984" y="1440"/>
              <a:ext cx="331" cy="332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Verdana" pitchFamily="34" charset="0"/>
              </a:endParaRPr>
            </a:p>
          </p:txBody>
        </p:sp>
        <p:sp>
          <p:nvSpPr>
            <p:cNvPr id="85087" name="AutoShape 31"/>
            <p:cNvSpPr>
              <a:spLocks noChangeArrowheads="1"/>
            </p:cNvSpPr>
            <p:nvPr/>
          </p:nvSpPr>
          <p:spPr bwMode="auto">
            <a:xfrm>
              <a:off x="3600" y="2448"/>
              <a:ext cx="331" cy="332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Verdana" pitchFamily="34" charset="0"/>
              </a:endParaRPr>
            </a:p>
          </p:txBody>
        </p:sp>
        <p:sp>
          <p:nvSpPr>
            <p:cNvPr id="85088" name="AutoShape 32"/>
            <p:cNvSpPr>
              <a:spLocks noChangeArrowheads="1"/>
            </p:cNvSpPr>
            <p:nvPr/>
          </p:nvSpPr>
          <p:spPr bwMode="auto">
            <a:xfrm>
              <a:off x="4032" y="1296"/>
              <a:ext cx="331" cy="332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Verdana" pitchFamily="34" charset="0"/>
              </a:endParaRPr>
            </a:p>
          </p:txBody>
        </p:sp>
      </p:grpSp>
      <p:grpSp>
        <p:nvGrpSpPr>
          <p:cNvPr id="84997" name="Group 4"/>
          <p:cNvGrpSpPr>
            <a:grpSpLocks/>
          </p:cNvGrpSpPr>
          <p:nvPr/>
        </p:nvGrpSpPr>
        <p:grpSpPr bwMode="auto">
          <a:xfrm>
            <a:off x="3495675" y="1143000"/>
            <a:ext cx="2319338" cy="1419225"/>
            <a:chOff x="1296" y="1103"/>
            <a:chExt cx="3168" cy="1953"/>
          </a:xfrm>
        </p:grpSpPr>
        <p:sp>
          <p:nvSpPr>
            <p:cNvPr id="85033" name="Rectangle 5"/>
            <p:cNvSpPr>
              <a:spLocks noChangeArrowheads="1"/>
            </p:cNvSpPr>
            <p:nvPr/>
          </p:nvSpPr>
          <p:spPr bwMode="auto">
            <a:xfrm>
              <a:off x="1296" y="1182"/>
              <a:ext cx="3168" cy="1731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Verdana" pitchFamily="34" charset="0"/>
              </a:endParaRPr>
            </a:p>
          </p:txBody>
        </p:sp>
        <p:sp>
          <p:nvSpPr>
            <p:cNvPr id="85034" name="AutoShape 6"/>
            <p:cNvSpPr>
              <a:spLocks noChangeArrowheads="1"/>
            </p:cNvSpPr>
            <p:nvPr/>
          </p:nvSpPr>
          <p:spPr bwMode="auto">
            <a:xfrm>
              <a:off x="3984" y="2400"/>
              <a:ext cx="331" cy="331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Verdana" pitchFamily="34" charset="0"/>
              </a:endParaRPr>
            </a:p>
          </p:txBody>
        </p:sp>
        <p:sp>
          <p:nvSpPr>
            <p:cNvPr id="85035" name="AutoShape 7"/>
            <p:cNvSpPr>
              <a:spLocks noChangeArrowheads="1"/>
            </p:cNvSpPr>
            <p:nvPr/>
          </p:nvSpPr>
          <p:spPr bwMode="auto">
            <a:xfrm>
              <a:off x="3888" y="2352"/>
              <a:ext cx="331" cy="332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Verdana" pitchFamily="34" charset="0"/>
              </a:endParaRPr>
            </a:p>
          </p:txBody>
        </p:sp>
        <p:sp>
          <p:nvSpPr>
            <p:cNvPr id="85036" name="AutoShape 8"/>
            <p:cNvSpPr>
              <a:spLocks noChangeArrowheads="1"/>
            </p:cNvSpPr>
            <p:nvPr/>
          </p:nvSpPr>
          <p:spPr bwMode="auto">
            <a:xfrm>
              <a:off x="3948" y="1366"/>
              <a:ext cx="332" cy="331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Verdana" pitchFamily="34" charset="0"/>
              </a:endParaRPr>
            </a:p>
          </p:txBody>
        </p:sp>
        <p:sp>
          <p:nvSpPr>
            <p:cNvPr id="85037" name="AutoShape 9"/>
            <p:cNvSpPr>
              <a:spLocks noChangeArrowheads="1"/>
            </p:cNvSpPr>
            <p:nvPr/>
          </p:nvSpPr>
          <p:spPr bwMode="auto">
            <a:xfrm>
              <a:off x="3600" y="1776"/>
              <a:ext cx="332" cy="331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Verdana" pitchFamily="34" charset="0"/>
              </a:endParaRPr>
            </a:p>
          </p:txBody>
        </p:sp>
        <p:sp>
          <p:nvSpPr>
            <p:cNvPr id="85038" name="AutoShape 10"/>
            <p:cNvSpPr>
              <a:spLocks noChangeArrowheads="1"/>
            </p:cNvSpPr>
            <p:nvPr/>
          </p:nvSpPr>
          <p:spPr bwMode="auto">
            <a:xfrm>
              <a:off x="4080" y="1680"/>
              <a:ext cx="332" cy="332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Verdana" pitchFamily="34" charset="0"/>
              </a:endParaRPr>
            </a:p>
          </p:txBody>
        </p:sp>
        <p:sp>
          <p:nvSpPr>
            <p:cNvPr id="85039" name="AutoShape 11"/>
            <p:cNvSpPr>
              <a:spLocks noChangeArrowheads="1"/>
            </p:cNvSpPr>
            <p:nvPr/>
          </p:nvSpPr>
          <p:spPr bwMode="auto">
            <a:xfrm>
              <a:off x="3433" y="1513"/>
              <a:ext cx="331" cy="332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Verdana" pitchFamily="34" charset="0"/>
              </a:endParaRPr>
            </a:p>
          </p:txBody>
        </p:sp>
        <p:sp>
          <p:nvSpPr>
            <p:cNvPr id="85040" name="AutoShape 12"/>
            <p:cNvSpPr>
              <a:spLocks noChangeArrowheads="1"/>
            </p:cNvSpPr>
            <p:nvPr/>
          </p:nvSpPr>
          <p:spPr bwMode="auto">
            <a:xfrm>
              <a:off x="3600" y="2208"/>
              <a:ext cx="332" cy="332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Verdana" pitchFamily="34" charset="0"/>
              </a:endParaRPr>
            </a:p>
          </p:txBody>
        </p:sp>
        <p:sp>
          <p:nvSpPr>
            <p:cNvPr id="85041" name="AutoShape 13"/>
            <p:cNvSpPr>
              <a:spLocks noChangeArrowheads="1"/>
            </p:cNvSpPr>
            <p:nvPr/>
          </p:nvSpPr>
          <p:spPr bwMode="auto">
            <a:xfrm>
              <a:off x="4080" y="2496"/>
              <a:ext cx="331" cy="332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Verdana" pitchFamily="34" charset="0"/>
              </a:endParaRPr>
            </a:p>
          </p:txBody>
        </p:sp>
        <p:sp>
          <p:nvSpPr>
            <p:cNvPr id="85042" name="AutoShape 14"/>
            <p:cNvSpPr>
              <a:spLocks noChangeArrowheads="1"/>
            </p:cNvSpPr>
            <p:nvPr/>
          </p:nvSpPr>
          <p:spPr bwMode="auto">
            <a:xfrm>
              <a:off x="3764" y="1992"/>
              <a:ext cx="332" cy="332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Verdana" pitchFamily="34" charset="0"/>
              </a:endParaRPr>
            </a:p>
          </p:txBody>
        </p:sp>
        <p:sp>
          <p:nvSpPr>
            <p:cNvPr id="85043" name="AutoShape 15"/>
            <p:cNvSpPr>
              <a:spLocks noChangeArrowheads="1"/>
            </p:cNvSpPr>
            <p:nvPr/>
          </p:nvSpPr>
          <p:spPr bwMode="auto">
            <a:xfrm>
              <a:off x="3792" y="1248"/>
              <a:ext cx="331" cy="332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Verdana" pitchFamily="34" charset="0"/>
              </a:endParaRPr>
            </a:p>
          </p:txBody>
        </p:sp>
        <p:sp>
          <p:nvSpPr>
            <p:cNvPr id="85044" name="AutoShape 16"/>
            <p:cNvSpPr>
              <a:spLocks noChangeArrowheads="1"/>
            </p:cNvSpPr>
            <p:nvPr/>
          </p:nvSpPr>
          <p:spPr bwMode="auto">
            <a:xfrm>
              <a:off x="3504" y="1968"/>
              <a:ext cx="332" cy="332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Verdana" pitchFamily="34" charset="0"/>
              </a:endParaRPr>
            </a:p>
          </p:txBody>
        </p:sp>
        <p:sp>
          <p:nvSpPr>
            <p:cNvPr id="85045" name="AutoShape 17"/>
            <p:cNvSpPr>
              <a:spLocks noChangeArrowheads="1"/>
            </p:cNvSpPr>
            <p:nvPr/>
          </p:nvSpPr>
          <p:spPr bwMode="auto">
            <a:xfrm>
              <a:off x="4080" y="2160"/>
              <a:ext cx="331" cy="332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Verdana" pitchFamily="34" charset="0"/>
              </a:endParaRPr>
            </a:p>
          </p:txBody>
        </p:sp>
        <p:sp>
          <p:nvSpPr>
            <p:cNvPr id="85046" name="AutoShape 18"/>
            <p:cNvSpPr>
              <a:spLocks noChangeArrowheads="1"/>
            </p:cNvSpPr>
            <p:nvPr/>
          </p:nvSpPr>
          <p:spPr bwMode="auto">
            <a:xfrm>
              <a:off x="3504" y="2208"/>
              <a:ext cx="332" cy="332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Verdana" pitchFamily="34" charset="0"/>
              </a:endParaRPr>
            </a:p>
          </p:txBody>
        </p:sp>
        <p:sp>
          <p:nvSpPr>
            <p:cNvPr id="85047" name="AutoShape 19"/>
            <p:cNvSpPr>
              <a:spLocks noChangeArrowheads="1"/>
            </p:cNvSpPr>
            <p:nvPr/>
          </p:nvSpPr>
          <p:spPr bwMode="auto">
            <a:xfrm>
              <a:off x="3838" y="2029"/>
              <a:ext cx="331" cy="332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Verdana" pitchFamily="34" charset="0"/>
              </a:endParaRPr>
            </a:p>
          </p:txBody>
        </p:sp>
        <p:sp>
          <p:nvSpPr>
            <p:cNvPr id="85048" name="AutoShape 20"/>
            <p:cNvSpPr>
              <a:spLocks noChangeArrowheads="1"/>
            </p:cNvSpPr>
            <p:nvPr/>
          </p:nvSpPr>
          <p:spPr bwMode="auto">
            <a:xfrm>
              <a:off x="3433" y="1329"/>
              <a:ext cx="331" cy="332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Verdana" pitchFamily="34" charset="0"/>
              </a:endParaRPr>
            </a:p>
          </p:txBody>
        </p:sp>
        <p:sp>
          <p:nvSpPr>
            <p:cNvPr id="85049" name="AutoShape 21"/>
            <p:cNvSpPr>
              <a:spLocks noChangeArrowheads="1"/>
            </p:cNvSpPr>
            <p:nvPr/>
          </p:nvSpPr>
          <p:spPr bwMode="auto">
            <a:xfrm>
              <a:off x="3648" y="2544"/>
              <a:ext cx="331" cy="332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Verdana" pitchFamily="34" charset="0"/>
              </a:endParaRPr>
            </a:p>
          </p:txBody>
        </p:sp>
        <p:sp>
          <p:nvSpPr>
            <p:cNvPr id="85050" name="AutoShape 22"/>
            <p:cNvSpPr>
              <a:spLocks noChangeArrowheads="1"/>
            </p:cNvSpPr>
            <p:nvPr/>
          </p:nvSpPr>
          <p:spPr bwMode="auto">
            <a:xfrm>
              <a:off x="3875" y="1587"/>
              <a:ext cx="331" cy="332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Verdana" pitchFamily="34" charset="0"/>
              </a:endParaRPr>
            </a:p>
          </p:txBody>
        </p:sp>
        <p:sp>
          <p:nvSpPr>
            <p:cNvPr id="85051" name="AutoShape 23"/>
            <p:cNvSpPr>
              <a:spLocks noChangeArrowheads="1"/>
            </p:cNvSpPr>
            <p:nvPr/>
          </p:nvSpPr>
          <p:spPr bwMode="auto">
            <a:xfrm>
              <a:off x="3984" y="1776"/>
              <a:ext cx="331" cy="332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Verdana" pitchFamily="34" charset="0"/>
              </a:endParaRPr>
            </a:p>
          </p:txBody>
        </p:sp>
        <p:sp>
          <p:nvSpPr>
            <p:cNvPr id="85052" name="AutoShape 24"/>
            <p:cNvSpPr>
              <a:spLocks noChangeArrowheads="1"/>
            </p:cNvSpPr>
            <p:nvPr/>
          </p:nvSpPr>
          <p:spPr bwMode="auto">
            <a:xfrm>
              <a:off x="4059" y="1403"/>
              <a:ext cx="331" cy="331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Verdana" pitchFamily="34" charset="0"/>
              </a:endParaRPr>
            </a:p>
          </p:txBody>
        </p:sp>
        <p:sp>
          <p:nvSpPr>
            <p:cNvPr id="85053" name="AutoShape 25"/>
            <p:cNvSpPr>
              <a:spLocks noChangeArrowheads="1"/>
            </p:cNvSpPr>
            <p:nvPr/>
          </p:nvSpPr>
          <p:spPr bwMode="auto">
            <a:xfrm>
              <a:off x="3690" y="1292"/>
              <a:ext cx="332" cy="332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Verdana" pitchFamily="34" charset="0"/>
              </a:endParaRPr>
            </a:p>
          </p:txBody>
        </p:sp>
        <p:sp>
          <p:nvSpPr>
            <p:cNvPr id="85054" name="AutoShape 27"/>
            <p:cNvSpPr>
              <a:spLocks noChangeArrowheads="1"/>
            </p:cNvSpPr>
            <p:nvPr/>
          </p:nvSpPr>
          <p:spPr bwMode="auto">
            <a:xfrm>
              <a:off x="3696" y="2304"/>
              <a:ext cx="331" cy="331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Verdana" pitchFamily="34" charset="0"/>
              </a:endParaRPr>
            </a:p>
          </p:txBody>
        </p:sp>
        <p:sp>
          <p:nvSpPr>
            <p:cNvPr id="85055" name="AutoShape 28"/>
            <p:cNvSpPr>
              <a:spLocks noChangeArrowheads="1"/>
            </p:cNvSpPr>
            <p:nvPr/>
          </p:nvSpPr>
          <p:spPr bwMode="auto">
            <a:xfrm>
              <a:off x="2475" y="1808"/>
              <a:ext cx="331" cy="332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Verdana" pitchFamily="34" charset="0"/>
              </a:endParaRPr>
            </a:p>
          </p:txBody>
        </p:sp>
        <p:sp>
          <p:nvSpPr>
            <p:cNvPr id="85056" name="AutoShape 29"/>
            <p:cNvSpPr>
              <a:spLocks noChangeArrowheads="1"/>
            </p:cNvSpPr>
            <p:nvPr/>
          </p:nvSpPr>
          <p:spPr bwMode="auto">
            <a:xfrm>
              <a:off x="3888" y="1344"/>
              <a:ext cx="331" cy="332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Verdana" pitchFamily="34" charset="0"/>
              </a:endParaRPr>
            </a:p>
          </p:txBody>
        </p:sp>
        <p:sp>
          <p:nvSpPr>
            <p:cNvPr id="85057" name="AutoShape 30"/>
            <p:cNvSpPr>
              <a:spLocks noChangeArrowheads="1"/>
            </p:cNvSpPr>
            <p:nvPr/>
          </p:nvSpPr>
          <p:spPr bwMode="auto">
            <a:xfrm>
              <a:off x="3984" y="1440"/>
              <a:ext cx="331" cy="332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Verdana" pitchFamily="34" charset="0"/>
              </a:endParaRPr>
            </a:p>
          </p:txBody>
        </p:sp>
        <p:sp>
          <p:nvSpPr>
            <p:cNvPr id="85058" name="AutoShape 31"/>
            <p:cNvSpPr>
              <a:spLocks noChangeArrowheads="1"/>
            </p:cNvSpPr>
            <p:nvPr/>
          </p:nvSpPr>
          <p:spPr bwMode="auto">
            <a:xfrm>
              <a:off x="3600" y="2448"/>
              <a:ext cx="331" cy="332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Verdana" pitchFamily="34" charset="0"/>
              </a:endParaRPr>
            </a:p>
          </p:txBody>
        </p:sp>
        <p:sp>
          <p:nvSpPr>
            <p:cNvPr id="85059" name="AutoShape 32"/>
            <p:cNvSpPr>
              <a:spLocks noChangeArrowheads="1"/>
            </p:cNvSpPr>
            <p:nvPr/>
          </p:nvSpPr>
          <p:spPr bwMode="auto">
            <a:xfrm>
              <a:off x="4032" y="1296"/>
              <a:ext cx="331" cy="332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Verdana" pitchFamily="34" charset="0"/>
              </a:endParaRPr>
            </a:p>
          </p:txBody>
        </p:sp>
        <p:sp>
          <p:nvSpPr>
            <p:cNvPr id="85060" name="Line 26"/>
            <p:cNvSpPr>
              <a:spLocks noChangeShapeType="1"/>
            </p:cNvSpPr>
            <p:nvPr/>
          </p:nvSpPr>
          <p:spPr bwMode="auto">
            <a:xfrm>
              <a:off x="4009" y="1103"/>
              <a:ext cx="0" cy="1953"/>
            </a:xfrm>
            <a:prstGeom prst="line">
              <a:avLst/>
            </a:prstGeom>
            <a:noFill/>
            <a:ln w="38100">
              <a:solidFill>
                <a:srgbClr val="66FF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4998" name="Group 4"/>
          <p:cNvGrpSpPr>
            <a:grpSpLocks/>
          </p:cNvGrpSpPr>
          <p:nvPr/>
        </p:nvGrpSpPr>
        <p:grpSpPr bwMode="auto">
          <a:xfrm>
            <a:off x="6081713" y="1143000"/>
            <a:ext cx="2308225" cy="1419225"/>
            <a:chOff x="1296" y="1103"/>
            <a:chExt cx="3168" cy="1953"/>
          </a:xfrm>
        </p:grpSpPr>
        <p:sp>
          <p:nvSpPr>
            <p:cNvPr id="85005" name="Rectangle 5"/>
            <p:cNvSpPr>
              <a:spLocks noChangeArrowheads="1"/>
            </p:cNvSpPr>
            <p:nvPr/>
          </p:nvSpPr>
          <p:spPr bwMode="auto">
            <a:xfrm>
              <a:off x="1296" y="1182"/>
              <a:ext cx="3168" cy="1731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Verdana" pitchFamily="34" charset="0"/>
              </a:endParaRPr>
            </a:p>
          </p:txBody>
        </p:sp>
        <p:sp>
          <p:nvSpPr>
            <p:cNvPr id="85006" name="AutoShape 6"/>
            <p:cNvSpPr>
              <a:spLocks noChangeArrowheads="1"/>
            </p:cNvSpPr>
            <p:nvPr/>
          </p:nvSpPr>
          <p:spPr bwMode="auto">
            <a:xfrm>
              <a:off x="3984" y="2400"/>
              <a:ext cx="331" cy="331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Verdana" pitchFamily="34" charset="0"/>
              </a:endParaRPr>
            </a:p>
          </p:txBody>
        </p:sp>
        <p:sp>
          <p:nvSpPr>
            <p:cNvPr id="85007" name="AutoShape 7"/>
            <p:cNvSpPr>
              <a:spLocks noChangeArrowheads="1"/>
            </p:cNvSpPr>
            <p:nvPr/>
          </p:nvSpPr>
          <p:spPr bwMode="auto">
            <a:xfrm>
              <a:off x="3888" y="2352"/>
              <a:ext cx="331" cy="332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Verdana" pitchFamily="34" charset="0"/>
              </a:endParaRPr>
            </a:p>
          </p:txBody>
        </p:sp>
        <p:sp>
          <p:nvSpPr>
            <p:cNvPr id="85008" name="AutoShape 8"/>
            <p:cNvSpPr>
              <a:spLocks noChangeArrowheads="1"/>
            </p:cNvSpPr>
            <p:nvPr/>
          </p:nvSpPr>
          <p:spPr bwMode="auto">
            <a:xfrm>
              <a:off x="3948" y="1366"/>
              <a:ext cx="332" cy="331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Verdana" pitchFamily="34" charset="0"/>
              </a:endParaRPr>
            </a:p>
          </p:txBody>
        </p:sp>
        <p:sp>
          <p:nvSpPr>
            <p:cNvPr id="85009" name="AutoShape 9"/>
            <p:cNvSpPr>
              <a:spLocks noChangeArrowheads="1"/>
            </p:cNvSpPr>
            <p:nvPr/>
          </p:nvSpPr>
          <p:spPr bwMode="auto">
            <a:xfrm>
              <a:off x="3600" y="1776"/>
              <a:ext cx="332" cy="331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Verdana" pitchFamily="34" charset="0"/>
              </a:endParaRPr>
            </a:p>
          </p:txBody>
        </p:sp>
        <p:sp>
          <p:nvSpPr>
            <p:cNvPr id="85010" name="AutoShape 10"/>
            <p:cNvSpPr>
              <a:spLocks noChangeArrowheads="1"/>
            </p:cNvSpPr>
            <p:nvPr/>
          </p:nvSpPr>
          <p:spPr bwMode="auto">
            <a:xfrm>
              <a:off x="4080" y="1680"/>
              <a:ext cx="332" cy="332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Verdana" pitchFamily="34" charset="0"/>
              </a:endParaRPr>
            </a:p>
          </p:txBody>
        </p:sp>
        <p:sp>
          <p:nvSpPr>
            <p:cNvPr id="85011" name="AutoShape 11"/>
            <p:cNvSpPr>
              <a:spLocks noChangeArrowheads="1"/>
            </p:cNvSpPr>
            <p:nvPr/>
          </p:nvSpPr>
          <p:spPr bwMode="auto">
            <a:xfrm>
              <a:off x="3433" y="1513"/>
              <a:ext cx="331" cy="332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Verdana" pitchFamily="34" charset="0"/>
              </a:endParaRPr>
            </a:p>
          </p:txBody>
        </p:sp>
        <p:sp>
          <p:nvSpPr>
            <p:cNvPr id="85012" name="AutoShape 12"/>
            <p:cNvSpPr>
              <a:spLocks noChangeArrowheads="1"/>
            </p:cNvSpPr>
            <p:nvPr/>
          </p:nvSpPr>
          <p:spPr bwMode="auto">
            <a:xfrm>
              <a:off x="3600" y="2208"/>
              <a:ext cx="332" cy="332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Verdana" pitchFamily="34" charset="0"/>
              </a:endParaRPr>
            </a:p>
          </p:txBody>
        </p:sp>
        <p:sp>
          <p:nvSpPr>
            <p:cNvPr id="85013" name="AutoShape 13"/>
            <p:cNvSpPr>
              <a:spLocks noChangeArrowheads="1"/>
            </p:cNvSpPr>
            <p:nvPr/>
          </p:nvSpPr>
          <p:spPr bwMode="auto">
            <a:xfrm>
              <a:off x="4080" y="2496"/>
              <a:ext cx="331" cy="332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Verdana" pitchFamily="34" charset="0"/>
              </a:endParaRPr>
            </a:p>
          </p:txBody>
        </p:sp>
        <p:sp>
          <p:nvSpPr>
            <p:cNvPr id="85014" name="AutoShape 14"/>
            <p:cNvSpPr>
              <a:spLocks noChangeArrowheads="1"/>
            </p:cNvSpPr>
            <p:nvPr/>
          </p:nvSpPr>
          <p:spPr bwMode="auto">
            <a:xfrm>
              <a:off x="3764" y="1992"/>
              <a:ext cx="332" cy="332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Verdana" pitchFamily="34" charset="0"/>
              </a:endParaRPr>
            </a:p>
          </p:txBody>
        </p:sp>
        <p:sp>
          <p:nvSpPr>
            <p:cNvPr id="85015" name="AutoShape 15"/>
            <p:cNvSpPr>
              <a:spLocks noChangeArrowheads="1"/>
            </p:cNvSpPr>
            <p:nvPr/>
          </p:nvSpPr>
          <p:spPr bwMode="auto">
            <a:xfrm>
              <a:off x="3792" y="1248"/>
              <a:ext cx="331" cy="332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Verdana" pitchFamily="34" charset="0"/>
              </a:endParaRPr>
            </a:p>
          </p:txBody>
        </p:sp>
        <p:sp>
          <p:nvSpPr>
            <p:cNvPr id="85016" name="AutoShape 16"/>
            <p:cNvSpPr>
              <a:spLocks noChangeArrowheads="1"/>
            </p:cNvSpPr>
            <p:nvPr/>
          </p:nvSpPr>
          <p:spPr bwMode="auto">
            <a:xfrm>
              <a:off x="3504" y="1968"/>
              <a:ext cx="332" cy="332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Verdana" pitchFamily="34" charset="0"/>
              </a:endParaRPr>
            </a:p>
          </p:txBody>
        </p:sp>
        <p:sp>
          <p:nvSpPr>
            <p:cNvPr id="85017" name="AutoShape 17"/>
            <p:cNvSpPr>
              <a:spLocks noChangeArrowheads="1"/>
            </p:cNvSpPr>
            <p:nvPr/>
          </p:nvSpPr>
          <p:spPr bwMode="auto">
            <a:xfrm>
              <a:off x="4080" y="2160"/>
              <a:ext cx="331" cy="332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Verdana" pitchFamily="34" charset="0"/>
              </a:endParaRPr>
            </a:p>
          </p:txBody>
        </p:sp>
        <p:sp>
          <p:nvSpPr>
            <p:cNvPr id="85018" name="AutoShape 18"/>
            <p:cNvSpPr>
              <a:spLocks noChangeArrowheads="1"/>
            </p:cNvSpPr>
            <p:nvPr/>
          </p:nvSpPr>
          <p:spPr bwMode="auto">
            <a:xfrm>
              <a:off x="3504" y="2208"/>
              <a:ext cx="332" cy="332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Verdana" pitchFamily="34" charset="0"/>
              </a:endParaRPr>
            </a:p>
          </p:txBody>
        </p:sp>
        <p:sp>
          <p:nvSpPr>
            <p:cNvPr id="85019" name="AutoShape 19"/>
            <p:cNvSpPr>
              <a:spLocks noChangeArrowheads="1"/>
            </p:cNvSpPr>
            <p:nvPr/>
          </p:nvSpPr>
          <p:spPr bwMode="auto">
            <a:xfrm>
              <a:off x="3838" y="2029"/>
              <a:ext cx="331" cy="332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Verdana" pitchFamily="34" charset="0"/>
              </a:endParaRPr>
            </a:p>
          </p:txBody>
        </p:sp>
        <p:sp>
          <p:nvSpPr>
            <p:cNvPr id="85020" name="AutoShape 20"/>
            <p:cNvSpPr>
              <a:spLocks noChangeArrowheads="1"/>
            </p:cNvSpPr>
            <p:nvPr/>
          </p:nvSpPr>
          <p:spPr bwMode="auto">
            <a:xfrm>
              <a:off x="3433" y="1329"/>
              <a:ext cx="331" cy="332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Verdana" pitchFamily="34" charset="0"/>
              </a:endParaRPr>
            </a:p>
          </p:txBody>
        </p:sp>
        <p:sp>
          <p:nvSpPr>
            <p:cNvPr id="85021" name="AutoShape 21"/>
            <p:cNvSpPr>
              <a:spLocks noChangeArrowheads="1"/>
            </p:cNvSpPr>
            <p:nvPr/>
          </p:nvSpPr>
          <p:spPr bwMode="auto">
            <a:xfrm>
              <a:off x="3648" y="2544"/>
              <a:ext cx="331" cy="332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Verdana" pitchFamily="34" charset="0"/>
              </a:endParaRPr>
            </a:p>
          </p:txBody>
        </p:sp>
        <p:sp>
          <p:nvSpPr>
            <p:cNvPr id="85022" name="AutoShape 22"/>
            <p:cNvSpPr>
              <a:spLocks noChangeArrowheads="1"/>
            </p:cNvSpPr>
            <p:nvPr/>
          </p:nvSpPr>
          <p:spPr bwMode="auto">
            <a:xfrm>
              <a:off x="3875" y="1587"/>
              <a:ext cx="331" cy="332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Verdana" pitchFamily="34" charset="0"/>
              </a:endParaRPr>
            </a:p>
          </p:txBody>
        </p:sp>
        <p:sp>
          <p:nvSpPr>
            <p:cNvPr id="85023" name="AutoShape 23"/>
            <p:cNvSpPr>
              <a:spLocks noChangeArrowheads="1"/>
            </p:cNvSpPr>
            <p:nvPr/>
          </p:nvSpPr>
          <p:spPr bwMode="auto">
            <a:xfrm>
              <a:off x="3984" y="1776"/>
              <a:ext cx="331" cy="332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Verdana" pitchFamily="34" charset="0"/>
              </a:endParaRPr>
            </a:p>
          </p:txBody>
        </p:sp>
        <p:sp>
          <p:nvSpPr>
            <p:cNvPr id="85024" name="AutoShape 24"/>
            <p:cNvSpPr>
              <a:spLocks noChangeArrowheads="1"/>
            </p:cNvSpPr>
            <p:nvPr/>
          </p:nvSpPr>
          <p:spPr bwMode="auto">
            <a:xfrm>
              <a:off x="4059" y="1403"/>
              <a:ext cx="331" cy="331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Verdana" pitchFamily="34" charset="0"/>
              </a:endParaRPr>
            </a:p>
          </p:txBody>
        </p:sp>
        <p:sp>
          <p:nvSpPr>
            <p:cNvPr id="85025" name="AutoShape 25"/>
            <p:cNvSpPr>
              <a:spLocks noChangeArrowheads="1"/>
            </p:cNvSpPr>
            <p:nvPr/>
          </p:nvSpPr>
          <p:spPr bwMode="auto">
            <a:xfrm>
              <a:off x="3690" y="1292"/>
              <a:ext cx="332" cy="332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Verdana" pitchFamily="34" charset="0"/>
              </a:endParaRPr>
            </a:p>
          </p:txBody>
        </p:sp>
        <p:sp>
          <p:nvSpPr>
            <p:cNvPr id="85026" name="AutoShape 27"/>
            <p:cNvSpPr>
              <a:spLocks noChangeArrowheads="1"/>
            </p:cNvSpPr>
            <p:nvPr/>
          </p:nvSpPr>
          <p:spPr bwMode="auto">
            <a:xfrm>
              <a:off x="3696" y="2304"/>
              <a:ext cx="331" cy="331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Verdana" pitchFamily="34" charset="0"/>
              </a:endParaRPr>
            </a:p>
          </p:txBody>
        </p:sp>
        <p:sp>
          <p:nvSpPr>
            <p:cNvPr id="85027" name="AutoShape 28"/>
            <p:cNvSpPr>
              <a:spLocks noChangeArrowheads="1"/>
            </p:cNvSpPr>
            <p:nvPr/>
          </p:nvSpPr>
          <p:spPr bwMode="auto">
            <a:xfrm>
              <a:off x="2475" y="1808"/>
              <a:ext cx="331" cy="332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Verdana" pitchFamily="34" charset="0"/>
              </a:endParaRPr>
            </a:p>
          </p:txBody>
        </p:sp>
        <p:sp>
          <p:nvSpPr>
            <p:cNvPr id="85028" name="AutoShape 29"/>
            <p:cNvSpPr>
              <a:spLocks noChangeArrowheads="1"/>
            </p:cNvSpPr>
            <p:nvPr/>
          </p:nvSpPr>
          <p:spPr bwMode="auto">
            <a:xfrm>
              <a:off x="3888" y="1344"/>
              <a:ext cx="331" cy="332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Verdana" pitchFamily="34" charset="0"/>
              </a:endParaRPr>
            </a:p>
          </p:txBody>
        </p:sp>
        <p:sp>
          <p:nvSpPr>
            <p:cNvPr id="85029" name="AutoShape 30"/>
            <p:cNvSpPr>
              <a:spLocks noChangeArrowheads="1"/>
            </p:cNvSpPr>
            <p:nvPr/>
          </p:nvSpPr>
          <p:spPr bwMode="auto">
            <a:xfrm>
              <a:off x="3984" y="1440"/>
              <a:ext cx="331" cy="332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Verdana" pitchFamily="34" charset="0"/>
              </a:endParaRPr>
            </a:p>
          </p:txBody>
        </p:sp>
        <p:sp>
          <p:nvSpPr>
            <p:cNvPr id="85030" name="AutoShape 31"/>
            <p:cNvSpPr>
              <a:spLocks noChangeArrowheads="1"/>
            </p:cNvSpPr>
            <p:nvPr/>
          </p:nvSpPr>
          <p:spPr bwMode="auto">
            <a:xfrm>
              <a:off x="3600" y="2448"/>
              <a:ext cx="331" cy="332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Verdana" pitchFamily="34" charset="0"/>
              </a:endParaRPr>
            </a:p>
          </p:txBody>
        </p:sp>
        <p:sp>
          <p:nvSpPr>
            <p:cNvPr id="85031" name="AutoShape 32"/>
            <p:cNvSpPr>
              <a:spLocks noChangeArrowheads="1"/>
            </p:cNvSpPr>
            <p:nvPr/>
          </p:nvSpPr>
          <p:spPr bwMode="auto">
            <a:xfrm>
              <a:off x="4032" y="1296"/>
              <a:ext cx="331" cy="332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Verdana" pitchFamily="34" charset="0"/>
              </a:endParaRPr>
            </a:p>
          </p:txBody>
        </p:sp>
        <p:sp>
          <p:nvSpPr>
            <p:cNvPr id="85032" name="Line 26"/>
            <p:cNvSpPr>
              <a:spLocks noChangeShapeType="1"/>
            </p:cNvSpPr>
            <p:nvPr/>
          </p:nvSpPr>
          <p:spPr bwMode="auto">
            <a:xfrm>
              <a:off x="3418" y="1103"/>
              <a:ext cx="0" cy="1953"/>
            </a:xfrm>
            <a:prstGeom prst="line">
              <a:avLst/>
            </a:prstGeom>
            <a:noFill/>
            <a:ln w="38100">
              <a:solidFill>
                <a:srgbClr val="66FF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2" name="Obdélník 120"/>
          <p:cNvSpPr/>
          <p:nvPr/>
        </p:nvSpPr>
        <p:spPr>
          <a:xfrm>
            <a:off x="925513" y="2579688"/>
            <a:ext cx="2357437" cy="31750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>
                <a:latin typeface="+mn-lt"/>
                <a:cs typeface="+mn-cs"/>
                <a:sym typeface="Wingdings" pitchFamily="2" charset="2"/>
              </a:rPr>
              <a:t>min-max box</a:t>
            </a:r>
            <a:endParaRPr lang="cs-CZ" dirty="0">
              <a:latin typeface="+mn-lt"/>
              <a:cs typeface="+mn-cs"/>
            </a:endParaRPr>
          </a:p>
        </p:txBody>
      </p:sp>
      <p:sp>
        <p:nvSpPr>
          <p:cNvPr id="93" name="Obdélník 121"/>
          <p:cNvSpPr/>
          <p:nvPr/>
        </p:nvSpPr>
        <p:spPr>
          <a:xfrm>
            <a:off x="3502025" y="2579688"/>
            <a:ext cx="2357438" cy="31750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>
                <a:latin typeface="+mn-lt"/>
                <a:cs typeface="+mn-cs"/>
                <a:sym typeface="Wingdings" pitchFamily="2" charset="2"/>
              </a:rPr>
              <a:t>medián</a:t>
            </a:r>
            <a:endParaRPr lang="cs-CZ" dirty="0">
              <a:latin typeface="+mn-lt"/>
              <a:cs typeface="+mn-cs"/>
            </a:endParaRPr>
          </a:p>
        </p:txBody>
      </p:sp>
      <p:sp>
        <p:nvSpPr>
          <p:cNvPr id="94" name="Obdélník 122"/>
          <p:cNvSpPr/>
          <p:nvPr/>
        </p:nvSpPr>
        <p:spPr>
          <a:xfrm>
            <a:off x="6110288" y="2579688"/>
            <a:ext cx="2357437" cy="31750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>
                <a:latin typeface="+mn-lt"/>
                <a:cs typeface="+mn-cs"/>
              </a:rPr>
              <a:t>průměr</a:t>
            </a:r>
          </a:p>
        </p:txBody>
      </p:sp>
      <p:sp>
        <p:nvSpPr>
          <p:cNvPr id="85002" name="AutoShape 28"/>
          <p:cNvSpPr>
            <a:spLocks noChangeArrowheads="1"/>
          </p:cNvSpPr>
          <p:nvPr/>
        </p:nvSpPr>
        <p:spPr bwMode="auto">
          <a:xfrm>
            <a:off x="928688" y="1214438"/>
            <a:ext cx="239712" cy="2413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Verdana" pitchFamily="34" charset="0"/>
            </a:endParaRPr>
          </a:p>
        </p:txBody>
      </p:sp>
      <p:sp>
        <p:nvSpPr>
          <p:cNvPr id="85003" name="AutoShape 28"/>
          <p:cNvSpPr>
            <a:spLocks noChangeArrowheads="1"/>
          </p:cNvSpPr>
          <p:nvPr/>
        </p:nvSpPr>
        <p:spPr bwMode="auto">
          <a:xfrm>
            <a:off x="3500438" y="1214438"/>
            <a:ext cx="239712" cy="2413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Verdana" pitchFamily="34" charset="0"/>
            </a:endParaRPr>
          </a:p>
        </p:txBody>
      </p:sp>
      <p:sp>
        <p:nvSpPr>
          <p:cNvPr id="85004" name="AutoShape 28"/>
          <p:cNvSpPr>
            <a:spLocks noChangeArrowheads="1"/>
          </p:cNvSpPr>
          <p:nvPr/>
        </p:nvSpPr>
        <p:spPr bwMode="auto">
          <a:xfrm>
            <a:off x="6143625" y="1214438"/>
            <a:ext cx="239713" cy="2413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0618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Dělení prostoru</a:t>
            </a:r>
            <a:endParaRPr lang="cs-CZ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89090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827588"/>
          </a:xfrm>
        </p:spPr>
        <p:txBody>
          <a:bodyPr/>
          <a:lstStyle/>
          <a:p>
            <a:r>
              <a:rPr lang="cs-CZ" dirty="0" smtClean="0"/>
              <a:t>přesné dělení prostoru může být časově náročné </a:t>
            </a:r>
            <a:r>
              <a:rPr lang="cs-CZ" dirty="0" smtClean="0">
                <a:sym typeface="Symbol"/>
              </a:rPr>
              <a:t> různé aproximace</a:t>
            </a:r>
          </a:p>
          <a:p>
            <a:r>
              <a:rPr lang="cs-CZ" dirty="0" smtClean="0">
                <a:sym typeface="Symbol"/>
              </a:rPr>
              <a:t>2D dělení: pravidelná  mřížka, součtová tabulka a dělení v součtové tabulce</a:t>
            </a:r>
            <a:endParaRPr lang="cs-CZ" dirty="0" smtClean="0"/>
          </a:p>
        </p:txBody>
      </p:sp>
      <p:sp>
        <p:nvSpPr>
          <p:cNvPr id="89091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Verdana" pitchFamily="34" charset="0"/>
            </a:endParaRPr>
          </a:p>
        </p:txBody>
      </p:sp>
      <p:sp>
        <p:nvSpPr>
          <p:cNvPr id="89092" name="Rectangle 3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6" name="Picture 103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564904"/>
            <a:ext cx="2808312" cy="2695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104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413" y="2564905"/>
            <a:ext cx="2959955" cy="2676434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cxnSp>
        <p:nvCxnSpPr>
          <p:cNvPr id="4" name="Straight Arrow Connector 3"/>
          <p:cNvCxnSpPr/>
          <p:nvPr/>
        </p:nvCxnSpPr>
        <p:spPr>
          <a:xfrm>
            <a:off x="4067944" y="3789040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6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Dělení prostoru</a:t>
            </a:r>
            <a:endParaRPr lang="cs-CZ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89090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827588"/>
          </a:xfrm>
        </p:spPr>
        <p:txBody>
          <a:bodyPr/>
          <a:lstStyle/>
          <a:p>
            <a:r>
              <a:rPr lang="cs-CZ" dirty="0">
                <a:sym typeface="Symbol"/>
              </a:rPr>
              <a:t>složitost v nejhorším případě O(</a:t>
            </a:r>
            <a:r>
              <a:rPr lang="cs-CZ" i="1" dirty="0">
                <a:sym typeface="Symbol"/>
              </a:rPr>
              <a:t>N</a:t>
            </a:r>
            <a:r>
              <a:rPr lang="cs-CZ" dirty="0">
                <a:sym typeface="Symbol"/>
              </a:rPr>
              <a:t>+</a:t>
            </a:r>
            <a:r>
              <a:rPr lang="cs-CZ" i="1" dirty="0">
                <a:sym typeface="Symbol"/>
              </a:rPr>
              <a:t>k</a:t>
            </a:r>
            <a:r>
              <a:rPr lang="cs-CZ" dirty="0">
                <a:sym typeface="Symbol"/>
              </a:rPr>
              <a:t>∙</a:t>
            </a:r>
            <a:r>
              <a:rPr lang="cs-CZ" i="1" dirty="0">
                <a:sym typeface="Symbol"/>
              </a:rPr>
              <a:t>R</a:t>
            </a:r>
            <a:r>
              <a:rPr lang="cs-CZ" dirty="0">
                <a:sym typeface="Symbol"/>
              </a:rPr>
              <a:t>), </a:t>
            </a:r>
            <a:endParaRPr lang="cs-CZ" dirty="0" smtClean="0">
              <a:sym typeface="Symbol"/>
            </a:endParaRPr>
          </a:p>
          <a:p>
            <a:pPr lvl="1"/>
            <a:r>
              <a:rPr lang="cs-CZ" i="1" dirty="0" smtClean="0">
                <a:sym typeface="Symbol"/>
              </a:rPr>
              <a:t>R</a:t>
            </a:r>
            <a:r>
              <a:rPr lang="cs-CZ" dirty="0" smtClean="0">
                <a:sym typeface="Symbol"/>
              </a:rPr>
              <a:t> </a:t>
            </a:r>
            <a:r>
              <a:rPr lang="cs-CZ" dirty="0">
                <a:sym typeface="Symbol"/>
              </a:rPr>
              <a:t>- počet buněk v souč. </a:t>
            </a:r>
            <a:r>
              <a:rPr lang="cs-CZ" dirty="0" smtClean="0">
                <a:sym typeface="Symbol"/>
              </a:rPr>
              <a:t>tabulce</a:t>
            </a:r>
          </a:p>
          <a:p>
            <a:pPr lvl="1"/>
            <a:r>
              <a:rPr lang="cs-CZ" i="1" dirty="0" smtClean="0">
                <a:sym typeface="Symbol"/>
              </a:rPr>
              <a:t>k</a:t>
            </a:r>
            <a:r>
              <a:rPr lang="cs-CZ" dirty="0" smtClean="0">
                <a:sym typeface="Symbol"/>
              </a:rPr>
              <a:t> – počet oblastí dělení</a:t>
            </a:r>
            <a:endParaRPr lang="cs-CZ" dirty="0">
              <a:sym typeface="Symbol"/>
            </a:endParaRPr>
          </a:p>
          <a:p>
            <a:endParaRPr lang="cs-CZ" dirty="0" smtClean="0">
              <a:sym typeface="Symbol"/>
            </a:endParaRPr>
          </a:p>
          <a:p>
            <a:endParaRPr lang="cs-CZ" dirty="0" smtClean="0"/>
          </a:p>
        </p:txBody>
      </p:sp>
      <p:sp>
        <p:nvSpPr>
          <p:cNvPr id="89091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Verdana" pitchFamily="34" charset="0"/>
            </a:endParaRPr>
          </a:p>
        </p:txBody>
      </p:sp>
      <p:sp>
        <p:nvSpPr>
          <p:cNvPr id="89092" name="Rectangle 3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9" name="Picture 103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122488"/>
            <a:ext cx="3144837" cy="2892425"/>
          </a:xfrm>
          <a:prstGeom prst="rect">
            <a:avLst/>
          </a:prstGeom>
          <a:noFill/>
        </p:spPr>
      </p:pic>
      <p:sp>
        <p:nvSpPr>
          <p:cNvPr id="10" name="Rectangle 1042"/>
          <p:cNvSpPr>
            <a:spLocks noChangeArrowheads="1"/>
          </p:cNvSpPr>
          <p:nvPr/>
        </p:nvSpPr>
        <p:spPr bwMode="auto">
          <a:xfrm>
            <a:off x="496888" y="1957388"/>
            <a:ext cx="1008062" cy="400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k = 5</a:t>
            </a:r>
          </a:p>
        </p:txBody>
      </p:sp>
      <p:sp>
        <p:nvSpPr>
          <p:cNvPr id="11" name="Oval 1043"/>
          <p:cNvSpPr>
            <a:spLocks noChangeArrowheads="1"/>
          </p:cNvSpPr>
          <p:nvPr/>
        </p:nvSpPr>
        <p:spPr bwMode="auto">
          <a:xfrm>
            <a:off x="440532" y="3906838"/>
            <a:ext cx="334962" cy="334962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1</a:t>
            </a:r>
            <a:endParaRPr lang="cs-CZ"/>
          </a:p>
        </p:txBody>
      </p:sp>
      <p:sp>
        <p:nvSpPr>
          <p:cNvPr id="12" name="Oval 1044"/>
          <p:cNvSpPr>
            <a:spLocks noChangeArrowheads="1"/>
          </p:cNvSpPr>
          <p:nvPr/>
        </p:nvSpPr>
        <p:spPr bwMode="auto">
          <a:xfrm>
            <a:off x="835819" y="3903663"/>
            <a:ext cx="334963" cy="334962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1</a:t>
            </a:r>
            <a:endParaRPr lang="cs-CZ"/>
          </a:p>
        </p:txBody>
      </p:sp>
      <p:sp>
        <p:nvSpPr>
          <p:cNvPr id="13" name="Oval 1045"/>
          <p:cNvSpPr>
            <a:spLocks noChangeArrowheads="1"/>
          </p:cNvSpPr>
          <p:nvPr/>
        </p:nvSpPr>
        <p:spPr bwMode="auto">
          <a:xfrm>
            <a:off x="1207294" y="3938588"/>
            <a:ext cx="334963" cy="334962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1</a:t>
            </a:r>
            <a:endParaRPr lang="cs-CZ"/>
          </a:p>
        </p:txBody>
      </p:sp>
      <p:sp>
        <p:nvSpPr>
          <p:cNvPr id="14" name="Oval 1046"/>
          <p:cNvSpPr>
            <a:spLocks noChangeArrowheads="1"/>
          </p:cNvSpPr>
          <p:nvPr/>
        </p:nvSpPr>
        <p:spPr bwMode="auto">
          <a:xfrm>
            <a:off x="1564482" y="3937000"/>
            <a:ext cx="334962" cy="334963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1</a:t>
            </a:r>
            <a:endParaRPr lang="cs-CZ"/>
          </a:p>
        </p:txBody>
      </p:sp>
      <p:sp>
        <p:nvSpPr>
          <p:cNvPr id="15" name="Oval 1047"/>
          <p:cNvSpPr>
            <a:spLocks noChangeArrowheads="1"/>
          </p:cNvSpPr>
          <p:nvPr/>
        </p:nvSpPr>
        <p:spPr bwMode="auto">
          <a:xfrm>
            <a:off x="1932782" y="3949700"/>
            <a:ext cx="334962" cy="334963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1</a:t>
            </a:r>
            <a:endParaRPr lang="cs-CZ"/>
          </a:p>
        </p:txBody>
      </p:sp>
      <p:grpSp>
        <p:nvGrpSpPr>
          <p:cNvPr id="16" name="Group 1048"/>
          <p:cNvGrpSpPr>
            <a:grpSpLocks/>
          </p:cNvGrpSpPr>
          <p:nvPr/>
        </p:nvGrpSpPr>
        <p:grpSpPr bwMode="auto">
          <a:xfrm>
            <a:off x="888207" y="2473325"/>
            <a:ext cx="1069975" cy="865188"/>
            <a:chOff x="4233" y="2788"/>
            <a:chExt cx="674" cy="545"/>
          </a:xfrm>
        </p:grpSpPr>
        <p:sp>
          <p:nvSpPr>
            <p:cNvPr id="17" name="Oval 1049"/>
            <p:cNvSpPr>
              <a:spLocks noChangeArrowheads="1"/>
            </p:cNvSpPr>
            <p:nvPr/>
          </p:nvSpPr>
          <p:spPr bwMode="auto">
            <a:xfrm>
              <a:off x="4459" y="2788"/>
              <a:ext cx="211" cy="211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5</a:t>
              </a:r>
              <a:endParaRPr lang="cs-CZ"/>
            </a:p>
          </p:txBody>
        </p:sp>
        <p:cxnSp>
          <p:nvCxnSpPr>
            <p:cNvPr id="18" name="AutoShape 1050"/>
            <p:cNvCxnSpPr>
              <a:cxnSpLocks noChangeShapeType="1"/>
              <a:stCxn id="17" idx="4"/>
              <a:endCxn id="25" idx="0"/>
            </p:cNvCxnSpPr>
            <p:nvPr/>
          </p:nvCxnSpPr>
          <p:spPr bwMode="auto">
            <a:xfrm flipH="1">
              <a:off x="4233" y="2999"/>
              <a:ext cx="332" cy="33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" name="AutoShape 1051"/>
            <p:cNvCxnSpPr>
              <a:cxnSpLocks noChangeShapeType="1"/>
              <a:stCxn id="17" idx="4"/>
              <a:endCxn id="21" idx="0"/>
            </p:cNvCxnSpPr>
            <p:nvPr/>
          </p:nvCxnSpPr>
          <p:spPr bwMode="auto">
            <a:xfrm>
              <a:off x="4565" y="2999"/>
              <a:ext cx="342" cy="42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0" name="Group 1052"/>
          <p:cNvGrpSpPr>
            <a:grpSpLocks/>
          </p:cNvGrpSpPr>
          <p:nvPr/>
        </p:nvGrpSpPr>
        <p:grpSpPr bwMode="auto">
          <a:xfrm>
            <a:off x="1572419" y="2874963"/>
            <a:ext cx="600075" cy="1074737"/>
            <a:chOff x="4664" y="3041"/>
            <a:chExt cx="378" cy="677"/>
          </a:xfrm>
        </p:grpSpPr>
        <p:sp>
          <p:nvSpPr>
            <p:cNvPr id="21" name="Oval 1053"/>
            <p:cNvSpPr>
              <a:spLocks noChangeArrowheads="1"/>
            </p:cNvSpPr>
            <p:nvPr/>
          </p:nvSpPr>
          <p:spPr bwMode="auto">
            <a:xfrm>
              <a:off x="4801" y="3041"/>
              <a:ext cx="211" cy="211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3</a:t>
              </a:r>
              <a:endParaRPr lang="cs-CZ"/>
            </a:p>
          </p:txBody>
        </p:sp>
        <p:cxnSp>
          <p:nvCxnSpPr>
            <p:cNvPr id="22" name="AutoShape 1054"/>
            <p:cNvCxnSpPr>
              <a:cxnSpLocks noChangeShapeType="1"/>
              <a:stCxn id="21" idx="4"/>
              <a:endCxn id="26" idx="0"/>
            </p:cNvCxnSpPr>
            <p:nvPr/>
          </p:nvCxnSpPr>
          <p:spPr bwMode="auto">
            <a:xfrm flipH="1">
              <a:off x="4664" y="3252"/>
              <a:ext cx="243" cy="9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" name="AutoShape 1055"/>
            <p:cNvCxnSpPr>
              <a:cxnSpLocks noChangeShapeType="1"/>
              <a:stCxn id="21" idx="4"/>
              <a:endCxn id="15" idx="0"/>
            </p:cNvCxnSpPr>
            <p:nvPr/>
          </p:nvCxnSpPr>
          <p:spPr bwMode="auto">
            <a:xfrm>
              <a:off x="4907" y="3252"/>
              <a:ext cx="135" cy="466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4" name="Group 1056"/>
          <p:cNvGrpSpPr>
            <a:grpSpLocks/>
          </p:cNvGrpSpPr>
          <p:nvPr/>
        </p:nvGrpSpPr>
        <p:grpSpPr bwMode="auto">
          <a:xfrm>
            <a:off x="680251" y="3338513"/>
            <a:ext cx="1123951" cy="600075"/>
            <a:chOff x="4102" y="3333"/>
            <a:chExt cx="708" cy="378"/>
          </a:xfrm>
        </p:grpSpPr>
        <p:sp>
          <p:nvSpPr>
            <p:cNvPr id="25" name="Oval 1057"/>
            <p:cNvSpPr>
              <a:spLocks noChangeArrowheads="1"/>
            </p:cNvSpPr>
            <p:nvPr/>
          </p:nvSpPr>
          <p:spPr bwMode="auto">
            <a:xfrm>
              <a:off x="4127" y="3333"/>
              <a:ext cx="211" cy="211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2</a:t>
              </a:r>
              <a:endParaRPr lang="cs-CZ"/>
            </a:p>
          </p:txBody>
        </p:sp>
        <p:sp>
          <p:nvSpPr>
            <p:cNvPr id="26" name="Oval 1058"/>
            <p:cNvSpPr>
              <a:spLocks noChangeArrowheads="1"/>
            </p:cNvSpPr>
            <p:nvPr/>
          </p:nvSpPr>
          <p:spPr bwMode="auto">
            <a:xfrm>
              <a:off x="4558" y="3349"/>
              <a:ext cx="211" cy="211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2</a:t>
              </a:r>
              <a:endParaRPr lang="cs-CZ"/>
            </a:p>
          </p:txBody>
        </p:sp>
        <p:cxnSp>
          <p:nvCxnSpPr>
            <p:cNvPr id="27" name="AutoShape 1059"/>
            <p:cNvCxnSpPr>
              <a:cxnSpLocks noChangeShapeType="1"/>
              <a:stCxn id="26" idx="4"/>
              <a:endCxn id="14" idx="0"/>
            </p:cNvCxnSpPr>
            <p:nvPr/>
          </p:nvCxnSpPr>
          <p:spPr bwMode="auto">
            <a:xfrm>
              <a:off x="4664" y="3560"/>
              <a:ext cx="146" cy="15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8" name="AutoShape 1060"/>
            <p:cNvCxnSpPr>
              <a:cxnSpLocks noChangeShapeType="1"/>
              <a:stCxn id="26" idx="4"/>
              <a:endCxn id="13" idx="0"/>
            </p:cNvCxnSpPr>
            <p:nvPr/>
          </p:nvCxnSpPr>
          <p:spPr bwMode="auto">
            <a:xfrm flipH="1">
              <a:off x="4585" y="3560"/>
              <a:ext cx="79" cy="151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9" name="AutoShape 1061"/>
            <p:cNvCxnSpPr>
              <a:cxnSpLocks noChangeShapeType="1"/>
              <a:stCxn id="25" idx="4"/>
              <a:endCxn id="12" idx="0"/>
            </p:cNvCxnSpPr>
            <p:nvPr/>
          </p:nvCxnSpPr>
          <p:spPr bwMode="auto">
            <a:xfrm>
              <a:off x="4233" y="3544"/>
              <a:ext cx="118" cy="14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0" name="AutoShape 1062"/>
            <p:cNvCxnSpPr>
              <a:cxnSpLocks noChangeShapeType="1"/>
              <a:stCxn id="25" idx="4"/>
              <a:endCxn id="11" idx="0"/>
            </p:cNvCxnSpPr>
            <p:nvPr/>
          </p:nvCxnSpPr>
          <p:spPr bwMode="auto">
            <a:xfrm flipH="1">
              <a:off x="4102" y="3544"/>
              <a:ext cx="131" cy="14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31" name="Picture 106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130425"/>
            <a:ext cx="3189287" cy="28829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43676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Dělení prostoru</a:t>
            </a:r>
            <a:endParaRPr lang="cs-CZ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678" y="548680"/>
            <a:ext cx="2357437" cy="2168525"/>
          </a:xfrm>
          <a:prstGeom prst="rect">
            <a:avLst/>
          </a:prstGeom>
          <a:noFill/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928" y="575667"/>
            <a:ext cx="2357437" cy="2168525"/>
          </a:xfrm>
          <a:prstGeom prst="rect">
            <a:avLst/>
          </a:prstGeom>
          <a:noFill/>
        </p:spPr>
      </p:pic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003" y="592832"/>
            <a:ext cx="2357437" cy="2168525"/>
          </a:xfrm>
          <a:prstGeom prst="rect">
            <a:avLst/>
          </a:prstGeom>
          <a:noFill/>
        </p:spPr>
      </p:pic>
      <p:pic>
        <p:nvPicPr>
          <p:cNvPr id="7" name="Picture 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515" y="2901057"/>
            <a:ext cx="2630488" cy="24193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321580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Dělení prostoru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prostor nemusí být jen geometrický</a:t>
            </a:r>
          </a:p>
          <a:p>
            <a:r>
              <a:rPr lang="cs-CZ" dirty="0" smtClean="0"/>
              <a:t>příklad: 1 milion příjmení,  hledám zda existuje příjmení „Quetzal“</a:t>
            </a:r>
          </a:p>
          <a:p>
            <a:pPr lvl="1"/>
            <a:r>
              <a:rPr lang="cs-CZ" dirty="0" smtClean="0"/>
              <a:t>brute-force: 1 milion porovnání</a:t>
            </a:r>
          </a:p>
          <a:p>
            <a:pPr lvl="1"/>
            <a:r>
              <a:rPr lang="cs-CZ" dirty="0" smtClean="0"/>
              <a:t>binární hledání: 20 porovnání</a:t>
            </a:r>
          </a:p>
          <a:p>
            <a:pPr lvl="1"/>
            <a:r>
              <a:rPr lang="cs-CZ" dirty="0" smtClean="0"/>
              <a:t>dělení prostoru – příjmení v pre-processingu rozházena do 26 skupin, podle počátečního písmene, hledám (např. binárně) jen pod „Q“: 0 porovnání, pokud skupina prázdná</a:t>
            </a:r>
          </a:p>
          <a:p>
            <a:pPr lvl="2"/>
            <a:r>
              <a:rPr lang="cs-CZ" dirty="0" smtClean="0"/>
              <a:t>technika často také označována jako bucketing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650097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8798</TotalTime>
  <Words>550</Words>
  <Application>Microsoft Office PowerPoint</Application>
  <PresentationFormat>Předvádění na obrazovce (4:3)</PresentationFormat>
  <Paragraphs>120</Paragraphs>
  <Slides>23</Slides>
  <Notes>9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4" baseType="lpstr">
      <vt:lpstr>Aspect</vt:lpstr>
      <vt:lpstr>KIV/ZEP - 2011</vt:lpstr>
      <vt:lpstr>Co mají společného?</vt:lpstr>
      <vt:lpstr>Co mají společného</vt:lpstr>
      <vt:lpstr>Dělení prostoru</vt:lpstr>
      <vt:lpstr>Dělení prostoru</vt:lpstr>
      <vt:lpstr>Dělení prostoru</vt:lpstr>
      <vt:lpstr>Dělení prostoru</vt:lpstr>
      <vt:lpstr>Dělení prostoru</vt:lpstr>
      <vt:lpstr>Dělení prostoru</vt:lpstr>
      <vt:lpstr>Dělení prostoru</vt:lpstr>
      <vt:lpstr>Dělení prostoru</vt:lpstr>
      <vt:lpstr>Dělení prostoru</vt:lpstr>
      <vt:lpstr>Dělení prostoru</vt:lpstr>
      <vt:lpstr>Dělení prostoru</vt:lpstr>
      <vt:lpstr>Dělení prostoru</vt:lpstr>
      <vt:lpstr>Dělení prostoru</vt:lpstr>
      <vt:lpstr>Dělení prostoru</vt:lpstr>
      <vt:lpstr>Dělení prostoru</vt:lpstr>
      <vt:lpstr>Dělení prostoru</vt:lpstr>
      <vt:lpstr>Dělení prostoru</vt:lpstr>
      <vt:lpstr>Dělení prostoru</vt:lpstr>
      <vt:lpstr>Dělení prostoru</vt:lpstr>
      <vt:lpstr>Příště</vt:lpstr>
    </vt:vector>
  </TitlesOfParts>
  <Company>BeSoft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KIV/PRJ2 - 2009</dc:title>
  <dc:creator>Josef Kohout</dc:creator>
  <cp:lastModifiedBy>Josef Kohout</cp:lastModifiedBy>
  <cp:revision>110</cp:revision>
  <cp:lastPrinted>2011-04-11T07:49:38Z</cp:lastPrinted>
  <dcterms:created xsi:type="dcterms:W3CDTF">2009-02-02T17:36:35Z</dcterms:created>
  <dcterms:modified xsi:type="dcterms:W3CDTF">2011-04-12T08:42:51Z</dcterms:modified>
</cp:coreProperties>
</file>