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9" r:id="rId3"/>
    <p:sldId id="280" r:id="rId4"/>
    <p:sldId id="281" r:id="rId5"/>
    <p:sldId id="285" r:id="rId6"/>
    <p:sldId id="282" r:id="rId7"/>
    <p:sldId id="284" r:id="rId8"/>
    <p:sldId id="283" r:id="rId9"/>
    <p:sldId id="286" r:id="rId10"/>
    <p:sldId id="294" r:id="rId11"/>
    <p:sldId id="287" r:id="rId12"/>
    <p:sldId id="295" r:id="rId13"/>
    <p:sldId id="288" r:id="rId14"/>
    <p:sldId id="289" r:id="rId15"/>
    <p:sldId id="290" r:id="rId16"/>
    <p:sldId id="291" r:id="rId17"/>
    <p:sldId id="292" r:id="rId18"/>
    <p:sldId id="293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4472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t>4.4.2011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Nechat je napsat</a:t>
            </a:r>
            <a:r>
              <a:rPr lang="cs-CZ" baseline="0" dirty="0" smtClean="0"/>
              <a:t> Fibonacciho rekurentně:</a:t>
            </a: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0, 1, 2, 3, 4, 5, 6,   7,   8,  9</a:t>
            </a:r>
            <a:endParaRPr lang="cs-CZ" baseline="0" dirty="0" smtClean="0"/>
          </a:p>
          <a:p>
            <a:pPr>
              <a:spcBef>
                <a:spcPct val="0"/>
              </a:spcBef>
            </a:pPr>
            <a:r>
              <a:rPr lang="cs-CZ" baseline="0" dirty="0" smtClean="0"/>
              <a:t>1, 1, 2, 3, 5, 8, 13, 21, 34, 55, ...</a:t>
            </a:r>
          </a:p>
          <a:p>
            <a:pPr>
              <a:spcBef>
                <a:spcPct val="0"/>
              </a:spcBef>
            </a:pPr>
            <a:r>
              <a:rPr lang="cs-CZ" baseline="0" dirty="0" smtClean="0"/>
              <a:t>int Fib(int N)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{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if (N &lt; 2) return 1;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else return Fib(N-2) + Fib(N-1);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}</a:t>
            </a:r>
            <a:endParaRPr lang="cs-CZ" baseline="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43E97B-6E2A-4EBD-AD38-3A4BD64FBC7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Aproximativní techniky</a:t>
            </a:r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FBEC8-B779-4AA8-B8C7-7B69BC0C0E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brute-force = </a:t>
            </a:r>
            <a:r>
              <a:rPr lang="en-US" dirty="0" err="1" smtClean="0"/>
              <a:t>seradit</a:t>
            </a:r>
            <a:r>
              <a:rPr lang="en-US" dirty="0" smtClean="0"/>
              <a:t> pole =&gt; O(</a:t>
            </a:r>
            <a:r>
              <a:rPr lang="en-US" dirty="0" err="1" smtClean="0"/>
              <a:t>nlogn</a:t>
            </a:r>
            <a:r>
              <a:rPr lang="en-US" dirty="0" smtClean="0"/>
              <a:t>), D&amp;C </a:t>
            </a:r>
            <a:r>
              <a:rPr lang="en-US" dirty="0" err="1" smtClean="0"/>
              <a:t>viz</a:t>
            </a:r>
            <a:r>
              <a:rPr lang="en-US" dirty="0" smtClean="0"/>
              <a:t> median search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D&amp;C </a:t>
            </a:r>
            <a:r>
              <a:rPr lang="en-US" dirty="0" err="1" smtClean="0"/>
              <a:t>slozitost</a:t>
            </a:r>
            <a:r>
              <a:rPr lang="en-US" dirty="0" smtClean="0"/>
              <a:t>? </a:t>
            </a:r>
            <a:r>
              <a:rPr lang="en-US" dirty="0" err="1" smtClean="0"/>
              <a:t>Pametove</a:t>
            </a:r>
            <a:r>
              <a:rPr lang="en-US" dirty="0" smtClean="0"/>
              <a:t> </a:t>
            </a:r>
            <a:r>
              <a:rPr lang="en-US" dirty="0" err="1" smtClean="0"/>
              <a:t>naroky</a:t>
            </a:r>
            <a:r>
              <a:rPr lang="en-US" dirty="0" smtClean="0"/>
              <a:t>?</a:t>
            </a:r>
            <a:endParaRPr lang="cs-CZ" dirty="0" smtClean="0"/>
          </a:p>
        </p:txBody>
      </p:sp>
      <p:sp>
        <p:nvSpPr>
          <p:cNvPr id="778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6F83B9-7D9B-44B1-9EAE-0D8B672BB57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D&amp;C </a:t>
            </a:r>
            <a:r>
              <a:rPr lang="en-US" dirty="0" err="1" smtClean="0"/>
              <a:t>slozitost</a:t>
            </a:r>
            <a:r>
              <a:rPr lang="en-US" dirty="0" smtClean="0"/>
              <a:t>? V </a:t>
            </a:r>
            <a:r>
              <a:rPr lang="en-US" dirty="0" err="1" smtClean="0"/>
              <a:t>nejhor</a:t>
            </a:r>
            <a:r>
              <a:rPr lang="cs-CZ" dirty="0" err="1" smtClean="0"/>
              <a:t>ším</a:t>
            </a:r>
            <a:r>
              <a:rPr lang="cs-CZ" baseline="0" dirty="0" smtClean="0"/>
              <a:t> případě jsou všechny prvky vždy menší než x, tj. a1[] bude obsahovat všechny prvky, tj. T(n) = T(n-1) + (n – 1) =&gt; O(n</a:t>
            </a:r>
            <a:r>
              <a:rPr lang="en-US" baseline="0" dirty="0" smtClean="0"/>
              <a:t>^2</a:t>
            </a:r>
            <a:r>
              <a:rPr lang="cs-CZ" baseline="0" dirty="0" smtClean="0"/>
              <a:t>), ale od poloviny je již to jedno, takže se dostaneme jen na něco </a:t>
            </a:r>
            <a:r>
              <a:rPr lang="cs-CZ" baseline="0" dirty="0" err="1" smtClean="0"/>
              <a:t>menšiho</a:t>
            </a:r>
            <a:endParaRPr lang="cs-CZ" dirty="0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C66687-7898-4C72-88D4-A9D05C69FF5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T(n)</a:t>
            </a:r>
            <a:r>
              <a:rPr lang="cs-CZ" baseline="0" dirty="0" smtClean="0"/>
              <a:t> = a*T(n/b) + f(n) =&gt; a = 1, b = 3/2; </a:t>
            </a:r>
            <a:r>
              <a:rPr lang="cs-CZ" baseline="0" dirty="0" err="1" smtClean="0"/>
              <a:t>logb</a:t>
            </a:r>
            <a:r>
              <a:rPr lang="cs-CZ" baseline="0" dirty="0" smtClean="0"/>
              <a:t>(a) = 0 =&gt; case 3: f(n) = Omega(n</a:t>
            </a:r>
            <a:r>
              <a:rPr lang="en-US" baseline="0" dirty="0" smtClean="0"/>
              <a:t>^</a:t>
            </a:r>
            <a:r>
              <a:rPr lang="cs-CZ" baseline="0" dirty="0" smtClean="0"/>
              <a:t>(</a:t>
            </a:r>
            <a:r>
              <a:rPr lang="cs-CZ" baseline="0" dirty="0" err="1" smtClean="0"/>
              <a:t>logba</a:t>
            </a:r>
            <a:r>
              <a:rPr lang="cs-CZ" baseline="0" dirty="0" smtClean="0"/>
              <a:t> + </a:t>
            </a:r>
            <a:r>
              <a:rPr lang="cs-CZ" baseline="0" dirty="0" err="1" smtClean="0"/>
              <a:t>eps</a:t>
            </a:r>
            <a:r>
              <a:rPr lang="cs-CZ" baseline="0" dirty="0" smtClean="0"/>
              <a:t>)) = Omega(n</a:t>
            </a:r>
            <a:r>
              <a:rPr lang="en-US" baseline="0" dirty="0" smtClean="0"/>
              <a:t>^</a:t>
            </a:r>
            <a:r>
              <a:rPr lang="en-US" baseline="0" dirty="0" err="1" smtClean="0"/>
              <a:t>eps</a:t>
            </a:r>
            <a:r>
              <a:rPr lang="cs-CZ" baseline="0" dirty="0" smtClean="0"/>
              <a:t>), </a:t>
            </a:r>
            <a:r>
              <a:rPr lang="cs-CZ" baseline="0" dirty="0" err="1" smtClean="0"/>
              <a:t>staci</a:t>
            </a:r>
            <a:r>
              <a:rPr lang="cs-CZ" baseline="0" dirty="0" smtClean="0"/>
              <a:t> volit </a:t>
            </a:r>
            <a:r>
              <a:rPr lang="cs-CZ" baseline="0" dirty="0" err="1" smtClean="0"/>
              <a:t>eps</a:t>
            </a:r>
            <a:r>
              <a:rPr lang="cs-CZ" baseline="0" dirty="0" smtClean="0"/>
              <a:t> =1, tj. </a:t>
            </a:r>
            <a:r>
              <a:rPr lang="cs-CZ" baseline="0" dirty="0" err="1" smtClean="0"/>
              <a:t>vysledek</a:t>
            </a:r>
            <a:r>
              <a:rPr lang="cs-CZ" baseline="0" dirty="0" smtClean="0"/>
              <a:t> je T(n) = </a:t>
            </a:r>
            <a:r>
              <a:rPr lang="cs-CZ" baseline="0" dirty="0" err="1" smtClean="0"/>
              <a:t>Theta</a:t>
            </a:r>
            <a:r>
              <a:rPr lang="cs-CZ" baseline="0" dirty="0" smtClean="0"/>
              <a:t>(n)</a:t>
            </a:r>
            <a:endParaRPr lang="cs-CZ" dirty="0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C66687-7898-4C72-88D4-A9D05C69FF5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median </a:t>
            </a:r>
            <a:r>
              <a:rPr lang="en-US" dirty="0" err="1" smtClean="0"/>
              <a:t>petice</a:t>
            </a:r>
            <a:r>
              <a:rPr lang="en-US" dirty="0" smtClean="0"/>
              <a:t> = </a:t>
            </a:r>
            <a:r>
              <a:rPr lang="en-US" dirty="0" err="1" smtClean="0"/>
              <a:t>seradit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petici</a:t>
            </a:r>
            <a:r>
              <a:rPr lang="en-US" baseline="0" dirty="0" smtClean="0"/>
              <a:t> (je v </a:t>
            </a:r>
            <a:r>
              <a:rPr lang="en-US" baseline="0" dirty="0" err="1" smtClean="0"/>
              <a:t>konstantnim</a:t>
            </a:r>
            <a:r>
              <a:rPr lang="en-US" baseline="0" dirty="0" smtClean="0"/>
              <a:t> case) a </a:t>
            </a:r>
            <a:r>
              <a:rPr lang="en-US" baseline="0" dirty="0" err="1" smtClean="0"/>
              <a:t>vybrat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prostredni</a:t>
            </a: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err="1" smtClean="0"/>
              <a:t>tim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vybere</a:t>
            </a:r>
            <a:r>
              <a:rPr lang="en-US" baseline="0" dirty="0" smtClean="0"/>
              <a:t> median </a:t>
            </a:r>
            <a:r>
              <a:rPr lang="en-US" baseline="0" dirty="0" err="1" smtClean="0"/>
              <a:t>medianu</a:t>
            </a:r>
            <a:r>
              <a:rPr lang="en-US" baseline="0" dirty="0" smtClean="0"/>
              <a:t> (P),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znamena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vsechny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prvky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leve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cervene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oblasti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rovny</a:t>
            </a:r>
            <a:r>
              <a:rPr lang="en-US" baseline="0" dirty="0" smtClean="0"/>
              <a:t> P (</a:t>
            </a:r>
            <a:r>
              <a:rPr lang="en-US" baseline="0" dirty="0" err="1" smtClean="0"/>
              <a:t>analogicky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druhou</a:t>
            </a:r>
            <a:r>
              <a:rPr lang="en-US" baseline="0" dirty="0" smtClean="0"/>
              <a:t> oblast). </a:t>
            </a:r>
            <a:r>
              <a:rPr lang="en-US" baseline="0" dirty="0" err="1" smtClean="0"/>
              <a:t>Protoze</a:t>
            </a:r>
            <a:r>
              <a:rPr lang="en-US" baseline="0" dirty="0" smtClean="0"/>
              <a:t> median </a:t>
            </a:r>
            <a:r>
              <a:rPr lang="en-US" baseline="0" dirty="0" err="1" smtClean="0"/>
              <a:t>medianu</a:t>
            </a:r>
            <a:r>
              <a:rPr lang="en-US" baseline="0" dirty="0" smtClean="0"/>
              <a:t> je v </a:t>
            </a:r>
            <a:r>
              <a:rPr lang="en-US" baseline="0" dirty="0" err="1" smtClean="0"/>
              <a:t>prostredni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petici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sloupcu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jedne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oblasti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pocet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petic</a:t>
            </a:r>
            <a:r>
              <a:rPr lang="en-US" baseline="0" dirty="0" smtClean="0"/>
              <a:t> / 2 = n/10. V </a:t>
            </a:r>
            <a:r>
              <a:rPr lang="en-US" baseline="0" dirty="0" err="1" smtClean="0"/>
              <a:t>kazdem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sloupci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tri </a:t>
            </a:r>
            <a:r>
              <a:rPr lang="en-US" baseline="0" dirty="0" err="1" smtClean="0"/>
              <a:t>prvky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oblasti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tj</a:t>
            </a:r>
            <a:r>
              <a:rPr lang="en-US" baseline="0" dirty="0" smtClean="0"/>
              <a:t>. oblast ma 3/10 </a:t>
            </a:r>
            <a:r>
              <a:rPr lang="en-US" baseline="0" dirty="0" err="1" smtClean="0"/>
              <a:t>prvku</a:t>
            </a:r>
            <a:r>
              <a:rPr lang="en-US" baseline="0" dirty="0" smtClean="0"/>
              <a:t>.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V </a:t>
            </a:r>
            <a:r>
              <a:rPr lang="en-US" baseline="0" dirty="0" err="1" smtClean="0"/>
              <a:t>nejhorsim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pripade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zahodim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techto</a:t>
            </a:r>
            <a:r>
              <a:rPr lang="en-US" baseline="0" dirty="0" smtClean="0"/>
              <a:t> 3/10 </a:t>
            </a:r>
            <a:r>
              <a:rPr lang="en-US" baseline="0" dirty="0" err="1" smtClean="0"/>
              <a:t>prvku</a:t>
            </a:r>
            <a:r>
              <a:rPr lang="en-US" baseline="0" dirty="0" smtClean="0"/>
              <a:t>, 3/10 ~ 1/3 =&gt; </a:t>
            </a:r>
            <a:r>
              <a:rPr lang="en-US" baseline="0" dirty="0" err="1" smtClean="0"/>
              <a:t>spokojime</a:t>
            </a:r>
            <a:r>
              <a:rPr lang="en-US" baseline="0" dirty="0" smtClean="0"/>
              <a:t> se s </a:t>
            </a:r>
            <a:r>
              <a:rPr lang="en-US" baseline="0" dirty="0" err="1" smtClean="0"/>
              <a:t>tim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je to </a:t>
            </a:r>
            <a:r>
              <a:rPr lang="en-US" baseline="0" dirty="0" err="1" smtClean="0"/>
              <a:t>zhruba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predtim</a:t>
            </a:r>
            <a:r>
              <a:rPr lang="en-US" baseline="0" dirty="0" smtClean="0"/>
              <a:t>, pres </a:t>
            </a:r>
            <a:r>
              <a:rPr lang="en-US" baseline="0" dirty="0" err="1" smtClean="0"/>
              <a:t>zobecneni</a:t>
            </a:r>
            <a:r>
              <a:rPr lang="en-US" baseline="0" dirty="0" smtClean="0"/>
              <a:t> M.T. </a:t>
            </a:r>
            <a:r>
              <a:rPr lang="en-US" baseline="0" dirty="0" err="1" smtClean="0"/>
              <a:t>lze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je to </a:t>
            </a:r>
            <a:r>
              <a:rPr lang="en-US" baseline="0" dirty="0" err="1" smtClean="0"/>
              <a:t>skutecne</a:t>
            </a:r>
            <a:r>
              <a:rPr lang="en-US" baseline="0" dirty="0" smtClean="0"/>
              <a:t> O(n)</a:t>
            </a:r>
            <a:endParaRPr lang="cs-CZ" dirty="0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C66687-7898-4C72-88D4-A9D05C69FF5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C66687-7898-4C72-88D4-A9D05C69FF5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56F8A3-B16D-4CCD-82B4-6F1CC629927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674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C54524-2BAB-4B1F-ADE6-867A52109E62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Nechat je napsat</a:t>
            </a:r>
            <a:r>
              <a:rPr lang="cs-CZ" baseline="0" dirty="0" smtClean="0"/>
              <a:t> Fibonacciho bez rekurze:</a:t>
            </a: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0, 1, 2, 3, 4, 5, 6,   7,   8,  9</a:t>
            </a:r>
            <a:endParaRPr lang="cs-CZ" baseline="0" dirty="0" smtClean="0"/>
          </a:p>
          <a:p>
            <a:pPr>
              <a:spcBef>
                <a:spcPct val="0"/>
              </a:spcBef>
            </a:pPr>
            <a:r>
              <a:rPr lang="cs-CZ" baseline="0" dirty="0" smtClean="0"/>
              <a:t>1, 1, 2, 3, 5, 8, 13, 21, 34, 55, ...</a:t>
            </a:r>
          </a:p>
          <a:p>
            <a:pPr>
              <a:spcBef>
                <a:spcPct val="0"/>
              </a:spcBef>
            </a:pPr>
            <a:r>
              <a:rPr lang="cs-CZ" baseline="0" dirty="0" smtClean="0"/>
              <a:t>int Fib(int N)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{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if (N &lt; 2) return 1;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else return Fib(N-2) + Fib(N-1);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}</a:t>
            </a:r>
            <a:endParaRPr lang="cs-CZ" baseline="0" dirty="0" smtClean="0"/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8A61B1-84C4-4D52-8427-ADBA904144BA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8A61B1-84C4-4D52-8427-ADBA904144BA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slozitost loglogN v ocekavanem pripade, kdyz hodnoty jsou uniformni, nejhorsi pripad je ale O(n) – at si tipnou</a:t>
            </a:r>
          </a:p>
          <a:p>
            <a:pPr>
              <a:spcBef>
                <a:spcPct val="0"/>
              </a:spcBef>
            </a:pPr>
            <a:r>
              <a:rPr lang="cs-CZ" smtClean="0"/>
              <a:t>nicmene implementace neni vetsinou rychlejsi nez binarni hledani, protoze vypocet mid prvku je narocny</a:t>
            </a:r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67CA7C-E517-40F2-B2A5-8409FD9A323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slozitost loglogN v ocekavanem pripade, kdyz hodnoty jsou uniformni, nejhorsi pripad je ale O(n) – at si tipnou</a:t>
            </a:r>
          </a:p>
          <a:p>
            <a:pPr>
              <a:spcBef>
                <a:spcPct val="0"/>
              </a:spcBef>
            </a:pPr>
            <a:r>
              <a:rPr lang="cs-CZ" smtClean="0"/>
              <a:t>nicmene implementace neni vetsinou rychlejsi nez binarni hledani, protoze vypocet mid prvku je narocny</a:t>
            </a:r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67CA7C-E517-40F2-B2A5-8409FD9A323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CC5D5F-C877-4913-9E16-722912EE709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Prumerny plat je 31 tisic, coz je ale plat, ktereho nedosahuje 75</a:t>
            </a:r>
            <a:r>
              <a:rPr lang="en-US" smtClean="0"/>
              <a:t>%</a:t>
            </a:r>
            <a:r>
              <a:rPr lang="cs-CZ" smtClean="0"/>
              <a:t> lidi</a:t>
            </a:r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7BA961-DDEA-4E4F-823B-7DB9B9716FF4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Median platu = 23</a:t>
            </a:r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8E061B-1FDF-4D08-9700-33CEEE0EFA5A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4.4.2011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6/Hilbert_curve_3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</a:t>
            </a:r>
            <a:r>
              <a:rPr lang="en-US" dirty="0" smtClean="0"/>
              <a:t>- </a:t>
            </a:r>
            <a:r>
              <a:rPr lang="en-US" dirty="0" smtClean="0"/>
              <a:t>201</a:t>
            </a:r>
            <a:r>
              <a:rPr lang="cs-CZ" smtClean="0"/>
              <a:t>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Rekurze, dělení prostoru, medián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Průměr, odchylka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271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Průměr: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Průměrné množství nápoje v hodpodě „U Černého vola“: 0.205, 0.202, 0.199, 0.198, 0.201, 0.195 = 0.2</a:t>
            </a:r>
          </a:p>
          <a:p>
            <a:pPr lvl="1"/>
            <a:r>
              <a:rPr lang="cs-CZ" i="1" dirty="0" smtClean="0"/>
              <a:t>Průměrný plat: 26, 30, 40, 16, 20, 16, 20, 80,</a:t>
            </a:r>
          </a:p>
          <a:p>
            <a:r>
              <a:rPr lang="cs-CZ" dirty="0" smtClean="0"/>
              <a:t>Odchylka: </a:t>
            </a:r>
          </a:p>
          <a:p>
            <a:pPr>
              <a:buFont typeface="Wingdings 2" pitchFamily="18" charset="2"/>
              <a:buNone/>
            </a:pPr>
            <a:endParaRPr lang="cs-CZ" dirty="0" smtClean="0"/>
          </a:p>
          <a:p>
            <a:pPr lvl="1">
              <a:buFont typeface="Verdana" pitchFamily="34" charset="0"/>
              <a:buNone/>
            </a:pPr>
            <a:endParaRPr lang="cs-CZ" dirty="0" smtClean="0"/>
          </a:p>
          <a:p>
            <a:pPr lvl="1"/>
            <a:r>
              <a:rPr lang="cs-CZ" dirty="0" smtClean="0"/>
              <a:t>říká, jak moc blbý je průměr</a:t>
            </a:r>
          </a:p>
          <a:p>
            <a:pPr lvl="2"/>
            <a:r>
              <a:rPr lang="cs-CZ" dirty="0" smtClean="0"/>
              <a:t>hospoda: 0.003, plat: 21.38</a:t>
            </a:r>
          </a:p>
        </p:txBody>
      </p:sp>
      <p:sp>
        <p:nvSpPr>
          <p:cNvPr id="727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2712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2571750" y="357188"/>
          <a:ext cx="20399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749160" imgH="393480" progId="Equation.3">
                  <p:embed/>
                </p:oleObj>
              </mc:Choice>
              <mc:Fallback>
                <p:oleObj name="Equation" r:id="rId4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57188"/>
                        <a:ext cx="2039938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951163" y="3076575"/>
          <a:ext cx="390683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1434960" imgH="444240" progId="Equation.3">
                  <p:embed/>
                </p:oleObj>
              </mc:Choice>
              <mc:Fallback>
                <p:oleObj name="Equation" r:id="rId6" imgW="1434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3076575"/>
                        <a:ext cx="3906837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8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smtClean="0"/>
              <a:t>prostřední prvek (u sudého počtu prvků průměr dvou prostředních prvků)</a:t>
            </a:r>
          </a:p>
          <a:p>
            <a:pPr lvl="1"/>
            <a:r>
              <a:rPr lang="cs-CZ" i="1" smtClean="0"/>
              <a:t>Platy: 16, 16, 20, 20, 26, 30, 40, 80</a:t>
            </a:r>
          </a:p>
          <a:p>
            <a:r>
              <a:rPr lang="cs-CZ" smtClean="0"/>
              <a:t>lépe se vypořádává s výkyvy</a:t>
            </a:r>
          </a:p>
          <a:p>
            <a:r>
              <a:rPr lang="cs-CZ" smtClean="0"/>
              <a:t>odstraňuje tzv. outliers</a:t>
            </a:r>
            <a:endParaRPr lang="cs-CZ" i="1" smtClean="0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Picture 23" descr="scanner-head-and-david-head-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0" y="3073400"/>
            <a:ext cx="3943350" cy="2462213"/>
          </a:xfrm>
          <a:prstGeom prst="rect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31819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Výpočet aproximativní</a:t>
            </a:r>
          </a:p>
          <a:p>
            <a:pPr lvl="1"/>
            <a:r>
              <a:rPr lang="cs-CZ" dirty="0" smtClean="0"/>
              <a:t>Bucketing technika</a:t>
            </a:r>
          </a:p>
          <a:p>
            <a:pPr lvl="2"/>
            <a:r>
              <a:rPr lang="cs-CZ" dirty="0" smtClean="0"/>
              <a:t>nejprve min, max, pak v druhém průchodu zatřízení do bucketů -&gt; histogram</a:t>
            </a:r>
          </a:p>
          <a:p>
            <a:pPr lvl="1"/>
            <a:r>
              <a:rPr lang="cs-CZ" dirty="0" smtClean="0"/>
              <a:t>Vzorkování</a:t>
            </a:r>
          </a:p>
          <a:p>
            <a:pPr lvl="2"/>
            <a:r>
              <a:rPr lang="cs-CZ" dirty="0" smtClean="0"/>
              <a:t>vyber reprezentativní vzorky a spočítej jejich přesný medián -&gt; aproximace pro celek</a:t>
            </a:r>
          </a:p>
          <a:p>
            <a:pPr lvl="1"/>
            <a:endParaRPr lang="cs-CZ" dirty="0" smtClean="0"/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Výpočet přesný</a:t>
            </a:r>
          </a:p>
          <a:p>
            <a:pPr lvl="1"/>
            <a:r>
              <a:rPr lang="en-US" dirty="0" smtClean="0"/>
              <a:t>b</a:t>
            </a:r>
            <a:r>
              <a:rPr lang="cs-CZ" dirty="0" err="1" smtClean="0"/>
              <a:t>rute</a:t>
            </a:r>
            <a:r>
              <a:rPr lang="cs-CZ" dirty="0" smtClean="0"/>
              <a:t>-</a:t>
            </a:r>
            <a:r>
              <a:rPr lang="cs-CZ" dirty="0" err="1" smtClean="0"/>
              <a:t>force</a:t>
            </a:r>
            <a:r>
              <a:rPr lang="en-US" dirty="0" smtClean="0"/>
              <a:t>: set</a:t>
            </a:r>
            <a:r>
              <a:rPr lang="cs-CZ" dirty="0" smtClean="0"/>
              <a:t>řídit, vybrat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cs-CZ" dirty="0" smtClean="0"/>
              <a:t>O(n∙</a:t>
            </a:r>
            <a:r>
              <a:rPr lang="cs-CZ" dirty="0" err="1" smtClean="0"/>
              <a:t>logn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rozděl a panuj (D</a:t>
            </a:r>
            <a:r>
              <a:rPr lang="en-US" dirty="0" smtClean="0"/>
              <a:t>&amp;C</a:t>
            </a:r>
            <a:r>
              <a:rPr lang="cs-CZ" dirty="0" smtClean="0"/>
              <a:t>):</a:t>
            </a:r>
          </a:p>
          <a:p>
            <a:pPr lvl="2"/>
            <a:r>
              <a:rPr lang="cs-CZ" dirty="0" smtClean="0"/>
              <a:t>vyber </a:t>
            </a:r>
            <a:r>
              <a:rPr lang="cs-CZ" dirty="0" err="1" smtClean="0"/>
              <a:t>pivota</a:t>
            </a:r>
            <a:r>
              <a:rPr lang="cs-CZ" dirty="0" smtClean="0"/>
              <a:t> a roztřiď prvky do tří skupin tak, že skupina a1 obsahuje prvky menší než pivot, skupina a2 prvky rovny pivotu a skupina a3 prvky větší než pivot </a:t>
            </a:r>
            <a:r>
              <a:rPr lang="cs-CZ" dirty="0" smtClean="0">
                <a:latin typeface="Arial"/>
                <a:cs typeface="Arial"/>
              </a:rPr>
              <a:t>→</a:t>
            </a:r>
            <a:r>
              <a:rPr lang="cs-CZ" dirty="0" smtClean="0"/>
              <a:t> T(n-1)</a:t>
            </a:r>
          </a:p>
          <a:p>
            <a:pPr lvl="2"/>
            <a:r>
              <a:rPr lang="cs-CZ" dirty="0" smtClean="0"/>
              <a:t>pokud medián leží ve skupině a1, zahoď a2 a a3 a rekurentně hledej v této skupině</a:t>
            </a:r>
          </a:p>
          <a:p>
            <a:pPr lvl="2"/>
            <a:r>
              <a:rPr lang="cs-CZ" dirty="0" smtClean="0"/>
              <a:t>analogicky pro případ, kdy medián leží v a3</a:t>
            </a:r>
          </a:p>
          <a:p>
            <a:pPr lvl="2"/>
            <a:r>
              <a:rPr lang="cs-CZ" dirty="0" smtClean="0"/>
              <a:t>leží-li v a2, jsme hotovi, medián = pivot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13662" b="20212"/>
          <a:stretch>
            <a:fillRect/>
          </a:stretch>
        </p:blipFill>
        <p:spPr bwMode="auto">
          <a:xfrm>
            <a:off x="675921" y="1253428"/>
            <a:ext cx="8039483" cy="353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9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Nejhorší případ: pivot vždy na kraji 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 T(n) = T(n-1)  + (n-1) → O(n</a:t>
            </a:r>
            <a:r>
              <a:rPr lang="cs-CZ" baseline="30000" dirty="0" smtClean="0">
                <a:latin typeface="Arial"/>
                <a:cs typeface="Arial"/>
              </a:rPr>
              <a:t>2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r>
              <a:rPr lang="cs-CZ" dirty="0" smtClean="0">
                <a:latin typeface="Arial"/>
                <a:cs typeface="Arial"/>
              </a:rPr>
              <a:t>Nutno volit pivot tak, aby zajišťoval rozdělení </a:t>
            </a:r>
            <a:br>
              <a:rPr lang="cs-CZ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v poměru 2:1 (</a:t>
            </a:r>
            <a:r>
              <a:rPr lang="en-US" dirty="0" smtClean="0">
                <a:latin typeface="Arial"/>
                <a:cs typeface="Arial"/>
              </a:rPr>
              <a:t>1</a:t>
            </a:r>
            <a:r>
              <a:rPr lang="cs-CZ" dirty="0" smtClean="0">
                <a:latin typeface="Arial"/>
                <a:cs typeface="Arial"/>
              </a:rPr>
              <a:t>/3 zahazuji)</a:t>
            </a:r>
            <a:endParaRPr lang="cs-CZ" dirty="0" smtClean="0"/>
          </a:p>
          <a:p>
            <a:pPr lvl="1"/>
            <a:r>
              <a:rPr lang="cs-CZ" dirty="0" smtClean="0">
                <a:latin typeface="Arial"/>
                <a:cs typeface="Arial"/>
              </a:rPr>
              <a:t> T(n) = T(⅔∙n) + (n-1) </a:t>
            </a:r>
            <a:r>
              <a:rPr lang="cs-CZ" smtClean="0">
                <a:latin typeface="Arial"/>
                <a:cs typeface="Arial"/>
              </a:rPr>
              <a:t>→ zobecněný M.T</a:t>
            </a:r>
            <a:r>
              <a:rPr lang="cs-CZ" dirty="0" smtClean="0">
                <a:latin typeface="Arial"/>
                <a:cs typeface="Arial"/>
              </a:rPr>
              <a:t>.→ O(n)</a:t>
            </a:r>
          </a:p>
          <a:p>
            <a:pPr lvl="1"/>
            <a:endParaRPr lang="cs-CZ" dirty="0" smtClean="0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rozděl posloupnost na pětice a nalezni mediány v každé pětici </a:t>
            </a:r>
            <a:r>
              <a:rPr lang="cs-CZ" dirty="0" smtClean="0">
                <a:latin typeface="Arial"/>
                <a:cs typeface="Arial"/>
              </a:rPr>
              <a:t>→ c∙n/5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/>
                <a:cs typeface="Arial"/>
              </a:rPr>
              <a:t>nalezni medián těchto mediánů (přes D</a:t>
            </a:r>
            <a:r>
              <a:rPr lang="en-US" dirty="0" smtClean="0">
                <a:latin typeface="Arial"/>
                <a:cs typeface="Arial"/>
              </a:rPr>
              <a:t>&amp;C</a:t>
            </a:r>
            <a:r>
              <a:rPr lang="cs-CZ" dirty="0" smtClean="0">
                <a:latin typeface="Arial"/>
                <a:cs typeface="Arial"/>
              </a:rPr>
              <a:t>) → T(n/5), a tuto hodnotu použij jako pivot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514350" indent="-514350"/>
            <a:endParaRPr lang="en-US" dirty="0" smtClean="0">
              <a:latin typeface="Arial"/>
              <a:cs typeface="Arial"/>
            </a:endParaRPr>
          </a:p>
          <a:p>
            <a:pPr marL="514350" indent="-514350"/>
            <a:r>
              <a:rPr lang="en-US" dirty="0" smtClean="0">
                <a:latin typeface="Arial"/>
                <a:cs typeface="Arial"/>
              </a:rPr>
              <a:t>T(n)= </a:t>
            </a:r>
            <a:r>
              <a:rPr lang="cs-CZ" dirty="0" smtClean="0">
                <a:latin typeface="Arial"/>
                <a:cs typeface="Arial"/>
              </a:rPr>
              <a:t>c∙n/5</a:t>
            </a:r>
            <a:r>
              <a:rPr lang="en-US" dirty="0" smtClean="0">
                <a:latin typeface="Arial"/>
                <a:cs typeface="Arial"/>
              </a:rPr>
              <a:t> + T(n/5) + </a:t>
            </a:r>
            <a:r>
              <a:rPr lang="en-US" dirty="0" smtClean="0">
                <a:latin typeface="Arial"/>
                <a:cs typeface="Arial"/>
              </a:rPr>
              <a:t>T(7/10</a:t>
            </a:r>
            <a:r>
              <a:rPr lang="en-US" dirty="0" smtClean="0">
                <a:latin typeface="Arial"/>
                <a:cs typeface="Arial"/>
              </a:rPr>
              <a:t>∙n) </a:t>
            </a:r>
            <a:r>
              <a:rPr lang="cs-CZ" dirty="0" smtClean="0">
                <a:latin typeface="Arial"/>
                <a:cs typeface="Arial"/>
              </a:rPr>
              <a:t>→ </a:t>
            </a:r>
            <a:r>
              <a:rPr lang="el-GR" dirty="0" smtClean="0">
                <a:latin typeface="Arial"/>
                <a:cs typeface="Arial"/>
              </a:rPr>
              <a:t>Θ</a:t>
            </a:r>
            <a:r>
              <a:rPr lang="en-US" dirty="0" smtClean="0">
                <a:latin typeface="Arial"/>
                <a:cs typeface="Arial"/>
              </a:rPr>
              <a:t>(n)</a:t>
            </a:r>
            <a:endParaRPr lang="cs-CZ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00306"/>
            <a:ext cx="4594899" cy="1835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71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pPr marL="514350" indent="-514350"/>
            <a:r>
              <a:rPr lang="cs-CZ" dirty="0" smtClean="0">
                <a:latin typeface="Arial"/>
                <a:cs typeface="Arial"/>
              </a:rPr>
              <a:t>Proč zrovna pětice?</a:t>
            </a:r>
          </a:p>
          <a:p>
            <a:pPr marL="796925" lvl="1" indent="-514350"/>
            <a:r>
              <a:rPr lang="cs-CZ" dirty="0" smtClean="0">
                <a:latin typeface="Arial"/>
                <a:cs typeface="Arial"/>
              </a:rPr>
              <a:t>musí být lichý stupeň (jinak medián nepřesný)</a:t>
            </a:r>
          </a:p>
          <a:p>
            <a:pPr marL="796925" lvl="1" indent="-514350"/>
            <a:r>
              <a:rPr lang="cs-CZ" dirty="0" smtClean="0">
                <a:latin typeface="Arial"/>
                <a:cs typeface="Arial"/>
              </a:rPr>
              <a:t>zobecněný M.T: T(n) = ∑T(</a:t>
            </a:r>
            <a:r>
              <a:rPr lang="cs-CZ" dirty="0" err="1" smtClean="0">
                <a:latin typeface="Arial"/>
                <a:cs typeface="Arial"/>
              </a:rPr>
              <a:t>a</a:t>
            </a:r>
            <a:r>
              <a:rPr lang="cs-CZ" baseline="-25000" dirty="0" err="1" smtClean="0">
                <a:latin typeface="Arial"/>
                <a:cs typeface="Arial"/>
              </a:rPr>
              <a:t>i</a:t>
            </a:r>
            <a:r>
              <a:rPr lang="cs-CZ" dirty="0" smtClean="0">
                <a:latin typeface="Arial"/>
                <a:cs typeface="Arial"/>
              </a:rPr>
              <a:t>∙n) + f(n), 0 &lt; </a:t>
            </a:r>
            <a:r>
              <a:rPr lang="cs-CZ" dirty="0" err="1" smtClean="0">
                <a:latin typeface="Arial"/>
                <a:cs typeface="Arial"/>
              </a:rPr>
              <a:t>a</a:t>
            </a:r>
            <a:r>
              <a:rPr lang="cs-CZ" baseline="-25000" dirty="0" err="1" smtClean="0">
                <a:latin typeface="Arial"/>
                <a:cs typeface="Arial"/>
              </a:rPr>
              <a:t>i</a:t>
            </a:r>
            <a:r>
              <a:rPr lang="cs-CZ" dirty="0" smtClean="0">
                <a:latin typeface="Arial"/>
                <a:cs typeface="Arial"/>
              </a:rPr>
              <a:t> &lt; 1, </a:t>
            </a:r>
            <a:br>
              <a:rPr lang="cs-CZ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x je výsledkem rovnice ∑</a:t>
            </a:r>
            <a:r>
              <a:rPr lang="cs-CZ" dirty="0" err="1" smtClean="0">
                <a:latin typeface="Arial"/>
                <a:cs typeface="Arial"/>
              </a:rPr>
              <a:t>a</a:t>
            </a:r>
            <a:r>
              <a:rPr lang="cs-CZ" baseline="-25000" dirty="0" err="1" smtClean="0">
                <a:latin typeface="Arial"/>
                <a:cs typeface="Arial"/>
              </a:rPr>
              <a:t>i</a:t>
            </a:r>
            <a:r>
              <a:rPr lang="cs-CZ" baseline="30000" dirty="0" err="1" smtClean="0">
                <a:latin typeface="Arial"/>
                <a:cs typeface="Arial"/>
              </a:rPr>
              <a:t>x</a:t>
            </a:r>
            <a:r>
              <a:rPr lang="cs-CZ" dirty="0" smtClean="0">
                <a:latin typeface="Arial"/>
                <a:cs typeface="Arial"/>
              </a:rPr>
              <a:t> =1 a f(n) = </a:t>
            </a:r>
            <a:r>
              <a:rPr lang="el-GR" dirty="0" smtClean="0">
                <a:latin typeface="Arial"/>
                <a:cs typeface="Arial"/>
              </a:rPr>
              <a:t>Θ</a:t>
            </a:r>
            <a:r>
              <a:rPr lang="cs-CZ" dirty="0" smtClean="0">
                <a:latin typeface="Arial"/>
                <a:cs typeface="Arial"/>
              </a:rPr>
              <a:t>(</a:t>
            </a:r>
            <a:r>
              <a:rPr lang="cs-CZ" dirty="0" err="1" smtClean="0">
                <a:latin typeface="Arial"/>
                <a:cs typeface="Arial"/>
              </a:rPr>
              <a:t>n</a:t>
            </a:r>
            <a:r>
              <a:rPr lang="cs-CZ" baseline="30000" dirty="0" err="1" smtClean="0">
                <a:latin typeface="Arial"/>
                <a:cs typeface="Arial"/>
              </a:rPr>
              <a:t>d</a:t>
            </a:r>
            <a:r>
              <a:rPr lang="cs-CZ" dirty="0" smtClean="0">
                <a:latin typeface="Arial"/>
                <a:cs typeface="Arial"/>
              </a:rPr>
              <a:t>), potom </a:t>
            </a:r>
          </a:p>
          <a:p>
            <a:pPr marL="1035050" lvl="2" indent="-514350"/>
            <a:r>
              <a:rPr lang="cs-CZ" dirty="0" smtClean="0">
                <a:latin typeface="Arial"/>
                <a:cs typeface="Arial"/>
              </a:rPr>
              <a:t>T(n) = </a:t>
            </a:r>
            <a:r>
              <a:rPr lang="el-GR" dirty="0" smtClean="0">
                <a:latin typeface="Arial"/>
                <a:cs typeface="Arial"/>
              </a:rPr>
              <a:t>Θ</a:t>
            </a:r>
            <a:r>
              <a:rPr lang="cs-CZ" dirty="0" smtClean="0">
                <a:latin typeface="Arial"/>
                <a:cs typeface="Arial"/>
              </a:rPr>
              <a:t>(</a:t>
            </a:r>
            <a:r>
              <a:rPr lang="cs-CZ" dirty="0" err="1" smtClean="0">
                <a:latin typeface="Arial"/>
                <a:cs typeface="Arial"/>
              </a:rPr>
              <a:t>n</a:t>
            </a:r>
            <a:r>
              <a:rPr lang="cs-CZ" baseline="30000" dirty="0" err="1" smtClean="0">
                <a:latin typeface="Arial"/>
                <a:cs typeface="Arial"/>
              </a:rPr>
              <a:t>d</a:t>
            </a:r>
            <a:r>
              <a:rPr lang="cs-CZ" dirty="0" smtClean="0">
                <a:latin typeface="Arial"/>
                <a:cs typeface="Arial"/>
              </a:rPr>
              <a:t>), jestliže x&lt; d</a:t>
            </a:r>
          </a:p>
          <a:p>
            <a:pPr marL="1035050" lvl="2" indent="-514350"/>
            <a:r>
              <a:rPr lang="cs-CZ" dirty="0" smtClean="0">
                <a:latin typeface="Arial"/>
                <a:cs typeface="Arial"/>
              </a:rPr>
              <a:t>T(n) = </a:t>
            </a:r>
            <a:r>
              <a:rPr lang="el-GR" dirty="0" smtClean="0">
                <a:latin typeface="Arial"/>
                <a:cs typeface="Arial"/>
              </a:rPr>
              <a:t>Θ</a:t>
            </a:r>
            <a:r>
              <a:rPr lang="cs-CZ" dirty="0" smtClean="0">
                <a:latin typeface="Arial"/>
                <a:cs typeface="Arial"/>
              </a:rPr>
              <a:t>(</a:t>
            </a:r>
            <a:r>
              <a:rPr lang="cs-CZ" dirty="0" err="1" smtClean="0">
                <a:latin typeface="Arial"/>
                <a:cs typeface="Arial"/>
              </a:rPr>
              <a:t>n</a:t>
            </a:r>
            <a:r>
              <a:rPr lang="cs-CZ" baseline="30000" dirty="0" err="1" smtClean="0">
                <a:latin typeface="Arial"/>
                <a:cs typeface="Arial"/>
              </a:rPr>
              <a:t>x</a:t>
            </a:r>
            <a:r>
              <a:rPr lang="cs-CZ" dirty="0" smtClean="0">
                <a:latin typeface="Arial"/>
                <a:cs typeface="Arial"/>
              </a:rPr>
              <a:t>), jestliže x &gt; d</a:t>
            </a:r>
          </a:p>
          <a:p>
            <a:pPr marL="1035050" lvl="2" indent="-514350"/>
            <a:r>
              <a:rPr lang="cs-CZ" dirty="0" smtClean="0">
                <a:latin typeface="Arial"/>
                <a:cs typeface="Arial"/>
              </a:rPr>
              <a:t>T(n) = </a:t>
            </a:r>
            <a:r>
              <a:rPr lang="el-GR" dirty="0" smtClean="0">
                <a:latin typeface="Arial"/>
                <a:cs typeface="Arial"/>
              </a:rPr>
              <a:t>Θ</a:t>
            </a:r>
            <a:r>
              <a:rPr lang="cs-CZ" dirty="0" smtClean="0">
                <a:latin typeface="Arial"/>
                <a:cs typeface="Arial"/>
              </a:rPr>
              <a:t>(</a:t>
            </a:r>
            <a:r>
              <a:rPr lang="cs-CZ" dirty="0" err="1" smtClean="0">
                <a:latin typeface="Arial"/>
                <a:cs typeface="Arial"/>
              </a:rPr>
              <a:t>n</a:t>
            </a:r>
            <a:r>
              <a:rPr lang="cs-CZ" baseline="30000" dirty="0" err="1" smtClean="0">
                <a:latin typeface="Arial"/>
                <a:cs typeface="Arial"/>
              </a:rPr>
              <a:t>d</a:t>
            </a:r>
            <a:r>
              <a:rPr lang="cs-CZ" dirty="0" smtClean="0">
                <a:latin typeface="Arial"/>
                <a:cs typeface="Arial"/>
              </a:rPr>
              <a:t>∙log n), jestliže x = d</a:t>
            </a:r>
            <a:endParaRPr lang="cs-CZ" dirty="0" smtClean="0"/>
          </a:p>
          <a:p>
            <a:pPr marL="1035050" lvl="2" indent="-514350">
              <a:buNone/>
            </a:pPr>
            <a:endParaRPr lang="cs-CZ" baseline="30000" dirty="0" smtClean="0">
              <a:latin typeface="Arial"/>
              <a:cs typeface="Arial"/>
            </a:endParaRP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643438" y="3500438"/>
          <a:ext cx="3857625" cy="225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875"/>
                <a:gridCol w="803275"/>
                <a:gridCol w="889000"/>
                <a:gridCol w="62547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trojice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pětice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1/5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7/10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sedmice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devítice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13/18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jedenáctice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8/11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Geometrický medián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smtClean="0"/>
              <a:t>Rozšíření pro množinu bodů v Euklidiovském prostoru</a:t>
            </a:r>
          </a:p>
          <a:p>
            <a:pPr lvl="1"/>
            <a:r>
              <a:rPr lang="cs-CZ" smtClean="0"/>
              <a:t>geom. medián je bod y takový, že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r>
              <a:rPr lang="cs-CZ" smtClean="0"/>
              <a:t>Použití</a:t>
            </a:r>
          </a:p>
          <a:p>
            <a:pPr lvl="1"/>
            <a:r>
              <a:rPr lang="cs-CZ" smtClean="0"/>
              <a:t>všude tam, kde se pracuje s centroidem</a:t>
            </a:r>
          </a:p>
          <a:p>
            <a:r>
              <a:rPr lang="cs-CZ" smtClean="0"/>
              <a:t>Výpočet</a:t>
            </a:r>
          </a:p>
          <a:p>
            <a:pPr lvl="1"/>
            <a:r>
              <a:rPr lang="cs-CZ" smtClean="0"/>
              <a:t>obtížný</a:t>
            </a: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7045" name="Picture 2" descr="=\underset{y \in \mathbb{R}^n}{\operatorname{argmin}} \sum_{i=1}^m \left \| x_i-y \right \|"/>
          <p:cNvPicPr>
            <a:picLocks noChangeAspect="1" noChangeArrowheads="1"/>
          </p:cNvPicPr>
          <p:nvPr/>
        </p:nvPicPr>
        <p:blipFill>
          <a:blip r:embed="rId3"/>
          <a:srcRect l="7895"/>
          <a:stretch>
            <a:fillRect/>
          </a:stretch>
        </p:blipFill>
        <p:spPr bwMode="auto">
          <a:xfrm>
            <a:off x="3321050" y="2143125"/>
            <a:ext cx="25019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5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grafové algoritmy?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69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přirozeným základem mnoha algoritmů</a:t>
            </a:r>
          </a:p>
          <a:p>
            <a:pPr lvl="1"/>
            <a:r>
              <a:rPr lang="cs-CZ" dirty="0" smtClean="0"/>
              <a:t>zejména těch </a:t>
            </a:r>
            <a:r>
              <a:rPr lang="en-US" dirty="0" err="1" smtClean="0"/>
              <a:t>vyu</a:t>
            </a:r>
            <a:r>
              <a:rPr lang="cs-CZ" dirty="0" smtClean="0"/>
              <a:t>žívajících D</a:t>
            </a:r>
            <a:r>
              <a:rPr lang="en-US" dirty="0" smtClean="0"/>
              <a:t>&amp;C </a:t>
            </a:r>
            <a:r>
              <a:rPr lang="en-US" dirty="0" err="1" smtClean="0"/>
              <a:t>strategii</a:t>
            </a:r>
            <a:endParaRPr lang="cs-CZ" dirty="0" smtClean="0"/>
          </a:p>
          <a:p>
            <a:pPr lvl="2"/>
            <a:r>
              <a:rPr lang="cs-CZ" dirty="0" smtClean="0"/>
              <a:t>binární vyhledávání, quicksort, mergesort, semínkové plnění</a:t>
            </a:r>
          </a:p>
          <a:p>
            <a:pPr lvl="1"/>
            <a:r>
              <a:rPr lang="cs-CZ" dirty="0" smtClean="0"/>
              <a:t>Př: </a:t>
            </a:r>
            <a:r>
              <a:rPr lang="cs-CZ" i="1" dirty="0" smtClean="0"/>
              <a:t>Fibonacciho posloupnost</a:t>
            </a:r>
          </a:p>
          <a:p>
            <a:r>
              <a:rPr lang="cs-CZ" dirty="0" smtClean="0"/>
              <a:t>přímá vs. nepřímá rekurze</a:t>
            </a:r>
          </a:p>
          <a:p>
            <a:r>
              <a:rPr lang="cs-CZ" dirty="0" smtClean="0"/>
              <a:t>pokud rekurze použita přímočaře</a:t>
            </a:r>
          </a:p>
          <a:p>
            <a:pPr lvl="1"/>
            <a:r>
              <a:rPr lang="cs-CZ" dirty="0" smtClean="0"/>
              <a:t>algoritmus často jednodušší</a:t>
            </a:r>
          </a:p>
          <a:p>
            <a:pPr lvl="1"/>
            <a:r>
              <a:rPr lang="cs-CZ" dirty="0" smtClean="0"/>
              <a:t>vyšší časové a pamětové nároky</a:t>
            </a: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Verdana" pitchFamily="34" charset="0"/>
            </a:endParaRPr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57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Verdana" pitchFamily="34" charset="0"/>
            </a:endParaRPr>
          </a:p>
        </p:txBody>
      </p:sp>
      <p:sp>
        <p:nvSpPr>
          <p:cNvPr id="11571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15718" name="Picture 6"/>
          <p:cNvPicPr>
            <a:picLocks noChangeAspect="1" noChangeArrowheads="1"/>
          </p:cNvPicPr>
          <p:nvPr/>
        </p:nvPicPr>
        <p:blipFill>
          <a:blip r:embed="rId3"/>
          <a:srcRect l="21329" t="28027" r="27376" b="36133"/>
          <a:stretch>
            <a:fillRect/>
          </a:stretch>
        </p:blipFill>
        <p:spPr bwMode="auto">
          <a:xfrm>
            <a:off x="468313" y="712788"/>
            <a:ext cx="8207375" cy="458787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10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Odstraňování rekurze</a:t>
            </a:r>
          </a:p>
          <a:p>
            <a:pPr lvl="1"/>
            <a:r>
              <a:rPr lang="cs-CZ" dirty="0" smtClean="0"/>
              <a:t>vlastní uživatelský zásobník</a:t>
            </a:r>
          </a:p>
          <a:p>
            <a:pPr lvl="2"/>
            <a:r>
              <a:rPr lang="cs-CZ" dirty="0" smtClean="0"/>
              <a:t>odstraňuje problém přetečení zásobníku za cenu dalšího zpomalení kódu (alokace na haldě časově náročnější než alokace na zásobníku)</a:t>
            </a:r>
          </a:p>
          <a:p>
            <a:pPr lvl="1"/>
            <a:r>
              <a:rPr lang="cs-CZ" dirty="0" smtClean="0"/>
              <a:t>převod na smyčku</a:t>
            </a:r>
            <a:endParaRPr lang="en-US" dirty="0" smtClean="0"/>
          </a:p>
          <a:p>
            <a:pPr lvl="2"/>
            <a:r>
              <a:rPr lang="cs-CZ" dirty="0"/>
              <a:t>Př: </a:t>
            </a:r>
            <a:r>
              <a:rPr lang="cs-CZ" i="1" dirty="0"/>
              <a:t>Fibonacciho </a:t>
            </a:r>
            <a:r>
              <a:rPr lang="cs-CZ" i="1" dirty="0" smtClean="0"/>
              <a:t>posloupnost</a:t>
            </a:r>
          </a:p>
          <a:p>
            <a:pPr lvl="2"/>
            <a:r>
              <a:rPr lang="cs-CZ" dirty="0" smtClean="0"/>
              <a:t>obtížné pro nepřímou rekurzi</a:t>
            </a:r>
          </a:p>
          <a:p>
            <a:pPr lvl="3"/>
            <a:r>
              <a:rPr lang="cs-CZ" dirty="0" smtClean="0"/>
              <a:t>možné řešení: popis dán jako </a:t>
            </a:r>
            <a:br>
              <a:rPr lang="cs-CZ" dirty="0" smtClean="0"/>
            </a:br>
            <a:r>
              <a:rPr lang="cs-CZ" dirty="0" smtClean="0"/>
              <a:t>řetězec symbolů </a:t>
            </a:r>
          </a:p>
          <a:p>
            <a:pPr lvl="4"/>
            <a:r>
              <a:rPr lang="cs-CZ" dirty="0" smtClean="0"/>
              <a:t>viz např. L-systémy</a:t>
            </a:r>
          </a:p>
          <a:p>
            <a:pPr lvl="4"/>
            <a:r>
              <a:rPr lang="cs-CZ" dirty="0" smtClean="0"/>
              <a:t>předmět KIV/KPG</a:t>
            </a:r>
            <a:endParaRPr lang="cs-CZ" dirty="0"/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4944"/>
            <a:ext cx="1858870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2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Binární hledání</a:t>
            </a: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3189" name="Picture 3"/>
          <p:cNvPicPr>
            <a:picLocks noChangeAspect="1" noChangeArrowheads="1"/>
          </p:cNvPicPr>
          <p:nvPr/>
        </p:nvPicPr>
        <p:blipFill rotWithShape="1">
          <a:blip r:embed="rId3"/>
          <a:srcRect r="34564"/>
          <a:stretch/>
        </p:blipFill>
        <p:spPr bwMode="auto">
          <a:xfrm>
            <a:off x="755576" y="1196752"/>
            <a:ext cx="6486057" cy="42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30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649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Interpolační hledání</a:t>
            </a:r>
          </a:p>
          <a:p>
            <a:pPr lvl="1"/>
            <a:r>
              <a:rPr lang="cs-CZ" dirty="0" smtClean="0"/>
              <a:t>analogie hledání v tel. seznamu</a:t>
            </a:r>
          </a:p>
          <a:p>
            <a:pPr lvl="1"/>
            <a:r>
              <a:rPr lang="cs-CZ" dirty="0" smtClean="0"/>
              <a:t>může být rychlejší</a:t>
            </a:r>
          </a:p>
          <a:p>
            <a:pPr lvl="2"/>
            <a:r>
              <a:rPr lang="cs-CZ" dirty="0" smtClean="0"/>
              <a:t>pokud data jsou uniformně rozloženy (tj. při vynešení do grafu je trend lineární)</a:t>
            </a:r>
          </a:p>
          <a:p>
            <a:pPr lvl="1"/>
            <a:endParaRPr lang="cs-CZ" dirty="0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7544" y="1412776"/>
            <a:ext cx="831497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60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Rekurze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27588"/>
          </a:xfrm>
        </p:spPr>
        <p:txBody>
          <a:bodyPr/>
          <a:lstStyle/>
          <a:p>
            <a:r>
              <a:rPr lang="cs-CZ" dirty="0" smtClean="0"/>
              <a:t>Hilbertova křivka</a:t>
            </a:r>
          </a:p>
          <a:p>
            <a:pPr lvl="1"/>
            <a:r>
              <a:rPr lang="cs-CZ" dirty="0" smtClean="0"/>
              <a:t>nejen pro okrasu</a:t>
            </a:r>
          </a:p>
          <a:p>
            <a:pPr lvl="1"/>
            <a:r>
              <a:rPr lang="cs-CZ" dirty="0" smtClean="0"/>
              <a:t>linearizace dat (2D na 1D)</a:t>
            </a:r>
          </a:p>
          <a:p>
            <a:pPr lvl="1"/>
            <a:r>
              <a:rPr lang="cs-CZ" dirty="0" smtClean="0"/>
              <a:t>podpora cache</a:t>
            </a:r>
          </a:p>
          <a:p>
            <a:pPr lvl="2"/>
            <a:r>
              <a:rPr lang="cs-CZ" dirty="0" smtClean="0"/>
              <a:t>položky nejsou  seřazené,</a:t>
            </a:r>
            <a:br>
              <a:rPr lang="cs-CZ" dirty="0" smtClean="0"/>
            </a:br>
            <a:r>
              <a:rPr lang="cs-CZ" dirty="0" smtClean="0"/>
              <a:t>což může algortimům</a:t>
            </a:r>
            <a:br>
              <a:rPr lang="cs-CZ" dirty="0" smtClean="0"/>
            </a:br>
            <a:r>
              <a:rPr lang="cs-CZ" dirty="0" smtClean="0"/>
              <a:t>vadit a přesto blízko sebe</a:t>
            </a:r>
            <a:br>
              <a:rPr lang="cs-CZ" dirty="0" smtClean="0"/>
            </a:br>
            <a:endParaRPr lang="cs-CZ" dirty="0" smtClean="0"/>
          </a:p>
          <a:p>
            <a:pPr lvl="2"/>
            <a:r>
              <a:rPr lang="cs-CZ" i="1" dirty="0" smtClean="0"/>
              <a:t>Př: dělení prostoru pro</a:t>
            </a:r>
            <a:br>
              <a:rPr lang="cs-CZ" i="1" dirty="0" smtClean="0"/>
            </a:br>
            <a:r>
              <a:rPr lang="cs-CZ" i="1" dirty="0" smtClean="0"/>
              <a:t>body na triangulaci</a:t>
            </a:r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7285" name="Picture 2" descr="File:Hilbert curve 3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2286000"/>
            <a:ext cx="35909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99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 a panuj</a:t>
            </a:r>
          </a:p>
          <a:p>
            <a:pPr lvl="1"/>
            <a:r>
              <a:rPr lang="cs-CZ" dirty="0" smtClean="0"/>
              <a:t>je-li úloha jednoduchá vyřeš ji</a:t>
            </a:r>
          </a:p>
          <a:p>
            <a:pPr lvl="1"/>
            <a:r>
              <a:rPr lang="cs-CZ" dirty="0" smtClean="0"/>
              <a:t>jinak rozděl úlohu na dvě stejně složité podúlohy, vyřeš podúlohy (stejným způsobem) a stanov výsledek z dílčích výsledků</a:t>
            </a:r>
          </a:p>
          <a:p>
            <a:pPr lvl="1"/>
            <a:r>
              <a:rPr lang="cs-CZ" dirty="0" smtClean="0"/>
              <a:t>je-li dělení úlohy a slučování výsledků zvládnutelné v O(N) nebo lepším, pak máme složitost O(N*logN)</a:t>
            </a:r>
          </a:p>
          <a:p>
            <a:pPr lvl="1"/>
            <a:r>
              <a:rPr lang="cs-CZ" dirty="0" smtClean="0"/>
              <a:t>problém: jak dělit </a:t>
            </a:r>
            <a:r>
              <a:rPr lang="cs-CZ" dirty="0" smtClean="0">
                <a:sym typeface="Symbol"/>
              </a:rPr>
              <a:t> často medián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322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7143</TotalTime>
  <Words>1105</Words>
  <Application>Microsoft Office PowerPoint</Application>
  <PresentationFormat>Předvádění na obrazovce (4:3)</PresentationFormat>
  <Paragraphs>176</Paragraphs>
  <Slides>19</Slides>
  <Notes>16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Aspect</vt:lpstr>
      <vt:lpstr>Equation</vt:lpstr>
      <vt:lpstr>KIV/ZEP - 2011</vt:lpstr>
      <vt:lpstr>Rekurze</vt:lpstr>
      <vt:lpstr>Rekurze</vt:lpstr>
      <vt:lpstr>Rekurze</vt:lpstr>
      <vt:lpstr>Rekurze</vt:lpstr>
      <vt:lpstr>Rekurze</vt:lpstr>
      <vt:lpstr>Rekurze</vt:lpstr>
      <vt:lpstr>Rekurze</vt:lpstr>
      <vt:lpstr>Rekurze</vt:lpstr>
      <vt:lpstr>Průměr, odchylka</vt:lpstr>
      <vt:lpstr>Medián</vt:lpstr>
      <vt:lpstr>Medián</vt:lpstr>
      <vt:lpstr>Medián</vt:lpstr>
      <vt:lpstr>Medián</vt:lpstr>
      <vt:lpstr>Medián</vt:lpstr>
      <vt:lpstr>Medián</vt:lpstr>
      <vt:lpstr>Medián</vt:lpstr>
      <vt:lpstr>Geometrický medián</vt:lpstr>
      <vt:lpstr>Příště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93</cp:revision>
  <cp:lastPrinted>2011-04-04T08:17:20Z</cp:lastPrinted>
  <dcterms:created xsi:type="dcterms:W3CDTF">2009-02-02T17:36:35Z</dcterms:created>
  <dcterms:modified xsi:type="dcterms:W3CDTF">2011-04-04T08:17:41Z</dcterms:modified>
</cp:coreProperties>
</file>