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58" r:id="rId10"/>
    <p:sldId id="259" r:id="rId11"/>
    <p:sldId id="272" r:id="rId12"/>
    <p:sldId id="269" r:id="rId13"/>
    <p:sldId id="273" r:id="rId14"/>
    <p:sldId id="260" r:id="rId15"/>
    <p:sldId id="270" r:id="rId16"/>
    <p:sldId id="271" r:id="rId17"/>
    <p:sldId id="274" r:id="rId18"/>
    <p:sldId id="275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4472" autoAdjust="0"/>
  </p:normalViewPr>
  <p:slideViewPr>
    <p:cSldViewPr>
      <p:cViewPr varScale="1">
        <p:scale>
          <a:sx n="71" d="100"/>
          <a:sy n="71" d="100"/>
        </p:scale>
        <p:origin x="-9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t>28.3.2011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Pam</a:t>
            </a:r>
            <a:r>
              <a:rPr lang="cs-CZ" dirty="0" err="1" smtClean="0"/>
              <a:t>ěťové</a:t>
            </a:r>
            <a:r>
              <a:rPr lang="cs-CZ" baseline="0" dirty="0" smtClean="0"/>
              <a:t> nároky, rozšiřitelnost algoritmů, efektivita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seskupovani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se to </a:t>
            </a:r>
            <a:r>
              <a:rPr lang="en-US" baseline="0" dirty="0" err="1" smtClean="0"/>
              <a:t>dobre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zarovnalo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http://download.intel.com/design/processor/manuals/248966.pdf</a:t>
            </a:r>
          </a:p>
          <a:p>
            <a:r>
              <a:rPr lang="en-US" dirty="0" smtClean="0"/>
              <a:t>Normal: 4742.02 ms, Bricking: 1633.06 ms</a:t>
            </a:r>
            <a:r>
              <a:rPr lang="cs-CZ" dirty="0" smtClean="0"/>
              <a:t> (Intel P4 3.2</a:t>
            </a:r>
            <a:r>
              <a:rPr lang="cs-CZ" baseline="0" dirty="0" smtClean="0"/>
              <a:t> GHz</a:t>
            </a:r>
            <a:r>
              <a:rPr lang="cs-CZ" dirty="0" smtClean="0"/>
              <a:t>);</a:t>
            </a:r>
            <a:r>
              <a:rPr lang="cs-CZ" baseline="0" dirty="0" smtClean="0"/>
              <a:t> MAX = 1024, BLOCK_SIZE = 8, DEBUG mode</a:t>
            </a:r>
          </a:p>
          <a:p>
            <a:endParaRPr lang="cs-CZ" baseline="0" dirty="0" smtClean="0"/>
          </a:p>
          <a:p>
            <a:r>
              <a:rPr lang="cs-CZ" baseline="0" dirty="0" smtClean="0"/>
              <a:t>Release test na Intel Core i7 je uveden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Test na Intel Core i7, RELEASE,</a:t>
            </a:r>
            <a:r>
              <a:rPr lang="cs-CZ" baseline="0" dirty="0" smtClean="0"/>
              <a:t> PASS_SIZE = 128, prace = jednoduche vypocty (bez volani metody)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89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28.3.2011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</a:t>
            </a:r>
            <a:r>
              <a:rPr lang="en-US" dirty="0" smtClean="0"/>
              <a:t>- </a:t>
            </a:r>
            <a:r>
              <a:rPr lang="en-US" dirty="0" smtClean="0"/>
              <a:t>2011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smtClean="0"/>
              <a:t>Cache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en-US" dirty="0" smtClean="0"/>
              <a:t>class A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>
              <a:buNone/>
            </a:pPr>
            <a:r>
              <a:rPr lang="en-US" dirty="0" smtClean="0"/>
              <a:t>		char c;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b;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bool</a:t>
            </a:r>
            <a:r>
              <a:rPr lang="en-US" dirty="0" smtClean="0"/>
              <a:t> d;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násobení matic res = mul1*mul2</a:t>
            </a:r>
          </a:p>
          <a:p>
            <a:pPr lvl="1"/>
            <a:r>
              <a:rPr lang="cs-CZ" dirty="0" smtClean="0"/>
              <a:t>problém: data uspořádána nevhodně</a:t>
            </a:r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596336" cy="143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06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cache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95280"/>
            <a:ext cx="8183562" cy="405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75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možné řešení: napřed transponovat </a:t>
            </a:r>
          </a:p>
          <a:p>
            <a:pPr lvl="1"/>
            <a:r>
              <a:rPr lang="cs-CZ" dirty="0" smtClean="0"/>
              <a:t>77</a:t>
            </a:r>
            <a:r>
              <a:rPr lang="en-US" dirty="0" smtClean="0"/>
              <a:t>% </a:t>
            </a:r>
            <a:r>
              <a:rPr lang="en-US" dirty="0" err="1" smtClean="0"/>
              <a:t>urychlen</a:t>
            </a:r>
            <a:r>
              <a:rPr lang="cs-CZ" dirty="0" smtClean="0"/>
              <a:t>í na Intel Core 2, 2.6GHz!</a:t>
            </a:r>
          </a:p>
          <a:p>
            <a:pPr lvl="1"/>
            <a:r>
              <a:rPr lang="cs-CZ" dirty="0" smtClean="0"/>
              <a:t>funguje jen, známe-li organizaci paměti</a:t>
            </a:r>
          </a:p>
          <a:p>
            <a:pPr lvl="1"/>
            <a:r>
              <a:rPr lang="cs-CZ" dirty="0" smtClean="0"/>
              <a:t>vyžaduje dodatečnou paměť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6282019" cy="2293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378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i="1" dirty="0" smtClean="0"/>
              <a:t>příklad: </a:t>
            </a:r>
            <a:r>
              <a:rPr lang="cs-CZ" i="1" dirty="0" err="1" smtClean="0"/>
              <a:t>bricking</a:t>
            </a:r>
            <a:r>
              <a:rPr lang="cs-CZ" i="1" dirty="0" smtClean="0"/>
              <a:t> vs. </a:t>
            </a:r>
            <a:r>
              <a:rPr lang="cs-CZ" i="1" dirty="0" err="1" smtClean="0"/>
              <a:t>normal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 r="47019"/>
          <a:stretch>
            <a:fillRect/>
          </a:stretch>
        </p:blipFill>
        <p:spPr bwMode="auto">
          <a:xfrm>
            <a:off x="642910" y="1285860"/>
            <a:ext cx="6000791" cy="170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 l="14966" r="8844" b="10857"/>
          <a:stretch>
            <a:fillRect/>
          </a:stretch>
        </p:blipFill>
        <p:spPr bwMode="auto">
          <a:xfrm>
            <a:off x="642910" y="3154594"/>
            <a:ext cx="8001056" cy="234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" t="48100" r="33832" b="26843"/>
          <a:stretch/>
        </p:blipFill>
        <p:spPr bwMode="auto">
          <a:xfrm>
            <a:off x="4499992" y="5048106"/>
            <a:ext cx="4276883" cy="90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2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u rozsáhlých dat často zpracovávána jen malá část (region zájmu)</a:t>
            </a:r>
          </a:p>
          <a:p>
            <a:pPr lvl="1"/>
            <a:r>
              <a:rPr lang="cs-CZ" dirty="0" smtClean="0"/>
              <a:t>lineární uložení dat nevhodné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Zástupný symbol pro obsah 7" descr="figure1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340768"/>
            <a:ext cx="2067278" cy="457200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880532"/>
            <a:ext cx="4218740" cy="272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9"/>
          <p:cNvSpPr txBox="1">
            <a:spLocks noChangeArrowheads="1"/>
          </p:cNvSpPr>
          <p:nvPr/>
        </p:nvSpPr>
        <p:spPr bwMode="auto">
          <a:xfrm>
            <a:off x="539552" y="4581128"/>
            <a:ext cx="60486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dirty="0" smtClean="0"/>
              <a:t>Načtení</a:t>
            </a:r>
            <a:r>
              <a:rPr lang="en-US" sz="1400" dirty="0" smtClean="0"/>
              <a:t>12 </a:t>
            </a:r>
            <a:r>
              <a:rPr lang="cs-CZ" sz="1400" dirty="0" smtClean="0"/>
              <a:t>různých</a:t>
            </a:r>
            <a:r>
              <a:rPr lang="en-US" sz="1400" dirty="0" smtClean="0"/>
              <a:t> ROI 400×400×400</a:t>
            </a:r>
            <a:endParaRPr lang="en-US" sz="1400" dirty="0"/>
          </a:p>
          <a:p>
            <a:r>
              <a:rPr lang="cs-CZ" sz="1400" dirty="0"/>
              <a:t>AMD </a:t>
            </a:r>
            <a:r>
              <a:rPr lang="cs-CZ" sz="1400" dirty="0" err="1"/>
              <a:t>Athlon</a:t>
            </a:r>
            <a:r>
              <a:rPr lang="cs-CZ" sz="1400" dirty="0"/>
              <a:t> 2.8 </a:t>
            </a:r>
            <a:r>
              <a:rPr lang="cs-CZ" sz="1400" dirty="0" err="1"/>
              <a:t>GHz</a:t>
            </a:r>
            <a:r>
              <a:rPr lang="cs-CZ" sz="1400" dirty="0"/>
              <a:t>, 512 MB RAM, HDD 60GB </a:t>
            </a:r>
            <a:r>
              <a:rPr lang="cs-CZ" sz="1400" dirty="0" smtClean="0"/>
              <a:t>(4200rpm), </a:t>
            </a:r>
            <a:r>
              <a:rPr lang="cs-CZ" sz="1400" dirty="0" err="1" smtClean="0"/>
              <a:t>WinXP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980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průchodů může být výhodnější</a:t>
            </a:r>
          </a:p>
          <a:p>
            <a:pPr lvl="1"/>
            <a:r>
              <a:rPr lang="cs-CZ" dirty="0" smtClean="0"/>
              <a:t>optimalizuje přístup do L2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67150"/>
            <a:ext cx="3240360" cy="151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3206927" cy="2088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96" y="1484784"/>
            <a:ext cx="373843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2" t="79061" r="30800" b="16162"/>
          <a:stretch/>
        </p:blipFill>
        <p:spPr bwMode="auto">
          <a:xfrm>
            <a:off x="4283968" y="5319773"/>
            <a:ext cx="4388757" cy="19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" t="64737" r="47820" b="31528"/>
          <a:stretch/>
        </p:blipFill>
        <p:spPr bwMode="auto">
          <a:xfrm>
            <a:off x="4427984" y="5495307"/>
            <a:ext cx="4140741" cy="16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652120" y="4653136"/>
            <a:ext cx="1913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680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SW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typicky, když se data nevejdou do paměti</a:t>
            </a:r>
          </a:p>
          <a:p>
            <a:pPr lvl="1"/>
            <a:r>
              <a:rPr lang="cs-CZ" dirty="0" smtClean="0"/>
              <a:t>data umístěna ve „swapovacím“ souboru </a:t>
            </a:r>
          </a:p>
          <a:p>
            <a:r>
              <a:rPr lang="cs-CZ" dirty="0" smtClean="0"/>
              <a:t>plně asociativní cache</a:t>
            </a:r>
          </a:p>
          <a:p>
            <a:pPr lvl="1"/>
            <a:r>
              <a:rPr lang="cs-CZ" dirty="0"/>
              <a:t>položka </a:t>
            </a:r>
            <a:r>
              <a:rPr lang="cs-CZ" dirty="0" smtClean="0"/>
              <a:t>ze souboru může </a:t>
            </a:r>
            <a:r>
              <a:rPr lang="cs-CZ" dirty="0"/>
              <a:t>být </a:t>
            </a:r>
            <a:r>
              <a:rPr lang="cs-CZ" dirty="0" smtClean="0"/>
              <a:t>kdekoliv v cache</a:t>
            </a:r>
          </a:p>
          <a:p>
            <a:pPr lvl="1"/>
            <a:r>
              <a:rPr lang="cs-CZ" dirty="0" smtClean="0"/>
              <a:t>problém: jak poznat, že položka je v cache</a:t>
            </a:r>
          </a:p>
          <a:p>
            <a:pPr lvl="2"/>
            <a:r>
              <a:rPr lang="cs-CZ" dirty="0" smtClean="0"/>
              <a:t>možné řešení např. hash tabulky</a:t>
            </a:r>
          </a:p>
          <a:p>
            <a:r>
              <a:rPr lang="cs-CZ" dirty="0" smtClean="0"/>
              <a:t>„přímé“ mapování</a:t>
            </a:r>
          </a:p>
          <a:p>
            <a:pPr lvl="1"/>
            <a:r>
              <a:rPr lang="cs-CZ" dirty="0" smtClean="0"/>
              <a:t>soubor i cache stránkovány (stejně)</a:t>
            </a:r>
          </a:p>
          <a:p>
            <a:pPr lvl="1"/>
            <a:r>
              <a:rPr lang="cs-CZ" dirty="0" smtClean="0"/>
              <a:t>i-tá položka j-té stránky ze souboru musí být na i-té pozici k-té stránky cache</a:t>
            </a:r>
          </a:p>
          <a:p>
            <a:pPr lvl="1"/>
            <a:r>
              <a:rPr lang="cs-CZ" dirty="0" smtClean="0"/>
              <a:t>počet stránek v cache malý (např. 16), rychlé zjištění, zda data cachována</a:t>
            </a:r>
          </a:p>
          <a:p>
            <a:pPr lvl="1"/>
            <a:r>
              <a:rPr lang="cs-CZ" dirty="0" smtClean="0"/>
              <a:t>problém: častější výpadky</a:t>
            </a:r>
          </a:p>
        </p:txBody>
      </p:sp>
    </p:spTree>
    <p:extLst>
      <p:ext uri="{BB962C8B-B14F-4D97-AF65-F5344CB8AC3E}">
        <p14:creationId xmlns:p14="http://schemas.microsoft.com/office/powerpoint/2010/main" val="1226307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SW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dělat, když položka v cache neexistuje?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pokud neexistuje volné místo v cache, musí se nějaká položka z cache napřed vyhodit</a:t>
            </a:r>
          </a:p>
          <a:p>
            <a:pPr lvl="3"/>
            <a:r>
              <a:rPr lang="cs-CZ" dirty="0" smtClean="0"/>
              <a:t>pro „přímé“ mapování je volné místo na fixních pozicích</a:t>
            </a:r>
          </a:p>
          <a:p>
            <a:pPr lvl="3"/>
            <a:r>
              <a:rPr lang="cs-CZ" dirty="0" smtClean="0"/>
              <a:t>pokud se vyhazovaná položka změnila, je nutné aktualizovat originální obsah (v souboru)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položka se načte na prázdné místo v cache</a:t>
            </a:r>
          </a:p>
          <a:p>
            <a:pPr marL="539496" indent="-457200"/>
            <a:r>
              <a:rPr lang="cs-CZ" b="1" dirty="0" smtClean="0"/>
              <a:t>kterou položku vyhodit?</a:t>
            </a:r>
            <a:endParaRPr lang="cs-CZ" b="1" dirty="0"/>
          </a:p>
          <a:p>
            <a:pPr lvl="3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8185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SW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je-li „přímé“ mapování a počet stránek cache roven jedné, není co řešit</a:t>
            </a:r>
          </a:p>
          <a:p>
            <a:r>
              <a:rPr lang="cs-CZ" dirty="0" smtClean="0"/>
              <a:t>jinak je optimální vyhodit položku, která se nebude v budoucnosti potřebovat</a:t>
            </a:r>
          </a:p>
          <a:p>
            <a:pPr lvl="1"/>
            <a:r>
              <a:rPr lang="cs-CZ" dirty="0" smtClean="0"/>
              <a:t>většinou toto neznáme </a:t>
            </a:r>
            <a:r>
              <a:rPr lang="cs-CZ" dirty="0" smtClean="0">
                <a:sym typeface="Symbol"/>
              </a:rPr>
              <a:t> nejčastěji se používá LRU (least recently used) heuristika, tj. vyhodím nejstarší položku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7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se řekne „cache“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Cache = vyrovnávací paměť jejíž úkolem je zvýšení výkonu aplikace při opakovaném přístupu k datům</a:t>
            </a:r>
          </a:p>
          <a:p>
            <a:pPr lvl="1"/>
            <a:r>
              <a:rPr lang="cs-CZ" dirty="0" smtClean="0"/>
              <a:t>typicky </a:t>
            </a:r>
            <a:r>
              <a:rPr lang="cs-CZ" dirty="0"/>
              <a:t>dělena na položky, </a:t>
            </a:r>
            <a:r>
              <a:rPr lang="cs-CZ" dirty="0" smtClean="0"/>
              <a:t>tj. nejmenší </a:t>
            </a:r>
            <a:r>
              <a:rPr lang="cs-CZ" dirty="0"/>
              <a:t>logická jednotka, kterou lze uložit</a:t>
            </a:r>
          </a:p>
          <a:p>
            <a:pPr lvl="2"/>
            <a:r>
              <a:rPr lang="cs-CZ" dirty="0"/>
              <a:t>může být to jedna instance třídy nebo blok (tzv. cache line -  řádka) o několika Bytech – typicky 32 nebo 64</a:t>
            </a:r>
          </a:p>
          <a:p>
            <a:r>
              <a:rPr lang="cs-CZ" dirty="0" smtClean="0"/>
              <a:t>při přístupu k datům se nejprve zkontroluje, zda existuje kopie dat v cache, pokud ano (cache hit), jsou poskytnuta z cache, pokud ne (cache miss) jsou načtena ze svého původního, mnohem pomalejšího, zdroje</a:t>
            </a:r>
          </a:p>
        </p:txBody>
      </p:sp>
    </p:spTree>
    <p:extLst>
      <p:ext uri="{BB962C8B-B14F-4D97-AF65-F5344CB8AC3E}">
        <p14:creationId xmlns:p14="http://schemas.microsoft.com/office/powerpoint/2010/main" val="3090356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SW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implementace SW cache</a:t>
            </a:r>
          </a:p>
          <a:p>
            <a:pPr lvl="1"/>
            <a:r>
              <a:rPr lang="cs-CZ" dirty="0" smtClean="0"/>
              <a:t>spojový seznam</a:t>
            </a:r>
          </a:p>
          <a:p>
            <a:pPr lvl="2"/>
            <a:r>
              <a:rPr lang="cs-CZ" dirty="0" smtClean="0"/>
              <a:t>často pro plně asociativní cache</a:t>
            </a:r>
          </a:p>
          <a:p>
            <a:pPr lvl="2"/>
            <a:r>
              <a:rPr lang="cs-CZ" dirty="0" smtClean="0"/>
              <a:t>nelze pro „přímé“ mapování</a:t>
            </a:r>
          </a:p>
          <a:p>
            <a:pPr lvl="2"/>
            <a:r>
              <a:rPr lang="cs-CZ" dirty="0" smtClean="0"/>
              <a:t>snadná implementace LRU heuristiky: při přístupu k datům přesunu položku na začátek seznamu</a:t>
            </a:r>
          </a:p>
          <a:p>
            <a:pPr lvl="1"/>
            <a:r>
              <a:rPr lang="cs-CZ" dirty="0" smtClean="0"/>
              <a:t>pole (statické velikosti)</a:t>
            </a:r>
          </a:p>
          <a:p>
            <a:pPr lvl="2"/>
            <a:r>
              <a:rPr lang="cs-CZ" dirty="0" smtClean="0"/>
              <a:t>vhodné pro „přímé“ mapování</a:t>
            </a:r>
            <a:endParaRPr lang="cs-CZ" dirty="0"/>
          </a:p>
          <a:p>
            <a:r>
              <a:rPr lang="cs-CZ" dirty="0" smtClean="0"/>
              <a:t>volba závisí na aplikaci</a:t>
            </a:r>
          </a:p>
        </p:txBody>
      </p:sp>
    </p:spTree>
    <p:extLst>
      <p:ext uri="{BB962C8B-B14F-4D97-AF65-F5344CB8AC3E}">
        <p14:creationId xmlns:p14="http://schemas.microsoft.com/office/powerpoint/2010/main" val="4218762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1. praktické sady!</a:t>
            </a:r>
          </a:p>
          <a:p>
            <a:r>
              <a:rPr lang="cs-CZ" smtClean="0"/>
              <a:t>rekurze, dělení prostoru, spojové struktury a grafy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9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se řekne „cache“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cache je typicky mnohem menší než původní úložiště</a:t>
            </a:r>
          </a:p>
          <a:p>
            <a:r>
              <a:rPr lang="cs-CZ" dirty="0" smtClean="0"/>
              <a:t>přístup k datům s využitím a bez využití cache je z programového hlediska transparentní</a:t>
            </a:r>
          </a:p>
          <a:p>
            <a:pPr lvl="1"/>
            <a:r>
              <a:rPr lang="cs-CZ" dirty="0" smtClean="0"/>
              <a:t>logika je zapouzdřena v nějaké komponentě</a:t>
            </a:r>
          </a:p>
          <a:p>
            <a:pPr lvl="2"/>
            <a:r>
              <a:rPr lang="cs-CZ" dirty="0" smtClean="0"/>
              <a:t>např. volám metodu nějaké třídy, nevím, co se děje uvnitř („černá krabička“)</a:t>
            </a:r>
          </a:p>
        </p:txBody>
      </p:sp>
    </p:spTree>
    <p:extLst>
      <p:ext uri="{BB962C8B-B14F-4D97-AF65-F5344CB8AC3E}">
        <p14:creationId xmlns:p14="http://schemas.microsoft.com/office/powerpoint/2010/main" val="201576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„cache“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hardwarová cache</a:t>
            </a:r>
          </a:p>
          <a:p>
            <a:pPr lvl="1"/>
            <a:r>
              <a:rPr lang="cs-CZ" dirty="0" smtClean="0"/>
              <a:t>CPU: L1, L2 a L3</a:t>
            </a:r>
          </a:p>
          <a:p>
            <a:pPr lvl="1"/>
            <a:r>
              <a:rPr lang="cs-CZ" dirty="0" smtClean="0"/>
              <a:t>pevný disk</a:t>
            </a:r>
          </a:p>
          <a:p>
            <a:pPr lvl="1"/>
            <a:r>
              <a:rPr lang="cs-CZ" dirty="0" smtClean="0"/>
              <a:t>paměť grafické karty</a:t>
            </a:r>
          </a:p>
          <a:p>
            <a:r>
              <a:rPr lang="cs-CZ" dirty="0" smtClean="0"/>
              <a:t>softwarová cache</a:t>
            </a:r>
          </a:p>
          <a:p>
            <a:pPr lvl="1"/>
            <a:r>
              <a:rPr lang="cs-CZ" dirty="0" smtClean="0"/>
              <a:t>ukládání vzdáleného obsahu na disk nebo do paměti prohlížečemi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91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„cache“ při práci s daty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algoritmus provádí CPU</a:t>
            </a:r>
          </a:p>
          <a:p>
            <a:r>
              <a:rPr lang="cs-CZ" dirty="0"/>
              <a:t>nechť algoritmus chce pracovat s daty uloženými na nějakém </a:t>
            </a:r>
            <a:r>
              <a:rPr lang="cs-CZ" dirty="0" smtClean="0"/>
              <a:t>serveru</a:t>
            </a:r>
          </a:p>
          <a:p>
            <a:endParaRPr lang="cs-C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642274"/>
              </p:ext>
            </p:extLst>
          </p:nvPr>
        </p:nvGraphicFramePr>
        <p:xfrm>
          <a:off x="1187625" y="2204864"/>
          <a:ext cx="684076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3"/>
                <a:gridCol w="302433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zařízení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maximální teoretická přenosová rychlost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síť InfiniBand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96 GBit/s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„obvyklá“ síť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GBit/s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pevný disk SATA</a:t>
                      </a:r>
                      <a:r>
                        <a:rPr kumimoji="0"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 (2009)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GBit/s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pevný disk SATA 2.0 (běžnější)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GBit/s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paměť DDR3-1600 na 200 MHz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r>
                        <a:rPr lang="cs-CZ" dirty="0" smtClean="0"/>
                        <a:t>2.</a:t>
                      </a:r>
                      <a:r>
                        <a:rPr lang="en-US" dirty="0" smtClean="0"/>
                        <a:t>4</a:t>
                      </a:r>
                      <a:r>
                        <a:rPr lang="cs-CZ" dirty="0" smtClean="0"/>
                        <a:t> GBit/s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 GHz CPU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 GBit/s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11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vše znamená?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389560" cy="4187952"/>
          </a:xfrm>
        </p:spPr>
        <p:txBody>
          <a:bodyPr>
            <a:normAutofit/>
          </a:bodyPr>
          <a:lstStyle/>
          <a:p>
            <a:r>
              <a:rPr lang="cs-CZ" dirty="0" smtClean="0"/>
              <a:t>má-li program běžet </a:t>
            </a:r>
            <a:r>
              <a:rPr lang="cs-CZ" dirty="0" smtClean="0"/>
              <a:t>rychle</a:t>
            </a:r>
            <a:r>
              <a:rPr lang="en-US" dirty="0" smtClean="0"/>
              <a:t>, </a:t>
            </a:r>
            <a:r>
              <a:rPr lang="cs-CZ" dirty="0" smtClean="0"/>
              <a:t>musí </a:t>
            </a:r>
            <a:r>
              <a:rPr lang="cs-CZ" dirty="0" smtClean="0"/>
              <a:t>efektivně využívat HW cache (případně SW cache)</a:t>
            </a:r>
          </a:p>
          <a:p>
            <a:pPr lvl="1"/>
            <a:r>
              <a:rPr lang="cs-CZ" dirty="0" smtClean="0"/>
              <a:t>minimalizace výpadků dat z cache</a:t>
            </a:r>
          </a:p>
          <a:p>
            <a:r>
              <a:rPr lang="cs-CZ" dirty="0" smtClean="0"/>
              <a:t>nejdůležitější je CPU cache</a:t>
            </a:r>
          </a:p>
          <a:p>
            <a:pPr lvl="1"/>
            <a:r>
              <a:rPr lang="cs-CZ" dirty="0" smtClean="0"/>
              <a:t>L1, L2 a L3 cache</a:t>
            </a:r>
          </a:p>
          <a:p>
            <a:pPr lvl="1"/>
            <a:r>
              <a:rPr lang="cs-CZ" dirty="0" smtClean="0"/>
              <a:t>dnes obvykle 64B / cache line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0340"/>
              </p:ext>
            </p:extLst>
          </p:nvPr>
        </p:nvGraphicFramePr>
        <p:xfrm>
          <a:off x="1547664" y="3356992"/>
          <a:ext cx="6096000" cy="1854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umístění dat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CPU cyklů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registry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</a:t>
                      </a:r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 </a:t>
                      </a:r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á</a:t>
                      </a:r>
                      <a:r>
                        <a:rPr lang="cs-CZ" baseline="0" dirty="0" smtClean="0"/>
                        <a:t> cache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L2 cache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hlavn</a:t>
                      </a:r>
                      <a:r>
                        <a:rPr lang="cs-CZ" dirty="0" smtClean="0"/>
                        <a:t>í</a:t>
                      </a:r>
                      <a:r>
                        <a:rPr lang="cs-CZ" baseline="0" dirty="0" smtClean="0"/>
                        <a:t> paměť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~240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CPU cache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9" y="530225"/>
            <a:ext cx="7688259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89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cache předpokládá, že přistupujete k datům v lineárním pořadí</a:t>
            </a:r>
          </a:p>
          <a:p>
            <a:r>
              <a:rPr lang="cs-CZ" dirty="0" smtClean="0"/>
              <a:t>základní pravidla: </a:t>
            </a:r>
          </a:p>
          <a:p>
            <a:pPr lvl="1"/>
            <a:r>
              <a:rPr lang="cs-CZ" dirty="0" smtClean="0"/>
              <a:t>strukturovat data tak, aby data algoritmu ležela v paměti vedle sebe</a:t>
            </a:r>
          </a:p>
          <a:p>
            <a:pPr lvl="1"/>
            <a:r>
              <a:rPr lang="cs-CZ" dirty="0" smtClean="0"/>
              <a:t>minimalizovat otisk struktury / třídy v paměti</a:t>
            </a:r>
          </a:p>
          <a:p>
            <a:pPr lvl="1"/>
            <a:r>
              <a:rPr lang="cs-CZ" dirty="0" smtClean="0"/>
              <a:t>restrukturalizace cyklů (např. 2 fory v sobě) tak, aby se zpravovávaly položky ležící v paměti vedle sebe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4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double[] x;</a:t>
            </a:r>
            <a:br>
              <a:rPr lang="cs-CZ" dirty="0" smtClean="0"/>
            </a:br>
            <a:r>
              <a:rPr lang="cs-CZ" dirty="0" smtClean="0"/>
              <a:t>double[] y;</a:t>
            </a:r>
            <a:br>
              <a:rPr lang="cs-CZ" dirty="0" smtClean="0"/>
            </a:br>
            <a:r>
              <a:rPr lang="cs-CZ" dirty="0" smtClean="0"/>
              <a:t>double[] z;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cs-CZ" dirty="0" err="1" smtClean="0"/>
              <a:t>class</a:t>
            </a:r>
            <a:r>
              <a:rPr lang="cs-CZ" dirty="0" smtClean="0"/>
              <a:t> / </a:t>
            </a:r>
            <a:r>
              <a:rPr lang="cs-CZ" dirty="0" err="1" smtClean="0"/>
              <a:t>struct</a:t>
            </a:r>
            <a:r>
              <a:rPr lang="cs-CZ" dirty="0" smtClean="0"/>
              <a:t> Point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double x, y, z;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Point[] xyz;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7100</TotalTime>
  <Words>835</Words>
  <Application>Microsoft Office PowerPoint</Application>
  <PresentationFormat>Předvádění na obrazovce (4:3)</PresentationFormat>
  <Paragraphs>136</Paragraphs>
  <Slides>21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Aspect</vt:lpstr>
      <vt:lpstr>KIV/ZEP - 2011</vt:lpstr>
      <vt:lpstr>Když se řekne „cache“</vt:lpstr>
      <vt:lpstr>Když se řekne „cache“</vt:lpstr>
      <vt:lpstr>Co může být „cache“</vt:lpstr>
      <vt:lpstr>Význam „cache“ při práci s daty</vt:lpstr>
      <vt:lpstr>Co to vše znamená?</vt:lpstr>
      <vt:lpstr>CPU cache</vt:lpstr>
      <vt:lpstr>Využití cache</vt:lpstr>
      <vt:lpstr>Využití cache</vt:lpstr>
      <vt:lpstr>Využití cache</vt:lpstr>
      <vt:lpstr>Využití cache</vt:lpstr>
      <vt:lpstr>Využití cache</vt:lpstr>
      <vt:lpstr>Využití cache</vt:lpstr>
      <vt:lpstr>Využití cache</vt:lpstr>
      <vt:lpstr>Využití cache</vt:lpstr>
      <vt:lpstr>Využití cache</vt:lpstr>
      <vt:lpstr>Vlastní SW cache</vt:lpstr>
      <vt:lpstr>Vlastní SW cache</vt:lpstr>
      <vt:lpstr>Vlastní SW cache</vt:lpstr>
      <vt:lpstr>Vlastní SW cache</vt:lpstr>
      <vt:lpstr>Příště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86</cp:revision>
  <cp:lastPrinted>2011-03-28T07:00:23Z</cp:lastPrinted>
  <dcterms:created xsi:type="dcterms:W3CDTF">2009-02-02T17:36:35Z</dcterms:created>
  <dcterms:modified xsi:type="dcterms:W3CDTF">2011-03-28T07:00:43Z</dcterms:modified>
</cp:coreProperties>
</file>