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8" r:id="rId3"/>
    <p:sldId id="259" r:id="rId4"/>
    <p:sldId id="263" r:id="rId5"/>
    <p:sldId id="261" r:id="rId6"/>
    <p:sldId id="262" r:id="rId7"/>
    <p:sldId id="264" r:id="rId8"/>
    <p:sldId id="260" r:id="rId9"/>
    <p:sldId id="265" r:id="rId10"/>
    <p:sldId id="266" r:id="rId11"/>
    <p:sldId id="267" r:id="rId12"/>
    <p:sldId id="271" r:id="rId13"/>
    <p:sldId id="268" r:id="rId14"/>
    <p:sldId id="270" r:id="rId15"/>
    <p:sldId id="269" r:id="rId16"/>
    <p:sldId id="272" r:id="rId17"/>
    <p:sldId id="273" r:id="rId18"/>
    <p:sldId id="274" r:id="rId19"/>
    <p:sldId id="275" r:id="rId20"/>
    <p:sldId id="277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4472" autoAdjust="0"/>
  </p:normalViewPr>
  <p:slideViewPr>
    <p:cSldViewPr>
      <p:cViewPr varScale="1">
        <p:scale>
          <a:sx n="99" d="100"/>
          <a:sy n="99" d="100"/>
        </p:scale>
        <p:origin x="-19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323627-E181-423E-BA7B-43AEA5E07D60}" type="datetimeFigureOut">
              <a:rPr lang="cs-CZ" smtClean="0"/>
              <a:t>21.3.2011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A1342A-050E-4FE4-99B9-C0DF7D628F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4216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static =</a:t>
            </a:r>
            <a:r>
              <a:rPr lang="cs-CZ" baseline="0" dirty="0" smtClean="0"/>
              <a:t> budou strašit v paměti po celou dobu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1342A-050E-4FE4-99B9-C0DF7D628F06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9340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AD87B8-0415-4D0F-A36B-FCB799801A8F}" type="datetimeFigureOut">
              <a:rPr lang="cs-CZ" smtClean="0"/>
              <a:pPr/>
              <a:t>21.3.2011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33C8-0528-400F-A78A-F991D006A0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AD87B8-0415-4D0F-A36B-FCB799801A8F}" type="datetimeFigureOut">
              <a:rPr lang="cs-CZ" smtClean="0"/>
              <a:pPr/>
              <a:t>21.3.2011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33C8-0528-400F-A78A-F991D006A0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AD87B8-0415-4D0F-A36B-FCB799801A8F}" type="datetimeFigureOut">
              <a:rPr lang="cs-CZ" smtClean="0"/>
              <a:pPr/>
              <a:t>21.3.2011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33C8-0528-400F-A78A-F991D006A0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AD87B8-0415-4D0F-A36B-FCB799801A8F}" type="datetimeFigureOut">
              <a:rPr lang="cs-CZ" smtClean="0"/>
              <a:pPr/>
              <a:t>21.3.2011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33C8-0528-400F-A78A-F991D006A0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AD87B8-0415-4D0F-A36B-FCB799801A8F}" type="datetimeFigureOut">
              <a:rPr lang="cs-CZ" smtClean="0"/>
              <a:pPr/>
              <a:t>21.3.2011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33C8-0528-400F-A78A-F991D006A0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AD87B8-0415-4D0F-A36B-FCB799801A8F}" type="datetimeFigureOut">
              <a:rPr lang="cs-CZ" smtClean="0"/>
              <a:pPr/>
              <a:t>21.3.2011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33C8-0528-400F-A78A-F991D006A0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AD87B8-0415-4D0F-A36B-FCB799801A8F}" type="datetimeFigureOut">
              <a:rPr lang="cs-CZ" smtClean="0"/>
              <a:pPr/>
              <a:t>21.3.2011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33C8-0528-400F-A78A-F991D006A0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AD87B8-0415-4D0F-A36B-FCB799801A8F}" type="datetimeFigureOut">
              <a:rPr lang="cs-CZ" smtClean="0"/>
              <a:pPr/>
              <a:t>21.3.2011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33C8-0528-400F-A78A-F991D006A0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AD87B8-0415-4D0F-A36B-FCB799801A8F}" type="datetimeFigureOut">
              <a:rPr lang="cs-CZ" smtClean="0"/>
              <a:pPr/>
              <a:t>21.3.2011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33C8-0528-400F-A78A-F991D006A0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AD87B8-0415-4D0F-A36B-FCB799801A8F}" type="datetimeFigureOut">
              <a:rPr lang="cs-CZ" smtClean="0"/>
              <a:pPr/>
              <a:t>21.3.2011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33C8-0528-400F-A78A-F991D006A0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AD87B8-0415-4D0F-A36B-FCB799801A8F}" type="datetimeFigureOut">
              <a:rPr lang="cs-CZ" smtClean="0"/>
              <a:pPr/>
              <a:t>21.3.2011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33C8-0528-400F-A78A-F991D006A0C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7AD87B8-0415-4D0F-A36B-FCB799801A8F}" type="datetimeFigureOut">
              <a:rPr lang="cs-CZ" smtClean="0"/>
              <a:pPr/>
              <a:t>21.3.2011</a:t>
            </a:fld>
            <a:endParaRPr lang="cs-CZ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78933C8-0528-400F-A78A-F991D006A0C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KIV/ZEP </a:t>
            </a:r>
            <a:r>
              <a:rPr lang="en-US" dirty="0" smtClean="0"/>
              <a:t>- </a:t>
            </a:r>
            <a:r>
              <a:rPr lang="en-US" dirty="0" smtClean="0"/>
              <a:t>2011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Správa paměti, úniky paměti. </a:t>
            </a:r>
            <a:br>
              <a:rPr lang="cs-CZ" sz="2400" dirty="0" smtClean="0"/>
            </a:br>
            <a:r>
              <a:rPr lang="cs-CZ" sz="2400" dirty="0" smtClean="0"/>
              <a:t>Práce s příliš velkými daty.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Adresní prostor ve Win32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skutečnost je ještě horší!</a:t>
            </a:r>
          </a:p>
          <a:p>
            <a:r>
              <a:rPr lang="cs-CZ" dirty="0" smtClean="0"/>
              <a:t>aplikace ve Win32 má k dipozici necelé 2GB, ostatní rezervováno pro systém</a:t>
            </a:r>
          </a:p>
          <a:p>
            <a:pPr lvl="1"/>
            <a:r>
              <a:rPr lang="cs-CZ" dirty="0" smtClean="0"/>
              <a:t>virtuální adresy 0x00010000 – 0x7FFFFFFF</a:t>
            </a:r>
          </a:p>
          <a:p>
            <a:r>
              <a:rPr lang="cs-CZ" dirty="0" smtClean="0"/>
              <a:t>do tohoto prostoru se musí vejít kód aplikace a případných DLL knihoven, zásobník (jak aplikace tak DLL) a samozřejmě data</a:t>
            </a:r>
          </a:p>
          <a:p>
            <a:r>
              <a:rPr lang="cs-CZ" dirty="0" smtClean="0"/>
              <a:t>každá aplikace vyžaduje minimálně jednu DLL knihovnu (kernel32.dll, user32.dll)</a:t>
            </a:r>
          </a:p>
        </p:txBody>
      </p:sp>
    </p:spTree>
    <p:extLst>
      <p:ext uri="{BB962C8B-B14F-4D97-AF65-F5344CB8AC3E}">
        <p14:creationId xmlns:p14="http://schemas.microsoft.com/office/powerpoint/2010/main" val="24712626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Adresní prostor ve Win32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EXE i DLL knihovny překládány tak, že se zaváděny na nějakou fixní adresu</a:t>
            </a:r>
          </a:p>
          <a:p>
            <a:pPr lvl="1"/>
            <a:r>
              <a:rPr lang="cs-CZ" dirty="0" smtClean="0"/>
              <a:t>výchozí nastavení je </a:t>
            </a:r>
            <a:br>
              <a:rPr lang="cs-CZ" dirty="0" smtClean="0"/>
            </a:br>
            <a:r>
              <a:rPr lang="cs-CZ" dirty="0" smtClean="0"/>
              <a:t>obvykle 0x04000000 </a:t>
            </a:r>
            <a:br>
              <a:rPr lang="cs-CZ" dirty="0" smtClean="0"/>
            </a:br>
            <a:r>
              <a:rPr lang="cs-CZ" dirty="0" smtClean="0"/>
              <a:t>pro EXE a 0x10000000 </a:t>
            </a:r>
            <a:br>
              <a:rPr lang="cs-CZ" dirty="0" smtClean="0"/>
            </a:br>
            <a:r>
              <a:rPr lang="cs-CZ" dirty="0" smtClean="0"/>
              <a:t>pro DLL knihovny</a:t>
            </a:r>
          </a:p>
          <a:p>
            <a:pPr lvl="1"/>
            <a:r>
              <a:rPr lang="cs-CZ" dirty="0"/>
              <a:t>aplikace dokáže alokovat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naráz </a:t>
            </a:r>
            <a:r>
              <a:rPr lang="cs-CZ" dirty="0"/>
              <a:t>nejvýše tolik paměti,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jak </a:t>
            </a:r>
            <a:r>
              <a:rPr lang="cs-CZ" dirty="0"/>
              <a:t>veliký je největší volný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blok </a:t>
            </a:r>
            <a:r>
              <a:rPr lang="cs-CZ" dirty="0"/>
              <a:t>virtuálních adres!</a:t>
            </a:r>
          </a:p>
          <a:p>
            <a:pPr lvl="2"/>
            <a:r>
              <a:rPr lang="cs-CZ" dirty="0" smtClean="0"/>
              <a:t>často jen 1GB po spuštění</a:t>
            </a:r>
          </a:p>
          <a:p>
            <a:endParaRPr lang="cs-CZ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484784"/>
            <a:ext cx="2400300" cy="382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4743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Adresní prostor ve Win64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není-li EXE překládán s parametrem </a:t>
            </a:r>
            <a:r>
              <a:rPr lang="cs-CZ" i="1" dirty="0" smtClean="0"/>
              <a:t>LARGEADDRESSAWARE</a:t>
            </a:r>
            <a:r>
              <a:rPr lang="cs-CZ" dirty="0" smtClean="0"/>
              <a:t>, tak adresní prostor stejný jako ve Win32, i když aplikace je 64-bitová</a:t>
            </a:r>
          </a:p>
          <a:p>
            <a:r>
              <a:rPr lang="cs-CZ" dirty="0" smtClean="0"/>
              <a:t>jinak má aplikace k dispozici 8TB</a:t>
            </a:r>
          </a:p>
          <a:p>
            <a:pPr lvl="1"/>
            <a:r>
              <a:rPr lang="cs-CZ" dirty="0" smtClean="0"/>
              <a:t>ale swapovací soubor typicky mnohem menší, takže stejně alokovat tolik nemůže </a:t>
            </a:r>
          </a:p>
          <a:p>
            <a:pPr lvl="1"/>
            <a:r>
              <a:rPr lang="cs-CZ" dirty="0" smtClean="0"/>
              <a:t>situace mnohem lepší, ale ...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94823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Fragmentace paměti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většina aplikací pracuje s adresou přímo </a:t>
            </a:r>
          </a:p>
          <a:p>
            <a:pPr lvl="1"/>
            <a:r>
              <a:rPr lang="cs-CZ" dirty="0" smtClean="0"/>
              <a:t>tj. virtuální adresa začátku pole bytů + 1000 je virtuální adresa 1001. prvku</a:t>
            </a:r>
          </a:p>
          <a:p>
            <a:pPr lvl="1"/>
            <a:r>
              <a:rPr lang="cs-CZ" dirty="0"/>
              <a:t>mnohem rychlejší než nepřímý přístup přes indexer nějaké třídy</a:t>
            </a:r>
          </a:p>
          <a:p>
            <a:r>
              <a:rPr lang="cs-CZ" dirty="0" smtClean="0"/>
              <a:t>problém se časem stupňuje v důsledku fragmentace paměti</a:t>
            </a:r>
          </a:p>
          <a:p>
            <a:pPr lvl="1"/>
            <a:r>
              <a:rPr lang="cs-CZ" dirty="0" smtClean="0"/>
              <a:t>příklad:512 MB volný prostor, alokuji blok A = 150 MB, alokuji blok B = 250 MB, uvolním blok A, chci alokovat blok C = 200 MB, ale to již nejde, došla paměť!</a:t>
            </a:r>
          </a:p>
        </p:txBody>
      </p:sp>
    </p:spTree>
    <p:extLst>
      <p:ext uri="{BB962C8B-B14F-4D97-AF65-F5344CB8AC3E}">
        <p14:creationId xmlns:p14="http://schemas.microsoft.com/office/powerpoint/2010/main" val="15547834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Rozsáhlá data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reálná data jsou </a:t>
            </a:r>
            <a:r>
              <a:rPr lang="cs-CZ" dirty="0" smtClean="0"/>
              <a:t>často rozsáhlá</a:t>
            </a:r>
          </a:p>
          <a:p>
            <a:pPr lvl="1"/>
            <a:r>
              <a:rPr lang="cs-CZ" dirty="0" smtClean="0"/>
              <a:t>výsledky měření, simulací, musí být přesné</a:t>
            </a:r>
          </a:p>
          <a:p>
            <a:r>
              <a:rPr lang="cs-CZ" dirty="0" smtClean="0"/>
              <a:t>řešení 1: data-stream </a:t>
            </a:r>
            <a:r>
              <a:rPr lang="cs-CZ" dirty="0"/>
              <a:t>algoritmy</a:t>
            </a:r>
          </a:p>
          <a:p>
            <a:pPr lvl="1"/>
            <a:r>
              <a:rPr lang="cs-CZ" dirty="0"/>
              <a:t>v paměti vždy pouze malá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část dat (ostatní na disku)</a:t>
            </a:r>
            <a:endParaRPr lang="cs-CZ" dirty="0"/>
          </a:p>
          <a:p>
            <a:pPr lvl="1"/>
            <a:r>
              <a:rPr lang="cs-CZ" dirty="0"/>
              <a:t>možný jeden resp. několik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málo průchodů</a:t>
            </a:r>
          </a:p>
          <a:p>
            <a:r>
              <a:rPr lang="cs-CZ" dirty="0" smtClean="0"/>
              <a:t>řešení 2: redukce dat</a:t>
            </a:r>
          </a:p>
          <a:p>
            <a:pPr lvl="1"/>
            <a:r>
              <a:rPr lang="cs-CZ" dirty="0" smtClean="0"/>
              <a:t>nelze vždy (ztráta přesnosti)</a:t>
            </a:r>
            <a:endParaRPr lang="cs-CZ" dirty="0"/>
          </a:p>
          <a:p>
            <a:endParaRPr lang="cs-CZ" dirty="0"/>
          </a:p>
        </p:txBody>
      </p:sp>
      <p:pic>
        <p:nvPicPr>
          <p:cNvPr id="4" name="Picture 10" descr="stmatth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54" r="21941"/>
          <a:stretch>
            <a:fillRect/>
          </a:stretch>
        </p:blipFill>
        <p:spPr bwMode="auto">
          <a:xfrm>
            <a:off x="6444208" y="1916832"/>
            <a:ext cx="2128838" cy="3887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835696" y="4437112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 smtClean="0"/>
              <a:t>Stanford </a:t>
            </a:r>
            <a:r>
              <a:rPr lang="cs-CZ" dirty="0"/>
              <a:t>University Computer Graphics </a:t>
            </a:r>
            <a:r>
              <a:rPr lang="cs-CZ" dirty="0" smtClean="0"/>
              <a:t>Laboratory: St. Matthew - </a:t>
            </a:r>
            <a:r>
              <a:rPr lang="en-US" dirty="0" smtClean="0"/>
              <a:t>186,810,938 </a:t>
            </a:r>
            <a:r>
              <a:rPr lang="cs-CZ" dirty="0" smtClean="0"/>
              <a:t>bodů, </a:t>
            </a:r>
            <a:r>
              <a:rPr lang="en-US" dirty="0" smtClean="0"/>
              <a:t>12 </a:t>
            </a:r>
            <a:r>
              <a:rPr lang="en-US" dirty="0"/>
              <a:t>GB (min)</a:t>
            </a:r>
          </a:p>
        </p:txBody>
      </p:sp>
    </p:spTree>
    <p:extLst>
      <p:ext uri="{BB962C8B-B14F-4D97-AF65-F5344CB8AC3E}">
        <p14:creationId xmlns:p14="http://schemas.microsoft.com/office/powerpoint/2010/main" val="39670962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Rozsáhlá data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řešení 3: komprese dat</a:t>
            </a:r>
          </a:p>
          <a:p>
            <a:pPr lvl="1"/>
            <a:r>
              <a:rPr lang="cs-CZ" dirty="0" smtClean="0"/>
              <a:t>velká režije, nemusí vždy postačovat</a:t>
            </a:r>
          </a:p>
          <a:p>
            <a:r>
              <a:rPr lang="cs-CZ" dirty="0" smtClean="0"/>
              <a:t>řešení 4:vlastní správa paměti</a:t>
            </a:r>
          </a:p>
          <a:p>
            <a:r>
              <a:rPr lang="cs-CZ" dirty="0"/>
              <a:t>řešení </a:t>
            </a:r>
            <a:r>
              <a:rPr lang="cs-CZ" dirty="0" smtClean="0"/>
              <a:t>5: </a:t>
            </a:r>
            <a:r>
              <a:rPr lang="cs-CZ" dirty="0"/>
              <a:t>použít </a:t>
            </a:r>
            <a:r>
              <a:rPr lang="cs-CZ" dirty="0" smtClean="0"/>
              <a:t>úspornější algoritmus</a:t>
            </a:r>
          </a:p>
          <a:p>
            <a:pPr lvl="1"/>
            <a:r>
              <a:rPr lang="cs-CZ" dirty="0" smtClean="0"/>
              <a:t>pozor aplikace může žrát moc paměti kvůli únikům paměti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42278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Úniky paměti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pravidlo: paměť alokovaná aplikací musí být dealokována, když již jí není třeba</a:t>
            </a:r>
          </a:p>
          <a:p>
            <a:r>
              <a:rPr lang="cs-CZ" dirty="0" smtClean="0"/>
              <a:t>není-li paměť uvolňována, dochází k únikům paměti, které mohou vést k pádu celé aplikace nebo zpomalení celého OS</a:t>
            </a:r>
          </a:p>
          <a:p>
            <a:r>
              <a:rPr lang="cs-CZ" dirty="0" smtClean="0"/>
              <a:t>jazyky bez „garbage collector“ (např. C/C++, Delphi, ...)</a:t>
            </a:r>
          </a:p>
          <a:p>
            <a:pPr lvl="1"/>
            <a:r>
              <a:rPr lang="cs-CZ" dirty="0" smtClean="0"/>
              <a:t>v kódu musí být zavolání příslušné rutiny pro uvolnění paměti</a:t>
            </a:r>
          </a:p>
          <a:p>
            <a:pPr lvl="1"/>
            <a:r>
              <a:rPr lang="cs-CZ" dirty="0" smtClean="0"/>
              <a:t>častá chyba: opomenutí volání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03087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Úniky paměti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jazyky s „garbage collector“ (např. Java, C</a:t>
            </a:r>
            <a:r>
              <a:rPr lang="en-US" dirty="0" smtClean="0"/>
              <a:t>#</a:t>
            </a:r>
            <a:r>
              <a:rPr lang="cs-CZ" dirty="0" smtClean="0"/>
              <a:t>, </a:t>
            </a:r>
            <a:r>
              <a:rPr lang="en-US" dirty="0" smtClean="0"/>
              <a:t>VB, </a:t>
            </a:r>
            <a:r>
              <a:rPr lang="cs-CZ" dirty="0" smtClean="0"/>
              <a:t>...)</a:t>
            </a:r>
          </a:p>
          <a:p>
            <a:pPr lvl="1"/>
            <a:r>
              <a:rPr lang="cs-CZ" dirty="0" smtClean="0"/>
              <a:t>paměť uvolňuje GC</a:t>
            </a:r>
          </a:p>
          <a:p>
            <a:pPr lvl="2"/>
            <a:r>
              <a:rPr lang="cs-CZ" dirty="0" smtClean="0"/>
              <a:t>pokud na ní není reference</a:t>
            </a:r>
          </a:p>
          <a:p>
            <a:pPr lvl="1"/>
            <a:r>
              <a:rPr lang="cs-CZ" b="1" dirty="0" smtClean="0"/>
              <a:t>může docházet k únikům?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663317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Úniky paměti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ANO, </a:t>
            </a:r>
            <a:r>
              <a:rPr lang="cs-CZ" dirty="0" smtClean="0"/>
              <a:t>protože</a:t>
            </a:r>
            <a:endParaRPr lang="cs-CZ" b="1" dirty="0" smtClean="0"/>
          </a:p>
          <a:p>
            <a:pPr lvl="1"/>
            <a:r>
              <a:rPr lang="cs-CZ" dirty="0" smtClean="0"/>
              <a:t>GC se volá automaticky často až, když nedokáže obsloužit další požadavek na alokaci</a:t>
            </a:r>
          </a:p>
          <a:p>
            <a:pPr lvl="2"/>
            <a:r>
              <a:rPr lang="cs-CZ" dirty="0" smtClean="0"/>
              <a:t>příklad: aplikace má k dispozici 1 GB, na začátku své činnosti alokuje 512 MB, pak zruší referenci a dále po dobu několika hodin střídavě alokuje položky o několika KB, tj. po celou dobu žere zbytečně více než 512 MB ve swapovacím souboru</a:t>
            </a:r>
          </a:p>
          <a:p>
            <a:pPr lvl="2"/>
            <a:r>
              <a:rPr lang="cs-CZ" dirty="0" smtClean="0"/>
              <a:t>řešení: volat GC manuálně</a:t>
            </a:r>
          </a:p>
          <a:p>
            <a:pPr lvl="3"/>
            <a:r>
              <a:rPr lang="cs-CZ" dirty="0" smtClean="0"/>
              <a:t>zejména pracuje-li se s velkými daty</a:t>
            </a:r>
          </a:p>
        </p:txBody>
      </p:sp>
    </p:spTree>
    <p:extLst>
      <p:ext uri="{BB962C8B-B14F-4D97-AF65-F5344CB8AC3E}">
        <p14:creationId xmlns:p14="http://schemas.microsoft.com/office/powerpoint/2010/main" val="19459103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Úniky paměti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ANO, </a:t>
            </a:r>
            <a:r>
              <a:rPr lang="cs-CZ" dirty="0" smtClean="0"/>
              <a:t>protože</a:t>
            </a:r>
          </a:p>
          <a:p>
            <a:pPr lvl="1"/>
            <a:r>
              <a:rPr lang="cs-CZ" dirty="0" smtClean="0"/>
              <a:t>častá chyba:reference není ztracena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210"/>
          <a:stretch/>
        </p:blipFill>
        <p:spPr bwMode="auto">
          <a:xfrm>
            <a:off x="755576" y="1556792"/>
            <a:ext cx="6359784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684"/>
          <a:stretch/>
        </p:blipFill>
        <p:spPr bwMode="auto">
          <a:xfrm>
            <a:off x="3779912" y="3212976"/>
            <a:ext cx="5013374" cy="138396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6123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Fyzická a virtuální paměť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16-bitové procesory pracují v reálném módu</a:t>
            </a:r>
          </a:p>
          <a:p>
            <a:pPr lvl="1"/>
            <a:r>
              <a:rPr lang="cs-CZ" dirty="0" smtClean="0"/>
              <a:t>adresa, </a:t>
            </a:r>
            <a:r>
              <a:rPr lang="cs-CZ" dirty="0"/>
              <a:t>se kterou se pracuje v </a:t>
            </a:r>
            <a:r>
              <a:rPr lang="cs-CZ" dirty="0" smtClean="0"/>
              <a:t>programu, má 16 bitový segment a 16 bitový ofset</a:t>
            </a:r>
          </a:p>
          <a:p>
            <a:pPr lvl="2"/>
            <a:r>
              <a:rPr lang="cs-CZ" dirty="0" smtClean="0"/>
              <a:t>registry CS, DS, ES, SS</a:t>
            </a:r>
          </a:p>
          <a:p>
            <a:pPr lvl="2"/>
            <a:r>
              <a:rPr lang="cs-CZ" dirty="0" smtClean="0"/>
              <a:t>např. instrukce </a:t>
            </a:r>
            <a:r>
              <a:rPr lang="cs-CZ" i="1" dirty="0" smtClean="0"/>
              <a:t>rep movsb</a:t>
            </a:r>
            <a:r>
              <a:rPr lang="cs-CZ" dirty="0" smtClean="0"/>
              <a:t> přesouvá CX bytů z adresy DS:SI na adresu ES:DI</a:t>
            </a:r>
          </a:p>
          <a:p>
            <a:pPr lvl="1"/>
            <a:r>
              <a:rPr lang="cs-CZ" dirty="0" smtClean="0"/>
              <a:t>lineární adresa vypočtěna jako segment*16 + ofset </a:t>
            </a:r>
          </a:p>
          <a:p>
            <a:pPr lvl="1"/>
            <a:r>
              <a:rPr lang="cs-CZ" dirty="0" smtClean="0"/>
              <a:t>teoreticky lze tedy adresovat 1MB paměti</a:t>
            </a:r>
          </a:p>
          <a:p>
            <a:pPr lvl="2"/>
            <a:r>
              <a:rPr lang="cs-CZ" dirty="0" smtClean="0"/>
              <a:t>sběrnice i286 má 20 bitů</a:t>
            </a:r>
          </a:p>
          <a:p>
            <a:pPr lvl="1"/>
            <a:r>
              <a:rPr lang="cs-CZ" dirty="0" smtClean="0"/>
              <a:t>lineární adresa odpovídá fyzické adrese paměťového chipu</a:t>
            </a:r>
          </a:p>
          <a:p>
            <a:pPr lvl="1"/>
            <a:r>
              <a:rPr lang="cs-CZ" dirty="0" smtClean="0"/>
              <a:t>jedna aplikace má přístup do paměti druhé aplikace</a:t>
            </a:r>
          </a:p>
          <a:p>
            <a:pPr lvl="2"/>
            <a:r>
              <a:rPr lang="cs-CZ" dirty="0" smtClean="0"/>
              <a:t>chybující aplikace má za následek pád celého systému</a:t>
            </a:r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2331855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Úniky paměti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ANO, </a:t>
            </a:r>
            <a:r>
              <a:rPr lang="cs-CZ" dirty="0" smtClean="0"/>
              <a:t>protože</a:t>
            </a:r>
          </a:p>
          <a:p>
            <a:pPr lvl="1"/>
            <a:r>
              <a:rPr lang="cs-CZ" dirty="0" smtClean="0"/>
              <a:t>častá chyba:reference není ztracena</a:t>
            </a:r>
          </a:p>
          <a:p>
            <a:pPr lvl="1"/>
            <a:r>
              <a:rPr lang="cs-CZ" dirty="0" smtClean="0"/>
              <a:t>řešení: nastavovat reference na </a:t>
            </a:r>
            <a:r>
              <a:rPr lang="cs-CZ" i="1" dirty="0" smtClean="0"/>
              <a:t>null</a:t>
            </a:r>
          </a:p>
          <a:p>
            <a:r>
              <a:rPr lang="cs-CZ" dirty="0" smtClean="0"/>
              <a:t>jak poznat, že v programu je únik paměti?</a:t>
            </a:r>
          </a:p>
          <a:p>
            <a:pPr lvl="1"/>
            <a:r>
              <a:rPr lang="cs-CZ" dirty="0" smtClean="0"/>
              <a:t>Java vyhodí výjimku OutOfMemory, ačkoliv se alokují jen malé bloky</a:t>
            </a:r>
          </a:p>
          <a:p>
            <a:pPr lvl="1"/>
            <a:r>
              <a:rPr lang="cs-CZ" dirty="0" smtClean="0"/>
              <a:t>specializované utility (např. VLD pro C++)</a:t>
            </a:r>
          </a:p>
          <a:p>
            <a:pPr lvl="1"/>
            <a:r>
              <a:rPr lang="cs-CZ" dirty="0" smtClean="0"/>
              <a:t>dávat si pozor</a:t>
            </a:r>
          </a:p>
          <a:p>
            <a:r>
              <a:rPr lang="cs-CZ" dirty="0" smtClean="0"/>
              <a:t>dobré pravidlo: kolekce (hash tabulky, pole, ...) nedělat jako </a:t>
            </a:r>
            <a:r>
              <a:rPr lang="cs-CZ" i="1" dirty="0" smtClean="0"/>
              <a:t>static</a:t>
            </a:r>
          </a:p>
        </p:txBody>
      </p:sp>
    </p:spTree>
    <p:extLst>
      <p:ext uri="{BB962C8B-B14F-4D97-AF65-F5344CB8AC3E}">
        <p14:creationId xmlns:p14="http://schemas.microsoft.com/office/powerpoint/2010/main" val="318562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Fyzická a virtuální paměť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chráněný mód</a:t>
            </a:r>
          </a:p>
          <a:p>
            <a:pPr lvl="1"/>
            <a:r>
              <a:rPr lang="cs-CZ" dirty="0" smtClean="0"/>
              <a:t>poprvé na Intel 80286</a:t>
            </a:r>
          </a:p>
          <a:p>
            <a:pPr lvl="1"/>
            <a:r>
              <a:rPr lang="cs-CZ" dirty="0" smtClean="0"/>
              <a:t>procesor startuje v reálném módu</a:t>
            </a:r>
          </a:p>
          <a:p>
            <a:pPr lvl="1"/>
            <a:r>
              <a:rPr lang="cs-CZ" dirty="0" smtClean="0"/>
              <a:t>program (typicky OS) může přepnout procesor z reálného do chráněného módu</a:t>
            </a:r>
          </a:p>
          <a:p>
            <a:pPr lvl="2"/>
            <a:r>
              <a:rPr lang="cs-CZ" dirty="0" smtClean="0"/>
              <a:t>vyžaduje nastavení různých tabulek (GDT – Global Descriptor Table, LDT – Local DT, IDT – Interrupt DT,...)</a:t>
            </a:r>
          </a:p>
          <a:p>
            <a:pPr lvl="1"/>
            <a:r>
              <a:rPr lang="cs-CZ" dirty="0" smtClean="0"/>
              <a:t>jakmile v chráněném módu, registry CS, DS, ES, ... obsahují index do GDT nebo LDT</a:t>
            </a:r>
          </a:p>
          <a:p>
            <a:pPr lvl="1"/>
            <a:r>
              <a:rPr lang="cs-CZ" dirty="0" smtClean="0"/>
              <a:t>položky GDT (případně LDT) tvoří:</a:t>
            </a:r>
          </a:p>
          <a:p>
            <a:pPr lvl="3"/>
            <a:r>
              <a:rPr lang="cs-CZ" dirty="0" smtClean="0"/>
              <a:t>lineární adresa začátku segmentu (bázová adresa)</a:t>
            </a:r>
          </a:p>
          <a:p>
            <a:pPr lvl="3"/>
            <a:r>
              <a:rPr lang="cs-CZ" dirty="0" smtClean="0"/>
              <a:t>velikost segmentu v bytech</a:t>
            </a:r>
          </a:p>
          <a:p>
            <a:pPr lvl="3"/>
            <a:r>
              <a:rPr lang="cs-CZ" dirty="0" smtClean="0"/>
              <a:t>atributy segmentu včetně vyžadovaného oprávnění (RPL)</a:t>
            </a:r>
          </a:p>
        </p:txBody>
      </p:sp>
    </p:spTree>
    <p:extLst>
      <p:ext uri="{BB962C8B-B14F-4D97-AF65-F5344CB8AC3E}">
        <p14:creationId xmlns:p14="http://schemas.microsoft.com/office/powerpoint/2010/main" val="3002505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Fyzická a virtuální paměť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chráněný mód</a:t>
            </a:r>
          </a:p>
          <a:p>
            <a:pPr lvl="1"/>
            <a:r>
              <a:rPr lang="cs-CZ" dirty="0" smtClean="0"/>
              <a:t>linární adresa = bázová adresa + ofset</a:t>
            </a:r>
          </a:p>
          <a:p>
            <a:pPr lvl="1"/>
            <a:r>
              <a:rPr lang="cs-CZ" dirty="0" smtClean="0"/>
              <a:t>lze adresovat 16MB na i286, 4GB na i386+ a mnoho TB na 64-bitovém systému</a:t>
            </a:r>
          </a:p>
          <a:p>
            <a:pPr lvl="1"/>
            <a:r>
              <a:rPr lang="cs-CZ" dirty="0"/>
              <a:t>lineární adresa odpovídá fyzické adrese paměťového </a:t>
            </a:r>
            <a:r>
              <a:rPr lang="cs-CZ" dirty="0" smtClean="0"/>
              <a:t>chipu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8841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Fyzická a virtuální paměť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chráněný mód</a:t>
            </a:r>
          </a:p>
          <a:p>
            <a:pPr lvl="1"/>
            <a:r>
              <a:rPr lang="cs-CZ" dirty="0" smtClean="0"/>
              <a:t>kód běžící v rámci nějakého segmentu smí přistupovat k paměti jiných segmentů jen, pokud jeho oprávnění (CPL) je vyšší než oprávnění RPL přistupovaného segmentu</a:t>
            </a:r>
          </a:p>
          <a:p>
            <a:pPr lvl="1"/>
            <a:r>
              <a:rPr lang="cs-CZ" dirty="0" smtClean="0"/>
              <a:t>není-li tato podmínka splněna, dojde k přerušení běhu kódu a vyvolání speciální obslužné rutiny (INT13 GP)</a:t>
            </a:r>
          </a:p>
          <a:p>
            <a:pPr lvl="2"/>
            <a:r>
              <a:rPr lang="cs-CZ" dirty="0" smtClean="0"/>
              <a:t>rutina součástí OS, provede ukončení běhu aplikace, vyhození výjimky apod.</a:t>
            </a:r>
          </a:p>
          <a:p>
            <a:pPr lvl="1"/>
            <a:r>
              <a:rPr lang="cs-CZ" dirty="0" smtClean="0"/>
              <a:t>rutiny OS jsou odděleny od aplikací</a:t>
            </a:r>
          </a:p>
          <a:p>
            <a:pPr marL="347472" lvl="1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345762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Fyzická a virtuální paměť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virtuální mód</a:t>
            </a:r>
          </a:p>
          <a:p>
            <a:pPr lvl="1"/>
            <a:r>
              <a:rPr lang="cs-CZ" dirty="0" smtClean="0"/>
              <a:t>počínaje Intel 80386</a:t>
            </a:r>
          </a:p>
          <a:p>
            <a:pPr lvl="1"/>
            <a:r>
              <a:rPr lang="cs-CZ" dirty="0" smtClean="0"/>
              <a:t>nadstavba nad chráněný mód</a:t>
            </a:r>
          </a:p>
          <a:p>
            <a:pPr lvl="1"/>
            <a:r>
              <a:rPr lang="cs-CZ" dirty="0" smtClean="0"/>
              <a:t>lineární adresa neodpovídá fyzické adrese</a:t>
            </a:r>
          </a:p>
          <a:p>
            <a:pPr lvl="1"/>
            <a:r>
              <a:rPr lang="cs-CZ" dirty="0" smtClean="0"/>
              <a:t>lineární adresní prostor mnohem větší </a:t>
            </a:r>
            <a:r>
              <a:rPr lang="cs-CZ" dirty="0"/>
              <a:t>než prostor fyzických </a:t>
            </a:r>
            <a:r>
              <a:rPr lang="cs-CZ" dirty="0" smtClean="0"/>
              <a:t>adres</a:t>
            </a:r>
          </a:p>
          <a:p>
            <a:pPr lvl="2"/>
            <a:r>
              <a:rPr lang="cs-CZ" dirty="0" smtClean="0"/>
              <a:t>tzv. virtuální paměť</a:t>
            </a:r>
            <a:endParaRPr lang="cs-CZ" dirty="0"/>
          </a:p>
          <a:p>
            <a:pPr lvl="1"/>
            <a:r>
              <a:rPr lang="cs-CZ" dirty="0" smtClean="0"/>
              <a:t>prostor lineárních adres rozsekán na stránky</a:t>
            </a:r>
          </a:p>
          <a:p>
            <a:pPr lvl="2"/>
            <a:r>
              <a:rPr lang="cs-CZ" dirty="0" smtClean="0"/>
              <a:t>stránka = 4KB na většině CPU </a:t>
            </a:r>
          </a:p>
          <a:p>
            <a:pPr marL="347472" lvl="1" indent="0">
              <a:buNone/>
            </a:pPr>
            <a:endParaRPr lang="cs-CZ" dirty="0" smtClean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9057019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Fyzická a virtuální paměť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virtuální mód</a:t>
            </a:r>
          </a:p>
          <a:p>
            <a:pPr lvl="1"/>
            <a:r>
              <a:rPr lang="cs-CZ" dirty="0"/>
              <a:t>pro každou stránku existuje záznam ve speciální tabulce, který obsahuje </a:t>
            </a:r>
          </a:p>
          <a:p>
            <a:pPr lvl="2"/>
            <a:r>
              <a:rPr lang="cs-CZ" dirty="0"/>
              <a:t>příznak, zda je stránka mapována do fyzického prostoru paměťového chipu</a:t>
            </a:r>
          </a:p>
          <a:p>
            <a:pPr lvl="2"/>
            <a:r>
              <a:rPr lang="cs-CZ" dirty="0"/>
              <a:t>fyzickou adresa začátku stránky (je-li mapována)</a:t>
            </a:r>
          </a:p>
          <a:p>
            <a:pPr lvl="2"/>
            <a:r>
              <a:rPr lang="cs-CZ" dirty="0"/>
              <a:t>příznaky zabezpečení (pouze pro čtení, zápis, ...)</a:t>
            </a:r>
          </a:p>
          <a:p>
            <a:pPr lvl="1"/>
            <a:r>
              <a:rPr lang="cs-CZ" dirty="0" smtClean="0"/>
              <a:t>pokud kód přistupuje k adrese, která je na stránce, která není ve fyzické paměti, CPU zavolá speciální rutinu (INT 14 Page Fault)</a:t>
            </a:r>
          </a:p>
          <a:p>
            <a:pPr lvl="2"/>
            <a:r>
              <a:rPr lang="cs-CZ" dirty="0" smtClean="0"/>
              <a:t>OS načte stránku ze „swapovacího“ souboru</a:t>
            </a:r>
          </a:p>
          <a:p>
            <a:pPr lvl="1"/>
            <a:r>
              <a:rPr lang="cs-CZ" dirty="0" smtClean="0"/>
              <a:t>poznámka: tabulka může být pro každou aplikaci jiná </a:t>
            </a:r>
            <a:r>
              <a:rPr lang="cs-CZ" dirty="0" smtClean="0">
                <a:sym typeface="Symbol"/>
              </a:rPr>
              <a:t> dvě aplikace mohou pracovat se stejnou virtuální adresou a přitom každá s jinými daty</a:t>
            </a:r>
            <a:r>
              <a:rPr lang="cs-CZ" dirty="0" smtClean="0"/>
              <a:t> </a:t>
            </a:r>
          </a:p>
          <a:p>
            <a:pPr marL="603504" lvl="2" indent="0">
              <a:buNone/>
            </a:pPr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8435180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Fyzická a virtuální paměť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433635"/>
            <a:ext cx="5688632" cy="45925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48606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Fyzická a virtuální paměť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cs-CZ" dirty="0" smtClean="0"/>
                  <a:t>moderní OS používají virtuální mód</a:t>
                </a:r>
              </a:p>
              <a:p>
                <a:r>
                  <a:rPr lang="cs-CZ" dirty="0" smtClean="0"/>
                  <a:t>typicky nastavují tzv. „flat mód“ adres: bázová adresa = 0, velikost segmentu = 4GB </a:t>
                </a:r>
                <a:br>
                  <a:rPr lang="cs-CZ" dirty="0" smtClean="0"/>
                </a:br>
                <a:r>
                  <a:rPr lang="cs-CZ" dirty="0" smtClean="0"/>
                  <a:t>(32-bitové CPU) nebo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i="1" smtClean="0">
                            <a:latin typeface="Cambria Math"/>
                          </a:rPr>
                          <m:t>64</m:t>
                        </m:r>
                      </m:sup>
                    </m:sSup>
                  </m:oMath>
                </a14:m>
                <a:r>
                  <a:rPr lang="en-US" dirty="0" smtClean="0"/>
                  <a:t> B (64-bitov</a:t>
                </a:r>
                <a:r>
                  <a:rPr lang="cs-CZ" dirty="0" smtClean="0"/>
                  <a:t>é CPU)</a:t>
                </a:r>
              </a:p>
              <a:p>
                <a:pPr lvl="1"/>
                <a:r>
                  <a:rPr lang="cs-CZ" dirty="0" smtClean="0"/>
                  <a:t>výhody</a:t>
                </a:r>
              </a:p>
              <a:p>
                <a:pPr lvl="2"/>
                <a:r>
                  <a:rPr lang="cs-CZ" dirty="0" smtClean="0"/>
                  <a:t>všechny aplikace mají stejný prostor virtuálních adres, ty jsou však mapovány na různá místa</a:t>
                </a:r>
              </a:p>
              <a:p>
                <a:pPr lvl="2"/>
                <a:r>
                  <a:rPr lang="cs-CZ" dirty="0" smtClean="0"/>
                  <a:t>pracuje se jen s ofsety, tzn. jednodušší a rychlejší kód</a:t>
                </a:r>
              </a:p>
              <a:p>
                <a:pPr lvl="1"/>
                <a:r>
                  <a:rPr lang="cs-CZ" dirty="0" smtClean="0"/>
                  <a:t>nevýhody</a:t>
                </a:r>
              </a:p>
              <a:p>
                <a:pPr lvl="2"/>
                <a:r>
                  <a:rPr lang="cs-CZ" dirty="0" smtClean="0"/>
                  <a:t>32-bitové aplikace (naprostá většina) mají k dispozici pouze 4GB virtuální paměti, ačkoliv OS by vlastním stránkovacím způsobem zvádl poskytnout více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164" r="-320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843415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5606</TotalTime>
  <Words>1022</Words>
  <Application>Microsoft Office PowerPoint</Application>
  <PresentationFormat>Předvádění na obrazovce (4:3)</PresentationFormat>
  <Paragraphs>131</Paragraphs>
  <Slides>20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Aspect</vt:lpstr>
      <vt:lpstr>KIV/ZEP - 2011</vt:lpstr>
      <vt:lpstr>Fyzická a virtuální paměť</vt:lpstr>
      <vt:lpstr>Fyzická a virtuální paměť</vt:lpstr>
      <vt:lpstr>Fyzická a virtuální paměť</vt:lpstr>
      <vt:lpstr>Fyzická a virtuální paměť</vt:lpstr>
      <vt:lpstr>Fyzická a virtuální paměť</vt:lpstr>
      <vt:lpstr>Fyzická a virtuální paměť</vt:lpstr>
      <vt:lpstr>Fyzická a virtuální paměť</vt:lpstr>
      <vt:lpstr>Fyzická a virtuální paměť</vt:lpstr>
      <vt:lpstr>Adresní prostor ve Win32</vt:lpstr>
      <vt:lpstr>Adresní prostor ve Win32</vt:lpstr>
      <vt:lpstr>Adresní prostor ve Win64</vt:lpstr>
      <vt:lpstr>Fragmentace paměti</vt:lpstr>
      <vt:lpstr>Rozsáhlá data</vt:lpstr>
      <vt:lpstr>Rozsáhlá data</vt:lpstr>
      <vt:lpstr>Úniky paměti</vt:lpstr>
      <vt:lpstr>Úniky paměti</vt:lpstr>
      <vt:lpstr>Úniky paměti</vt:lpstr>
      <vt:lpstr>Úniky paměti</vt:lpstr>
      <vt:lpstr>Úniky paměti</vt:lpstr>
    </vt:vector>
  </TitlesOfParts>
  <Company>BeSoft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KIV/PRJ2 - 2009</dc:title>
  <dc:creator>Josef Kohout</dc:creator>
  <cp:lastModifiedBy>Josef Kohout</cp:lastModifiedBy>
  <cp:revision>80</cp:revision>
  <dcterms:created xsi:type="dcterms:W3CDTF">2009-02-02T17:36:35Z</dcterms:created>
  <dcterms:modified xsi:type="dcterms:W3CDTF">2011-03-21T07:33:45Z</dcterms:modified>
</cp:coreProperties>
</file>