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76" r:id="rId4"/>
    <p:sldId id="261" r:id="rId5"/>
    <p:sldId id="262" r:id="rId6"/>
    <p:sldId id="266" r:id="rId7"/>
    <p:sldId id="269" r:id="rId8"/>
    <p:sldId id="270" r:id="rId9"/>
    <p:sldId id="272" r:id="rId10"/>
    <p:sldId id="271" r:id="rId11"/>
    <p:sldId id="263" r:id="rId12"/>
    <p:sldId id="268" r:id="rId13"/>
    <p:sldId id="274" r:id="rId14"/>
    <p:sldId id="275" r:id="rId15"/>
    <p:sldId id="264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73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3627-E181-423E-BA7B-43AEA5E07D60}" type="datetimeFigureOut">
              <a:rPr lang="cs-CZ" smtClean="0"/>
              <a:t>14.3.2011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342A-050E-4FE4-99B9-C0DF7D628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2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srovnání spojový seznam (spojový</a:t>
            </a:r>
            <a:r>
              <a:rPr lang="cs-CZ" baseline="0" dirty="0" smtClean="0"/>
              <a:t> seznam pro každou řádku resp. dvojitý) vs. TAUCS, paměťová složitost</a:t>
            </a:r>
          </a:p>
          <a:p>
            <a:r>
              <a:rPr lang="cs-CZ" baseline="0" dirty="0" smtClean="0"/>
              <a:t>nižší nároky na paměť a také operace jsou rychlejší (méně výpočtů, lokalizace v paměti, tj. lepší využití </a:t>
            </a:r>
            <a:r>
              <a:rPr lang="cs-CZ" baseline="0" dirty="0" err="1" smtClean="0"/>
              <a:t>cache</a:t>
            </a:r>
            <a:r>
              <a:rPr lang="cs-CZ" baseline="0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formule pro </a:t>
            </a:r>
            <a:r>
              <a:rPr lang="cs-CZ" dirty="0" err="1" smtClean="0"/>
              <a:t>Cij</a:t>
            </a:r>
            <a:r>
              <a:rPr lang="cs-CZ" dirty="0" smtClean="0"/>
              <a:t> obsahuje 2 </a:t>
            </a:r>
            <a:r>
              <a:rPr lang="cs-CZ" dirty="0" err="1" smtClean="0"/>
              <a:t>nasobeni</a:t>
            </a:r>
            <a:r>
              <a:rPr lang="cs-CZ" baseline="0" dirty="0" smtClean="0"/>
              <a:t> matic n/2 =&gt; celkem 8 </a:t>
            </a:r>
            <a:r>
              <a:rPr lang="cs-CZ" baseline="0" dirty="0" err="1" smtClean="0"/>
              <a:t>nasobeni</a:t>
            </a:r>
            <a:endParaRPr lang="cs-CZ" baseline="0" dirty="0" smtClean="0"/>
          </a:p>
          <a:p>
            <a:r>
              <a:rPr lang="cs-CZ" baseline="0" dirty="0" smtClean="0"/>
              <a:t>dále obsahuje 1 </a:t>
            </a:r>
            <a:r>
              <a:rPr lang="cs-CZ" baseline="0" dirty="0" err="1" smtClean="0"/>
              <a:t>scitani</a:t>
            </a:r>
            <a:r>
              <a:rPr lang="cs-CZ" baseline="0" dirty="0" smtClean="0"/>
              <a:t> matic n/2, v matici je (n/2)</a:t>
            </a:r>
            <a:r>
              <a:rPr lang="en-US" baseline="0" dirty="0" smtClean="0"/>
              <a:t>^</a:t>
            </a:r>
            <a:r>
              <a:rPr lang="cs-CZ" baseline="0" dirty="0" smtClean="0"/>
              <a:t>2 prvku, které se sčítají =&gt;=&gt; celkem O(n3)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složitost celkem tedy O(n</a:t>
            </a:r>
            <a:r>
              <a:rPr lang="en-US" dirty="0" smtClean="0"/>
              <a:t>^</a:t>
            </a:r>
            <a:r>
              <a:rPr lang="cs-CZ" dirty="0" smtClean="0"/>
              <a:t>log7</a:t>
            </a:r>
            <a:r>
              <a:rPr lang="cs-CZ" baseline="0" dirty="0" smtClean="0"/>
              <a:t> = 2.81)</a:t>
            </a:r>
          </a:p>
          <a:p>
            <a:r>
              <a:rPr lang="cs-CZ" baseline="0" dirty="0" smtClean="0"/>
              <a:t>nejlepší současná asi </a:t>
            </a:r>
            <a:r>
              <a:rPr lang="cs-CZ" dirty="0" smtClean="0"/>
              <a:t>O(n</a:t>
            </a:r>
            <a:r>
              <a:rPr lang="en-US" dirty="0" smtClean="0"/>
              <a:t>^</a:t>
            </a:r>
            <a:r>
              <a:rPr lang="cs-CZ" dirty="0" smtClean="0"/>
              <a:t>2.39)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slozitost eliminace</a:t>
            </a:r>
            <a:r>
              <a:rPr lang="cs-CZ" baseline="0" dirty="0" smtClean="0"/>
              <a:t> je:</a:t>
            </a:r>
          </a:p>
          <a:p>
            <a:r>
              <a:rPr lang="cs-CZ" baseline="0" dirty="0" smtClean="0"/>
              <a:t>dopredná faze: (n-1 kroku), v 1. se provádí eliminace 1. sloupce v celkem n-1 radcich, pro kazdy radek se pocita 1 deleni a n operaci nasobeni a </a:t>
            </a:r>
            <a:r>
              <a:rPr lang="cs-CZ" baseline="0" dirty="0" smtClean="0"/>
              <a:t>n operaci </a:t>
            </a:r>
            <a:r>
              <a:rPr lang="cs-CZ" baseline="0" dirty="0" err="1" smtClean="0"/>
              <a:t>odecitan</a:t>
            </a:r>
            <a:r>
              <a:rPr lang="en-US" baseline="0" dirty="0" smtClean="0"/>
              <a:t>i, </a:t>
            </a:r>
            <a:r>
              <a:rPr lang="en-US" baseline="0" dirty="0" err="1" smtClean="0"/>
              <a:t>tedy</a:t>
            </a:r>
            <a:r>
              <a:rPr lang="en-US" baseline="0" dirty="0" smtClean="0"/>
              <a:t> 2n - 1 </a:t>
            </a:r>
            <a:r>
              <a:rPr lang="en-US" baseline="0" dirty="0" err="1" smtClean="0"/>
              <a:t>operaci</a:t>
            </a:r>
            <a:r>
              <a:rPr lang="en-US" baseline="0" dirty="0" smtClean="0"/>
              <a:t> (u </a:t>
            </a:r>
            <a:r>
              <a:rPr lang="en-US" baseline="0" dirty="0" err="1" smtClean="0"/>
              <a:t>prvni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hodnoty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nastavim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rovnou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0)</a:t>
            </a: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v 2. se provádí eliminace 2. sloupce v celkem n-2 radcich, pro kazdy radek se pocita 1 deleni a (n-1) operaci nasobeni a odecitani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jsou-li vsechny operace dlouhe 1 casovou jednotku, pak i. krok vyzaduje i*(2+i)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suma_i(2i) = n*(n-1)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suma_i(i</a:t>
            </a:r>
            <a:r>
              <a:rPr lang="en-US" baseline="0" dirty="0" smtClean="0"/>
              <a:t>^2</a:t>
            </a:r>
            <a:r>
              <a:rPr lang="cs-CZ" baseline="0" dirty="0" smtClean="0"/>
              <a:t>) = </a:t>
            </a:r>
            <a:r>
              <a:rPr lang="en-US" baseline="0" dirty="0" err="1" smtClean="0"/>
              <a:t>viz</a:t>
            </a:r>
            <a:r>
              <a:rPr lang="en-US" baseline="0" dirty="0" smtClean="0"/>
              <a:t> Wiki = n^3/3 +n^2/2 + </a:t>
            </a:r>
            <a:r>
              <a:rPr lang="en-US" baseline="0" dirty="0" smtClean="0"/>
              <a:t>n/6 =&gt;T(n</a:t>
            </a:r>
            <a:r>
              <a:rPr lang="en-US" baseline="0" dirty="0" smtClean="0"/>
              <a:t>) = </a:t>
            </a:r>
            <a:r>
              <a:rPr lang="en-US" baseline="0" dirty="0" smtClean="0"/>
              <a:t>2*n^3/3 +2*n^2/2 +2*n/6 – 3*n*(n-1)/2 + n-1 =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lang="en-US" baseline="0" dirty="0" err="1" smtClean="0"/>
              <a:t>zpetna</a:t>
            </a:r>
            <a:r>
              <a:rPr lang="en-US" baseline="0" dirty="0" smtClean="0"/>
              <a:t> faze: T(n)=n*(n+1)-n=n^2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</a:t>
            </a:r>
            <a:r>
              <a:rPr lang="cs-CZ" baseline="0" dirty="0" smtClean="0"/>
              <a:t> = I, pokud netřeba provádět permutace, aby se vyhlo dělení nulou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AD87B8-0415-4D0F-A36B-FCB799801A8F}" type="datetimeFigureOut">
              <a:rPr lang="cs-CZ" smtClean="0"/>
              <a:pPr/>
              <a:t>14.3.2011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KIV/ZEP </a:t>
            </a:r>
            <a:r>
              <a:rPr lang="en-US" dirty="0" smtClean="0"/>
              <a:t>- 2011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Násobení </a:t>
            </a:r>
            <a:r>
              <a:rPr lang="cs-CZ" sz="2400" dirty="0" smtClean="0"/>
              <a:t>matic</a:t>
            </a:r>
            <a:r>
              <a:rPr lang="en-US" sz="2400" dirty="0" smtClean="0"/>
              <a:t>,</a:t>
            </a:r>
          </a:p>
          <a:p>
            <a:r>
              <a:rPr lang="cs-CZ" sz="2400" dirty="0"/>
              <a:t>ř</a:t>
            </a:r>
            <a:r>
              <a:rPr lang="cs-CZ" sz="2400" dirty="0" smtClean="0"/>
              <a:t>ešení </a:t>
            </a:r>
            <a:r>
              <a:rPr lang="cs-CZ" sz="2400" dirty="0"/>
              <a:t>soustav lineárních i nelineárních rovnic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/>
              </a:bodyPr>
              <a:lstStyle/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6.002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6.002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zpětnou substitucí dostáváme řešení:</a:t>
                </a:r>
                <a:r>
                  <a:rPr lang="cs-CZ" dirty="0"/>
                  <a:t> </a:t>
                </a:r>
                <a:r>
                  <a:rPr lang="cs-CZ" dirty="0" smtClean="0"/>
                  <a:t>[0, 1, 1]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řešení zcela odlišné od řešení bez pivotace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správné (přesné) řešení: [0, 1, 1]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pivotace neřeší problém dělení nulou!</a:t>
                </a:r>
              </a:p>
              <a:p>
                <a:pPr marL="265176" lvl="1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složitost Gaussovo eliminace?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err="1" smtClean="0"/>
                  <a:t>dopředná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fáz</a:t>
                </a:r>
                <a:r>
                  <a:rPr lang="en-US" dirty="0" smtClean="0"/>
                  <a:t>e</a:t>
                </a:r>
                <a:r>
                  <a:rPr lang="cs-CZ" dirty="0" smtClean="0"/>
                  <a:t>: </a:t>
                </a:r>
                <a:r>
                  <a:rPr lang="cs-CZ" dirty="0" smtClean="0"/>
                  <a:t>n-1 kroků,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cs-CZ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cs-CZ" i="1" dirty="0" smtClean="0">
                            <a:latin typeface="Cambria Math"/>
                          </a:rPr>
                          <m:t>𝑖</m:t>
                        </m:r>
                        <m:r>
                          <a:rPr lang="cs-CZ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 smtClean="0">
                            <a:latin typeface="Cambria Math"/>
                          </a:rPr>
                          <m:t>𝑛</m:t>
                        </m:r>
                        <m:r>
                          <a:rPr lang="cs-CZ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cs-CZ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  <m:r>
                          <a:rPr lang="cs-CZ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nary>
                  </m:oMath>
                </a14:m>
                <a:endParaRPr lang="cs-CZ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zpětná substituce: n kroků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cs-CZ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cs-CZ" i="1" dirty="0">
                            <a:latin typeface="Cambria Math"/>
                          </a:rPr>
                          <m:t>𝑖</m:t>
                        </m:r>
                        <m:r>
                          <a:rPr lang="cs-CZ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latin typeface="Cambria Math"/>
                          </a:rPr>
                          <m:t>𝑖</m:t>
                        </m:r>
                        <m:r>
                          <a:rPr lang="en-US" i="1" smtClean="0">
                            <a:latin typeface="Cambria Math"/>
                          </a:rPr>
                          <m:t>−1</m:t>
                        </m:r>
                      </m:e>
                    </m:nary>
                  </m:oMath>
                </a14:m>
                <a:endParaRPr lang="en-US" i="1" dirty="0">
                  <a:latin typeface="Cambria Math"/>
                </a:endParaRP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en-US" dirty="0" err="1" smtClean="0"/>
                  <a:t>celkem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cs-CZ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/>
                      </a:rPr>
                      <m:t>−1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marL="265176" lvl="1" indent="-265176">
                  <a:buSzPct val="80000"/>
                  <a:buFont typeface="Wingdings 2"/>
                  <a:buChar char=""/>
                </a:pPr>
                <a:endParaRPr lang="cs-CZ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 fontScale="92500" lnSpcReduction="10000"/>
              </a:bodyPr>
              <a:lstStyle/>
              <a:p>
                <a:pPr marL="265176" lvl="1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LU rozklad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A=P*L*U, kde L je dolní a U horní trojúhelníková matice a P popisuje permutace řádků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𝐴</m:t>
                    </m:r>
                    <m:r>
                      <a:rPr lang="cs-CZ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cs-CZ" i="1" dirty="0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s-CZ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cs-CZ" i="1" smtClean="0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cs-CZ" i="1" dirty="0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s-CZ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 dirty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 dirty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cs-CZ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cs-CZ" i="1" dirty="0" smtClean="0"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L členy odpovídají multiplikátorům z Gaussova eliminačního procesu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U odpovídá matici na konci eliminace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𝐴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cs-CZ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cs-CZ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řeším soustavu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  <a:ea typeface="Cambria Math"/>
                      </a:rPr>
                      <m:t>𝑃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𝐿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cs-CZ" dirty="0" smtClean="0"/>
                  <a:t> – jen zpětná substituce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/>
                  <a:t>řeším soustavu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cs-CZ" dirty="0"/>
                  <a:t> – jen zpětná </a:t>
                </a:r>
                <a:r>
                  <a:rPr lang="cs-CZ" dirty="0" smtClean="0"/>
                  <a:t>substituce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složitost: horší než GE, protože jsou třeba dvě substituce</a:t>
                </a:r>
                <a:endParaRPr lang="cs-CZ" dirty="0"/>
              </a:p>
              <a:p>
                <a:pPr marL="740664" lvl="3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význam, pokud potřebuji vyřešit soustavu pro více vektorů pravých stran (b), tj. např. vyhlazení bodů v prostoru</a:t>
                </a:r>
              </a:p>
              <a:p>
                <a:pPr marL="740664" lvl="3" indent="-265176">
                  <a:buSzPct val="80000"/>
                  <a:buFont typeface="Wingdings 2"/>
                  <a:buChar char=""/>
                </a:pPr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 t="-379" r="-969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numerická metoda vázaných gradientů</a:t>
                </a:r>
              </a:p>
              <a:p>
                <a:pPr lvl="1"/>
                <a:r>
                  <a:rPr lang="cs-CZ" dirty="0" smtClean="0"/>
                  <a:t>(conjugate gradients)</a:t>
                </a:r>
              </a:p>
              <a:p>
                <a:pPr lvl="1"/>
                <a:r>
                  <a:rPr lang="cs-CZ" dirty="0" smtClean="0"/>
                  <a:t>pro zadaný odhad řešení x</a:t>
                </a:r>
                <a:r>
                  <a:rPr lang="cs-CZ" baseline="-25000" dirty="0" smtClean="0"/>
                  <a:t>(0)</a:t>
                </a:r>
                <a:r>
                  <a:rPr lang="cs-CZ" dirty="0" smtClean="0"/>
                  <a:t> hledá iterativně</a:t>
                </a:r>
                <a:br>
                  <a:rPr lang="cs-CZ" dirty="0" smtClean="0"/>
                </a:br>
                <a:r>
                  <a:rPr lang="cs-CZ" dirty="0" smtClean="0"/>
                  <a:t>skutečné řešení ve směru největšího spádu</a:t>
                </a:r>
              </a:p>
              <a:p>
                <a:pPr lvl="1"/>
                <a:r>
                  <a:rPr lang="cs-CZ" dirty="0"/>
                  <a:t>pro zvolené počáteční řešení x</a:t>
                </a:r>
                <a:r>
                  <a:rPr lang="cs-CZ" baseline="-25000" dirty="0"/>
                  <a:t>(0)</a:t>
                </a:r>
                <a:r>
                  <a:rPr lang="cs-CZ" dirty="0"/>
                  <a:t> máme chybu:</a:t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𝐴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</m:oMath>
                </a14:m>
                <a:r>
                  <a:rPr lang="cs-CZ" dirty="0"/>
                  <a:t>, skutečné řešení je někde v přibližném směru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</m:oMath>
                </a14:m>
                <a:r>
                  <a:rPr lang="cs-CZ" dirty="0"/>
                  <a:t>, tj. nové přesnější řešení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(1)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</m:oMath>
                </a14:m>
                <a:r>
                  <a:rPr lang="cs-CZ" dirty="0"/>
                  <a:t> je délka kroku</a:t>
                </a:r>
              </a:p>
              <a:p>
                <a:pPr lvl="1"/>
                <a:r>
                  <a:rPr lang="cs-CZ" dirty="0"/>
                  <a:t>opakujeme zpřesnění tak dlouho, dokud chyba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cs-CZ" dirty="0"/>
                  <a:t> není zanedbatelná, přičemž délku kroku zkracujeme tak, jak se k výsledku </a:t>
                </a:r>
                <a:r>
                  <a:rPr lang="cs-CZ" dirty="0" smtClean="0"/>
                  <a:t>přibližujeme</a:t>
                </a:r>
                <a:br>
                  <a:rPr lang="cs-CZ" dirty="0" smtClean="0"/>
                </a:br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 t="-1136" r="-1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(ne)lineárních rovnic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cs-CZ" dirty="0" smtClean="0"/>
                  <a:t>problém: velmi často jdeme dlouho blbě, než se to spraví (tj. moc kroků)</a:t>
                </a:r>
              </a:p>
              <a:p>
                <a:pPr lvl="2"/>
                <a:r>
                  <a:rPr lang="cs-CZ" dirty="0" smtClean="0"/>
                  <a:t>řešení: korekce směru (jdeme cikcak)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(</m:t>
                        </m:r>
                        <m:r>
                          <a:rPr lang="cs-CZ" i="1" smtClean="0">
                            <a:latin typeface="Cambria Math"/>
                          </a:rPr>
                          <m:t>𝑖</m:t>
                        </m:r>
                        <m:r>
                          <a:rPr lang="cs-CZ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cs-CZ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20445" r="18936" b="16590"/>
          <a:stretch/>
        </p:blipFill>
        <p:spPr bwMode="auto">
          <a:xfrm>
            <a:off x="4067944" y="1827439"/>
            <a:ext cx="4392487" cy="358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6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</a:t>
            </a:r>
            <a:r>
              <a:rPr lang="en-US" dirty="0" smtClean="0"/>
              <a:t>l</a:t>
            </a:r>
            <a:r>
              <a:rPr lang="cs-CZ" dirty="0" smtClean="0"/>
              <a:t>ineárních rovnic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cs-CZ" dirty="0" smtClean="0"/>
                  <a:t>pseudokód:</a:t>
                </a:r>
              </a:p>
              <a:p>
                <a:pPr marL="804672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𝐴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(0)</m:t>
                        </m:r>
                      </m:sub>
                    </m:sSub>
                  </m:oMath>
                </a14:m>
                <a:endParaRPr lang="cs-CZ" dirty="0"/>
              </a:p>
              <a:p>
                <a:pPr marL="804672" lvl="1" indent="-457200">
                  <a:buFont typeface="+mj-lt"/>
                  <a:buAutoNum type="arabicPeriod"/>
                </a:pPr>
                <a:r>
                  <a:rPr lang="cs-CZ" dirty="0" smtClean="0"/>
                  <a:t>for (i = 0; i &lt; max počet kroků; i++) </a:t>
                </a:r>
              </a:p>
              <a:p>
                <a:pPr marL="1042416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(</m:t>
                        </m:r>
                        <m:r>
                          <a:rPr lang="cs-CZ" i="1" smtClean="0">
                            <a:latin typeface="Cambria Math"/>
                          </a:rPr>
                          <m:t>𝑖</m:t>
                        </m:r>
                        <m:r>
                          <a:rPr lang="cs-CZ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e>
                          <m:sup>
                            <m:r>
                              <a:rPr lang="cs-CZ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 dirty="0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pPr marL="1042416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(</m:t>
                        </m:r>
                        <m:r>
                          <a:rPr lang="cs-CZ" i="1" smtClean="0">
                            <a:latin typeface="Cambria Math"/>
                          </a:rPr>
                          <m:t>𝑖</m:t>
                        </m:r>
                        <m:r>
                          <a:rPr lang="cs-CZ" i="1" smtClean="0">
                            <a:latin typeface="Cambria Math"/>
                          </a:rPr>
                          <m:t>+1)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1042416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+1)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 smtClean="0">
                        <a:latin typeface="Cambria Math"/>
                      </a:rPr>
                      <m:t>𝑏</m:t>
                    </m:r>
                    <m:r>
                      <a:rPr lang="cs-CZ" i="1" smtClean="0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 smtClean="0">
                            <a:latin typeface="Cambria Math"/>
                          </a:rPr>
                          <m:t>+1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cs-CZ" dirty="0"/>
              </a:p>
              <a:p>
                <a:pPr marL="1042416" lvl="2" indent="-457200">
                  <a:buFont typeface="+mj-lt"/>
                  <a:buAutoNum type="arabicPeriod"/>
                </a:pPr>
                <a:r>
                  <a:rPr lang="cs-CZ" dirty="0" smtClean="0"/>
                  <a:t>if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+1)</m:t>
                        </m:r>
                      </m:sub>
                    </m:sSub>
                  </m:oMath>
                </a14:m>
                <a:r>
                  <a:rPr lang="cs-CZ" dirty="0" smtClean="0"/>
                  <a:t> is </a:t>
                </a:r>
                <a:r>
                  <a:rPr lang="cs-CZ" dirty="0"/>
                  <a:t>"sufficiently </a:t>
                </a:r>
                <a:r>
                  <a:rPr lang="cs-CZ" dirty="0" smtClean="0"/>
                  <a:t>small„)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+1)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1042416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 smtClean="0">
                                    <a:latin typeface="Cambria Math"/>
                                  </a:rPr>
                                  <m:t>+1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 smtClean="0">
                                <a:latin typeface="Cambria Math"/>
                              </a:rPr>
                              <m:t>+1</m:t>
                            </m:r>
                            <m:r>
                              <a:rPr lang="cs-CZ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 dirty="0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,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+1)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 smtClean="0">
                            <a:latin typeface="Cambria Math"/>
                          </a:rPr>
                          <m:t>+1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cs-CZ" dirty="0"/>
              </a:p>
              <a:p>
                <a:pPr marL="804672" lvl="1" indent="-457200">
                  <a:buFont typeface="+mj-lt"/>
                  <a:buAutoNum type="arabicPeriod"/>
                </a:pPr>
                <a:r>
                  <a:rPr lang="cs-CZ" dirty="0" smtClean="0"/>
                  <a:t>return error</a:t>
                </a:r>
                <a:r>
                  <a:rPr lang="en-US" dirty="0" smtClean="0"/>
                  <a:t>;</a:t>
                </a: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Laplacianovské</a:t>
            </a:r>
            <a:r>
              <a:rPr lang="cs-CZ" dirty="0" smtClean="0"/>
              <a:t> vyhlazení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/>
          </a:bodyPr>
          <a:lstStyle/>
          <a:p>
            <a:r>
              <a:rPr lang="cs-CZ" dirty="0" smtClean="0"/>
              <a:t>3D objekty reprezentovány trojúhelníkovou sítí</a:t>
            </a:r>
          </a:p>
          <a:p>
            <a:r>
              <a:rPr lang="cs-CZ" dirty="0" smtClean="0"/>
              <a:t>matice L</a:t>
            </a:r>
          </a:p>
          <a:p>
            <a:pPr lvl="1"/>
            <a:r>
              <a:rPr lang="cs-CZ" dirty="0" smtClean="0"/>
              <a:t>popisuje přenos energie mezi vrcholy,</a:t>
            </a:r>
            <a:br>
              <a:rPr lang="cs-CZ" dirty="0" smtClean="0"/>
            </a:br>
            <a:r>
              <a:rPr lang="cs-CZ" dirty="0" smtClean="0"/>
              <a:t>tj. vzájemné vztahy mezi vrcholy</a:t>
            </a:r>
          </a:p>
          <a:p>
            <a:pPr lvl="1"/>
            <a:r>
              <a:rPr lang="cs-CZ" dirty="0" smtClean="0"/>
              <a:t>např. L</a:t>
            </a:r>
            <a:r>
              <a:rPr lang="cs-CZ" baseline="-25000" dirty="0" smtClean="0"/>
              <a:t>ij</a:t>
            </a:r>
            <a:r>
              <a:rPr lang="cs-CZ" dirty="0" smtClean="0"/>
              <a:t>=-1 pro i=j, 1/d je-li vrchol </a:t>
            </a:r>
            <a:br>
              <a:rPr lang="cs-CZ" dirty="0" smtClean="0"/>
            </a:br>
            <a:r>
              <a:rPr lang="cs-CZ" dirty="0" err="1" smtClean="0"/>
              <a:t>v</a:t>
            </a:r>
            <a:r>
              <a:rPr lang="cs-CZ" baseline="-25000" dirty="0" err="1" smtClean="0"/>
              <a:t>i</a:t>
            </a:r>
            <a:r>
              <a:rPr lang="cs-CZ" dirty="0" smtClean="0"/>
              <a:t> spojen hranou s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j</a:t>
            </a:r>
            <a:r>
              <a:rPr lang="cs-CZ" dirty="0" smtClean="0"/>
              <a:t>, 0 jinde</a:t>
            </a:r>
            <a:endParaRPr lang="cs-CZ" baseline="-25000" dirty="0" smtClean="0"/>
          </a:p>
          <a:p>
            <a:r>
              <a:rPr lang="cs-CZ" dirty="0" smtClean="0"/>
              <a:t>triviální řešení: LX=0</a:t>
            </a:r>
          </a:p>
          <a:p>
            <a:r>
              <a:rPr lang="cs-CZ" dirty="0" smtClean="0"/>
              <a:t>optimalizační řešení: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5500694" y="3714752"/>
            <a:ext cx="1741282" cy="1752598"/>
            <a:chOff x="1228703" y="2765422"/>
            <a:chExt cx="1954212" cy="1966912"/>
          </a:xfrm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024040" y="3997322"/>
              <a:ext cx="1012825" cy="593725"/>
            </a:xfrm>
            <a:custGeom>
              <a:avLst/>
              <a:gdLst/>
              <a:ahLst/>
              <a:cxnLst>
                <a:cxn ang="0">
                  <a:pos x="136" y="485"/>
                </a:cxn>
                <a:cxn ang="0">
                  <a:pos x="0" y="0"/>
                </a:cxn>
                <a:cxn ang="0">
                  <a:pos x="828" y="148"/>
                </a:cxn>
              </a:cxnLst>
              <a:rect l="0" t="0" r="r" b="b"/>
              <a:pathLst>
                <a:path w="828" h="485">
                  <a:moveTo>
                    <a:pt x="136" y="485"/>
                  </a:moveTo>
                  <a:lnTo>
                    <a:pt x="0" y="0"/>
                  </a:lnTo>
                  <a:lnTo>
                    <a:pt x="828" y="14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024040" y="2935284"/>
              <a:ext cx="989013" cy="1062038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0" y="868"/>
                </a:cxn>
                <a:cxn ang="0">
                  <a:pos x="809" y="285"/>
                </a:cxn>
              </a:cxnLst>
              <a:rect l="0" t="0" r="r" b="b"/>
              <a:pathLst>
                <a:path w="809" h="868">
                  <a:moveTo>
                    <a:pt x="181" y="0"/>
                  </a:moveTo>
                  <a:lnTo>
                    <a:pt x="0" y="868"/>
                  </a:lnTo>
                  <a:lnTo>
                    <a:pt x="809" y="285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349353" y="3276597"/>
              <a:ext cx="681037" cy="8794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556" y="595"/>
                </a:cxn>
                <a:cxn ang="0">
                  <a:pos x="0" y="718"/>
                </a:cxn>
              </a:cxnLst>
              <a:rect l="0" t="0" r="r" b="b"/>
              <a:pathLst>
                <a:path w="556" h="718">
                  <a:moveTo>
                    <a:pt x="26" y="0"/>
                  </a:moveTo>
                  <a:lnTo>
                    <a:pt x="556" y="595"/>
                  </a:lnTo>
                  <a:lnTo>
                    <a:pt x="0" y="718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57290" y="2928934"/>
              <a:ext cx="1673225" cy="1655763"/>
            </a:xfrm>
            <a:custGeom>
              <a:avLst/>
              <a:gdLst/>
              <a:ahLst/>
              <a:cxnLst>
                <a:cxn ang="0">
                  <a:pos x="26" y="285"/>
                </a:cxn>
                <a:cxn ang="0">
                  <a:pos x="725" y="0"/>
                </a:cxn>
                <a:cxn ang="0">
                  <a:pos x="1353" y="298"/>
                </a:cxn>
                <a:cxn ang="0">
                  <a:pos x="1366" y="1022"/>
                </a:cxn>
                <a:cxn ang="0">
                  <a:pos x="680" y="1353"/>
                </a:cxn>
                <a:cxn ang="0">
                  <a:pos x="0" y="1003"/>
                </a:cxn>
                <a:cxn ang="0">
                  <a:pos x="26" y="285"/>
                </a:cxn>
              </a:cxnLst>
              <a:rect l="0" t="0" r="r" b="b"/>
              <a:pathLst>
                <a:path w="1366" h="1353">
                  <a:moveTo>
                    <a:pt x="26" y="285"/>
                  </a:moveTo>
                  <a:lnTo>
                    <a:pt x="725" y="0"/>
                  </a:lnTo>
                  <a:lnTo>
                    <a:pt x="1353" y="298"/>
                  </a:lnTo>
                  <a:lnTo>
                    <a:pt x="1366" y="1022"/>
                  </a:lnTo>
                  <a:lnTo>
                    <a:pt x="680" y="1353"/>
                  </a:lnTo>
                  <a:lnTo>
                    <a:pt x="0" y="1003"/>
                  </a:lnTo>
                  <a:lnTo>
                    <a:pt x="26" y="285"/>
                  </a:lnTo>
                  <a:close/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 flipV="1">
              <a:off x="2227240" y="2765422"/>
              <a:ext cx="17463" cy="169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2205015" y="4584697"/>
              <a:ext cx="6350" cy="1476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3013053" y="3246434"/>
              <a:ext cx="123825" cy="587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3051153" y="4165597"/>
              <a:ext cx="131762" cy="66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1262040" y="3195634"/>
              <a:ext cx="123825" cy="87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1228703" y="4148134"/>
              <a:ext cx="131762" cy="73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2193903" y="2884484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343003" y="3233734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311253" y="4098922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146278" y="4535484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2992415" y="4122734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2962253" y="3240084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981178" y="3943347"/>
              <a:ext cx="101600" cy="1031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170090" y="3662359"/>
              <a:ext cx="103188" cy="1031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 l="9375" t="12451" r="80078" b="61182"/>
          <a:stretch>
            <a:fillRect/>
          </a:stretch>
        </p:blipFill>
        <p:spPr bwMode="auto">
          <a:xfrm>
            <a:off x="7358082" y="571480"/>
            <a:ext cx="12858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 l="9570" t="12646" r="79883" b="65381"/>
          <a:stretch>
            <a:fillRect/>
          </a:stretch>
        </p:blipFill>
        <p:spPr bwMode="auto">
          <a:xfrm>
            <a:off x="7358082" y="3214686"/>
            <a:ext cx="12858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23900" y="4500563"/>
          <a:ext cx="24542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1295280" imgH="482400" progId="Equation.3">
                  <p:embed/>
                </p:oleObj>
              </mc:Choice>
              <mc:Fallback>
                <p:oleObj name="Equation" r:id="rId6" imgW="1295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500563"/>
                        <a:ext cx="2454275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Laplacianovské</a:t>
            </a:r>
            <a:r>
              <a:rPr lang="cs-CZ" dirty="0" smtClean="0"/>
              <a:t> vyhlazení</a:t>
            </a:r>
            <a:endParaRPr lang="cs-CZ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9733" r="71690" b="8878"/>
          <a:stretch>
            <a:fillRect/>
          </a:stretch>
        </p:blipFill>
        <p:spPr bwMode="auto">
          <a:xfrm>
            <a:off x="2185695" y="571479"/>
            <a:ext cx="2071702" cy="476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 t="9717" r="72266" b="8984"/>
          <a:stretch>
            <a:fillRect/>
          </a:stretch>
        </p:blipFill>
        <p:spPr bwMode="auto">
          <a:xfrm>
            <a:off x="4602703" y="571480"/>
            <a:ext cx="204099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93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mnoho problémů vede na řešení soustavy lineárních nebo nelineárních rovnic</a:t>
            </a:r>
          </a:p>
          <a:p>
            <a:pPr lvl="1"/>
            <a:r>
              <a:rPr lang="cs-CZ" dirty="0" smtClean="0"/>
              <a:t>transformace z RGB na YCbCr, radiozitní řešení, masivní systém pružin (látka), detekce kolizí, proložení funkce zadanými body, ...</a:t>
            </a:r>
          </a:p>
          <a:p>
            <a:pPr lvl="1"/>
            <a:r>
              <a:rPr lang="cs-CZ" dirty="0" smtClean="0"/>
              <a:t>základem bývá násobení matic</a:t>
            </a:r>
            <a:endParaRPr lang="cs-CZ" dirty="0"/>
          </a:p>
        </p:txBody>
      </p:sp>
      <p:pic>
        <p:nvPicPr>
          <p:cNvPr id="4098" name="Picture 2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2592287" cy="17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8136"/>
            <a:ext cx="2664295" cy="18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Matice - reprezentace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/>
          </a:bodyPr>
          <a:lstStyle/>
          <a:p>
            <a:r>
              <a:rPr lang="cs-CZ" dirty="0" smtClean="0"/>
              <a:t>Běžné matice</a:t>
            </a:r>
          </a:p>
          <a:p>
            <a:pPr lvl="1"/>
            <a:r>
              <a:rPr lang="cs-CZ" dirty="0" smtClean="0"/>
              <a:t>vícerozměrné vs. jednorozměrné pole</a:t>
            </a:r>
          </a:p>
          <a:p>
            <a:pPr lvl="2"/>
            <a:r>
              <a:rPr lang="cs-CZ" i="1" dirty="0" smtClean="0"/>
              <a:t>zpracování obrázků a volumetrických dat</a:t>
            </a:r>
          </a:p>
          <a:p>
            <a:r>
              <a:rPr lang="cs-CZ" dirty="0" smtClean="0"/>
              <a:t>Řídké matice</a:t>
            </a:r>
          </a:p>
          <a:p>
            <a:pPr lvl="1"/>
            <a:r>
              <a:rPr lang="cs-CZ" dirty="0" smtClean="0"/>
              <a:t>velký počet prvků konstantní (nulové)</a:t>
            </a:r>
          </a:p>
          <a:p>
            <a:pPr lvl="1"/>
            <a:r>
              <a:rPr lang="cs-CZ" dirty="0" smtClean="0"/>
              <a:t>spojový seznam (dvourozměrný)</a:t>
            </a:r>
          </a:p>
          <a:p>
            <a:pPr lvl="1"/>
            <a:r>
              <a:rPr lang="cs-CZ" dirty="0" smtClean="0"/>
              <a:t>několik jednorozměrných polí</a:t>
            </a:r>
          </a:p>
          <a:p>
            <a:pPr lvl="1"/>
            <a:endParaRPr lang="cs-CZ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1357322" cy="173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643314"/>
            <a:ext cx="2500330" cy="17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3214710" cy="13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9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Násobení matic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/>
          </a:bodyPr>
          <a:lstStyle/>
          <a:p>
            <a:r>
              <a:rPr lang="en-US" dirty="0" smtClean="0"/>
              <a:t>C=</a:t>
            </a:r>
            <a:r>
              <a:rPr lang="cs-CZ" dirty="0" smtClean="0"/>
              <a:t>A*B</a:t>
            </a:r>
          </a:p>
          <a:p>
            <a:r>
              <a:rPr lang="cs-CZ" dirty="0" smtClean="0"/>
              <a:t>klasicky:</a:t>
            </a:r>
          </a:p>
          <a:p>
            <a:pPr lvl="1"/>
            <a:r>
              <a:rPr lang="cs-CZ" i="1" dirty="0" smtClean="0"/>
              <a:t>složitost</a:t>
            </a:r>
          </a:p>
          <a:p>
            <a:r>
              <a:rPr lang="cs-CZ" dirty="0" smtClean="0"/>
              <a:t>D</a:t>
            </a:r>
            <a:r>
              <a:rPr lang="en-US" dirty="0" smtClean="0"/>
              <a:t>&amp;C: </a:t>
            </a:r>
            <a:r>
              <a:rPr lang="cs-CZ" dirty="0" smtClean="0"/>
              <a:t>pro n mocniny 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cs-CZ" dirty="0" smtClean="0"/>
              <a:t>složitost: T(n)=8T(n/2)+4(n/2)(n/2)</a:t>
            </a:r>
            <a:endParaRPr lang="en-US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2786049" y="928670"/>
          <a:ext cx="2705117" cy="102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901440" imgH="342720" progId="Equation.3">
                  <p:embed/>
                </p:oleObj>
              </mc:Choice>
              <mc:Fallback>
                <p:oleObj name="Equation" r:id="rId4" imgW="901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49" y="928670"/>
                        <a:ext cx="2705117" cy="1028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1071538" y="2500306"/>
          <a:ext cx="5634444" cy="116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2323800" imgH="482400" progId="Equation.3">
                  <p:embed/>
                </p:oleObj>
              </mc:Choice>
              <mc:Fallback>
                <p:oleObj name="Equation" r:id="rId6" imgW="2323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500306"/>
                        <a:ext cx="5634444" cy="11699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214414" y="3786190"/>
          <a:ext cx="4000528" cy="6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8" imgW="1396800" imgH="241200" progId="Equation.3">
                  <p:embed/>
                </p:oleObj>
              </mc:Choice>
              <mc:Fallback>
                <p:oleObj name="Equation" r:id="rId8" imgW="1396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786190"/>
                        <a:ext cx="4000528" cy="6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5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Násobení matic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/>
          </a:bodyPr>
          <a:lstStyle/>
          <a:p>
            <a:r>
              <a:rPr lang="cs-CZ" dirty="0" err="1" smtClean="0"/>
              <a:t>Strassen</a:t>
            </a:r>
            <a:r>
              <a:rPr lang="cs-CZ" dirty="0" smtClean="0"/>
              <a:t> </a:t>
            </a:r>
            <a:r>
              <a:rPr lang="cs-CZ" dirty="0" err="1" smtClean="0"/>
              <a:t>formula</a:t>
            </a:r>
            <a:r>
              <a:rPr lang="cs-CZ" dirty="0" smtClean="0"/>
              <a:t> pro matice 2x2: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složitost po zobecnění: T(n)=7T(n/2)+18(n/2)(n/2)</a:t>
            </a:r>
          </a:p>
          <a:p>
            <a:endParaRPr lang="cs-CZ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1000100" y="1214422"/>
          <a:ext cx="3398842" cy="94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1650960" imgH="457200" progId="Equation.3">
                  <p:embed/>
                </p:oleObj>
              </mc:Choice>
              <mc:Fallback>
                <p:oleObj name="Equation" r:id="rId4" imgW="1650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214422"/>
                        <a:ext cx="3398842" cy="941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071538" y="2214554"/>
          <a:ext cx="2484437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1206360" imgH="914400" progId="Equation.3">
                  <p:embed/>
                </p:oleObj>
              </mc:Choice>
              <mc:Fallback>
                <p:oleObj name="Equation" r:id="rId6" imgW="1206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214554"/>
                        <a:ext cx="2484437" cy="188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929322" y="1206508"/>
          <a:ext cx="2563813" cy="32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8" imgW="1244520" imgH="1600200" progId="Equation.3">
                  <p:embed/>
                </p:oleObj>
              </mc:Choice>
              <mc:Fallback>
                <p:oleObj name="Equation" r:id="rId8" imgW="12445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1206508"/>
                        <a:ext cx="2563813" cy="329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/>
          </a:bodyPr>
          <a:lstStyle/>
          <a:p>
            <a:r>
              <a:rPr lang="cs-CZ" dirty="0" smtClean="0"/>
              <a:t>A*x=b</a:t>
            </a:r>
            <a:br>
              <a:rPr lang="cs-CZ" dirty="0" smtClean="0"/>
            </a:br>
            <a:r>
              <a:rPr lang="cs-CZ" dirty="0" smtClean="0"/>
              <a:t>A=(1..n x 1..n), x=(x</a:t>
            </a:r>
            <a:r>
              <a:rPr lang="cs-CZ" baseline="-25000" dirty="0" smtClean="0"/>
              <a:t>1</a:t>
            </a:r>
            <a:r>
              <a:rPr lang="cs-CZ" dirty="0" smtClean="0"/>
              <a:t>…x</a:t>
            </a:r>
            <a:r>
              <a:rPr lang="cs-CZ" baseline="-25000" dirty="0" smtClean="0"/>
              <a:t>n</a:t>
            </a:r>
            <a:r>
              <a:rPr lang="cs-CZ" dirty="0" smtClean="0"/>
              <a:t>), b=(b</a:t>
            </a:r>
            <a:r>
              <a:rPr lang="cs-CZ" baseline="-25000" dirty="0" smtClean="0"/>
              <a:t>1</a:t>
            </a:r>
            <a:r>
              <a:rPr lang="cs-CZ" dirty="0" smtClean="0"/>
              <a:t>…b</a:t>
            </a:r>
            <a:r>
              <a:rPr lang="cs-CZ" baseline="-25000" dirty="0" smtClean="0"/>
              <a:t>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přeurčená soustava:</a:t>
            </a:r>
            <a:br>
              <a:rPr lang="cs-CZ" dirty="0" smtClean="0"/>
            </a:br>
            <a:r>
              <a:rPr lang="cs-CZ" dirty="0" smtClean="0"/>
              <a:t> A=(1..m x 1..n), x=(x</a:t>
            </a:r>
            <a:r>
              <a:rPr lang="cs-CZ" baseline="-25000" dirty="0" smtClean="0"/>
              <a:t>1</a:t>
            </a:r>
            <a:r>
              <a:rPr lang="cs-CZ" dirty="0" smtClean="0"/>
              <a:t>…x</a:t>
            </a:r>
            <a:r>
              <a:rPr lang="cs-CZ" baseline="-25000" dirty="0" smtClean="0"/>
              <a:t>n</a:t>
            </a:r>
            <a:r>
              <a:rPr lang="cs-CZ" dirty="0" smtClean="0"/>
              <a:t>), b=(b</a:t>
            </a:r>
            <a:r>
              <a:rPr lang="cs-CZ" baseline="-25000" dirty="0" smtClean="0"/>
              <a:t>1</a:t>
            </a:r>
            <a:r>
              <a:rPr lang="cs-CZ" dirty="0" smtClean="0"/>
              <a:t>…b</a:t>
            </a:r>
            <a:r>
              <a:rPr lang="cs-CZ" baseline="-25000" dirty="0" smtClean="0"/>
              <a:t>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často při optimalizačních úlohách</a:t>
            </a:r>
          </a:p>
          <a:p>
            <a:pPr lvl="1"/>
            <a:r>
              <a:rPr lang="cs-CZ" dirty="0" smtClean="0"/>
              <a:t>řešení: soustava A</a:t>
            </a:r>
            <a:r>
              <a:rPr lang="cs-CZ" baseline="30000" dirty="0" smtClean="0"/>
              <a:t>T</a:t>
            </a:r>
            <a:r>
              <a:rPr lang="cs-CZ" dirty="0" smtClean="0"/>
              <a:t>*A*x=A</a:t>
            </a:r>
            <a:r>
              <a:rPr lang="cs-CZ" baseline="30000" dirty="0" smtClean="0"/>
              <a:t>T</a:t>
            </a:r>
            <a:r>
              <a:rPr lang="cs-CZ" dirty="0" smtClean="0"/>
              <a:t>*b</a:t>
            </a:r>
            <a:endParaRPr lang="en-US" dirty="0" smtClean="0"/>
          </a:p>
          <a:p>
            <a:pPr marL="265176" lvl="1" indent="-265176">
              <a:buSzPct val="80000"/>
              <a:buFont typeface="Wingdings 2"/>
              <a:buChar char=""/>
            </a:pPr>
            <a:r>
              <a:rPr lang="cs-CZ" dirty="0" smtClean="0"/>
              <a:t>řešení soustavy</a:t>
            </a:r>
          </a:p>
          <a:p>
            <a:pPr marL="502920" lvl="2" indent="-265176">
              <a:buSzPct val="80000"/>
              <a:buFont typeface="Wingdings 2"/>
              <a:buChar char=""/>
            </a:pPr>
            <a:r>
              <a:rPr lang="cs-CZ" dirty="0" smtClean="0"/>
              <a:t>Gaussova eliminace, LU rozklad, numericky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 fontScale="92500" lnSpcReduction="10000"/>
              </a:bodyPr>
              <a:lstStyle/>
              <a:p>
                <a:pPr marL="265176" lvl="1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Gaussova eliminace (naivní bez pivotace)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nechť zaokrouhlujeme na 5 desetiných míst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2.099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3.901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 smtClean="0"/>
                  <a:t>, 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eliminujeme položku a</a:t>
                </a:r>
                <a:r>
                  <a:rPr lang="cs-CZ" baseline="-25000" dirty="0" smtClean="0"/>
                  <a:t>21</a:t>
                </a:r>
                <a:r>
                  <a:rPr lang="cs-CZ" dirty="0" smtClean="0"/>
                  <a:t>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2</m:t>
                        </m:r>
                        <m:r>
                          <a:rPr lang="cs-CZ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dirty="0" smtClean="0">
                            <a:latin typeface="Cambria Math"/>
                          </a:rPr>
                          <m:t>1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 dirty="0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cs-CZ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cs-CZ" baseline="-25000" dirty="0" smtClean="0"/>
              </a:p>
              <a:p>
                <a:pPr marL="740664" lvl="3" indent="-265176">
                  <a:buSzPct val="80000"/>
                  <a:buFont typeface="Wingdings 2"/>
                  <a:buChar char=""/>
                </a:pPr>
                <a:r>
                  <a:rPr lang="cs-CZ" dirty="0" smtClean="0">
                    <a:latin typeface="Cambria Math"/>
                  </a:rPr>
                  <a:t>co se stane, když a</a:t>
                </a:r>
                <a:r>
                  <a:rPr lang="cs-CZ" baseline="-25000" dirty="0" smtClean="0">
                    <a:latin typeface="Cambria Math"/>
                  </a:rPr>
                  <a:t>11</a:t>
                </a:r>
                <a:r>
                  <a:rPr lang="cs-CZ" dirty="0" smtClean="0">
                    <a:latin typeface="Cambria Math"/>
                  </a:rPr>
                  <a:t> bude nulové?</a:t>
                </a:r>
              </a:p>
              <a:p>
                <a:pPr marL="475488" lvl="3" indent="0">
                  <a:buSzPct val="80000"/>
                  <a:buNone/>
                </a:pPr>
                <a:endParaRPr lang="cs-CZ" dirty="0" smtClean="0">
                  <a:latin typeface="Cambria Math"/>
                </a:endParaRP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−0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.0</m:t>
                              </m:r>
                              <m:r>
                                <a:rPr lang="cs-CZ" i="1" dirty="0" smtClean="0">
                                  <a:latin typeface="Cambria Math"/>
                                </a:rPr>
                                <m:t>01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.</m:t>
                              </m:r>
                              <m:r>
                                <a:rPr lang="cs-CZ" i="1" dirty="0" smtClean="0">
                                  <a:latin typeface="Cambria Math"/>
                                </a:rPr>
                                <m:t>00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eliminujeme </a:t>
                </a:r>
                <a:r>
                  <a:rPr lang="cs-CZ" dirty="0"/>
                  <a:t>položku </a:t>
                </a:r>
                <a:r>
                  <a:rPr lang="cs-CZ" dirty="0" smtClean="0"/>
                  <a:t>a</a:t>
                </a:r>
                <a:r>
                  <a:rPr lang="cs-CZ" baseline="-25000" dirty="0" smtClean="0"/>
                  <a:t>31</a:t>
                </a:r>
                <a:r>
                  <a:rPr lang="cs-CZ" dirty="0"/>
                  <a:t>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dirty="0" smtClean="0">
                            <a:latin typeface="Cambria Math"/>
                          </a:rPr>
                          <m:t>3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dirty="0" smtClean="0">
                            <a:latin typeface="Cambria Math"/>
                          </a:rPr>
                          <m:t>3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1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cs-CZ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 dirty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endParaRPr lang="cs-CZ" baseline="-25000" dirty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−0.001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6.001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 t="-3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/>
              </a:bodyPr>
              <a:lstStyle/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eliminujeme položku a</a:t>
                </a:r>
                <a:r>
                  <a:rPr lang="cs-CZ" baseline="-25000" dirty="0"/>
                  <a:t>3</a:t>
                </a:r>
                <a:r>
                  <a:rPr lang="cs-CZ" baseline="-25000" dirty="0" smtClean="0"/>
                  <a:t>2</a:t>
                </a:r>
                <a:r>
                  <a:rPr lang="cs-CZ" dirty="0" smtClean="0"/>
                  <a:t>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3</m:t>
                        </m:r>
                        <m:r>
                          <a:rPr lang="cs-CZ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dirty="0" smtClean="0">
                            <a:latin typeface="Cambria Math"/>
                          </a:rPr>
                          <m:t>3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i="1" dirty="0" smtClean="0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 dirty="0" smtClean="0">
                                <a:latin typeface="Cambria Math"/>
                              </a:rPr>
                              <m:t>32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 dirty="0" smtClean="0">
                                <a:latin typeface="Cambria Math"/>
                              </a:rPr>
                              <m:t>22</m:t>
                            </m:r>
                          </m:sub>
                        </m:sSub>
                      </m:den>
                    </m:f>
                  </m:oMath>
                </a14:m>
                <a:endParaRPr lang="cs-CZ" baseline="-25000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−0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.0</m:t>
                              </m:r>
                              <m:r>
                                <a:rPr lang="cs-CZ" i="1" dirty="0" smtClean="0">
                                  <a:latin typeface="Cambria Math"/>
                                </a:rPr>
                                <m:t>01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1500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.</m:t>
                              </m:r>
                              <m:r>
                                <a:rPr lang="cs-CZ" i="1" dirty="0" smtClean="0">
                                  <a:latin typeface="Cambria Math"/>
                                </a:rPr>
                                <m:t>00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15004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zpětnou substitucí dostáváme řešení:</a:t>
                </a:r>
                <a:r>
                  <a:rPr lang="cs-CZ" dirty="0"/>
                  <a:t> 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[0.99993, -1.5, -0.35]</a:t>
                </a:r>
              </a:p>
              <a:p>
                <a:pPr marL="265176" lvl="1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Gaussova </a:t>
                </a:r>
                <a:r>
                  <a:rPr lang="cs-CZ" dirty="0"/>
                  <a:t>eliminace </a:t>
                </a:r>
                <a:r>
                  <a:rPr lang="cs-CZ" dirty="0" smtClean="0"/>
                  <a:t>s pivotací</a:t>
                </a:r>
                <a:endParaRPr lang="cs-CZ" dirty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/>
                  <a:t>nechť zaokrouhlujeme na 5 desetiných </a:t>
                </a:r>
                <a:r>
                  <a:rPr lang="cs-CZ" dirty="0" smtClean="0"/>
                  <a:t>míst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v každém kroce nejprve nalezneme řádek s maximální hodnotou (v abs. hodnotě) a prohodíme ho s aktuálním (pivotace)</a:t>
                </a:r>
                <a:endParaRPr lang="cs-CZ" dirty="0"/>
              </a:p>
              <a:p>
                <a:pPr marL="265176" lvl="1" indent="-265176">
                  <a:buSzPct val="80000"/>
                  <a:buFont typeface="Wingdings 2"/>
                  <a:buChar char=""/>
                </a:pPr>
                <a:endParaRPr lang="cs-CZ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</p:spPr>
            <p:txBody>
              <a:bodyPr>
                <a:normAutofit/>
              </a:bodyPr>
              <a:lstStyle/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2.099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3.901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 smtClean="0"/>
                  <a:t>, 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největší hodnota z </a:t>
                </a:r>
                <a:r>
                  <a:rPr lang="en-US" dirty="0" smtClean="0"/>
                  <a:t>|10|</a:t>
                </a:r>
                <a:r>
                  <a:rPr lang="cs-CZ" dirty="0" smtClean="0"/>
                  <a:t>, </a:t>
                </a:r>
                <a:r>
                  <a:rPr lang="en-US" dirty="0" smtClean="0"/>
                  <a:t>|-3|, |5|</a:t>
                </a:r>
                <a:r>
                  <a:rPr lang="cs-CZ" dirty="0" smtClean="0"/>
                  <a:t> je </a:t>
                </a:r>
                <a:r>
                  <a:rPr lang="en-US" dirty="0" smtClean="0"/>
                  <a:t>|</a:t>
                </a:r>
                <a:r>
                  <a:rPr lang="cs-CZ" dirty="0" smtClean="0"/>
                  <a:t>10</a:t>
                </a:r>
                <a:r>
                  <a:rPr lang="en-US" dirty="0" smtClean="0"/>
                  <a:t>|</a:t>
                </a:r>
                <a:r>
                  <a:rPr lang="cs-CZ" dirty="0" smtClean="0"/>
                  <a:t>, tj. první řádek je pivotem a eliminujeme položky a</a:t>
                </a:r>
                <a:r>
                  <a:rPr lang="cs-CZ" baseline="-25000" dirty="0" smtClean="0"/>
                  <a:t>21</a:t>
                </a:r>
                <a:r>
                  <a:rPr lang="cs-CZ" dirty="0"/>
                  <a:t> </a:t>
                </a:r>
                <a:r>
                  <a:rPr lang="cs-CZ" dirty="0" smtClean="0"/>
                  <a:t>a a</a:t>
                </a:r>
                <a:r>
                  <a:rPr lang="cs-CZ" baseline="-25000" dirty="0" smtClean="0"/>
                  <a:t>31</a:t>
                </a:r>
                <a:endParaRPr lang="cs-CZ" dirty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−0.001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6.001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i="1" dirty="0">
                  <a:latin typeface="Cambria Math"/>
                </a:endParaRP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největší hodnota z </a:t>
                </a:r>
                <a:r>
                  <a:rPr lang="en-US" dirty="0" smtClean="0"/>
                  <a:t>|-0.001| a |-4.5| je |-4.5|</a:t>
                </a:r>
                <a:r>
                  <a:rPr lang="cs-CZ" dirty="0" smtClean="0"/>
                  <a:t>, tzn. třetí řádek je pivotem, prohodíme tedy řádky 2 a 3</a:t>
                </a:r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cs-CZ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 dirty="0" smtClean="0">
                                  <a:latin typeface="Cambria Math"/>
                                </a:rPr>
                                <m:t>0.001</m:t>
                              </m:r>
                            </m:e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i="1" dirty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2.5</m:t>
                              </m:r>
                            </m:e>
                          </m:mr>
                          <m:mr>
                            <m:e>
                              <m:r>
                                <a:rPr lang="cs-CZ" i="1" dirty="0" smtClean="0">
                                  <a:latin typeface="Cambria Math"/>
                                </a:rPr>
                                <m:t>6.001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  <a:p>
                <a:pPr marL="502920" lvl="2" indent="-265176">
                  <a:buSzPct val="80000"/>
                  <a:buFont typeface="Wingdings 2"/>
                  <a:buChar char=""/>
                </a:pPr>
                <a:r>
                  <a:rPr lang="cs-CZ" dirty="0" smtClean="0"/>
                  <a:t>eliminujeme položku a</a:t>
                </a:r>
                <a:r>
                  <a:rPr lang="cs-CZ" baseline="-25000" dirty="0" smtClean="0"/>
                  <a:t>32</a:t>
                </a:r>
                <a:endParaRPr lang="cs-CZ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82747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7229</TotalTime>
  <Words>1401</Words>
  <Application>Microsoft Office PowerPoint</Application>
  <PresentationFormat>Předvádění na obrazovce (4:3)</PresentationFormat>
  <Paragraphs>145</Paragraphs>
  <Slides>16</Slides>
  <Notes>14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Aspect</vt:lpstr>
      <vt:lpstr>Equation</vt:lpstr>
      <vt:lpstr>KIV/ZEP - 2011</vt:lpstr>
      <vt:lpstr>Motivace</vt:lpstr>
      <vt:lpstr>Matice - reprezentace</vt:lpstr>
      <vt:lpstr>Násobení matic</vt:lpstr>
      <vt:lpstr>Násobení matic</vt:lpstr>
      <vt:lpstr>Soustava lineárních rovnic</vt:lpstr>
      <vt:lpstr>Soustava lineárních rovnic</vt:lpstr>
      <vt:lpstr>Soustava lineárních rovnic</vt:lpstr>
      <vt:lpstr>Soustava lineárních rovnic</vt:lpstr>
      <vt:lpstr>Soustava lineárních rovnic</vt:lpstr>
      <vt:lpstr>Soustava lineárních rovnic</vt:lpstr>
      <vt:lpstr>Soustava lineárních rovnic</vt:lpstr>
      <vt:lpstr>Soustava (ne)lineárních rovnic</vt:lpstr>
      <vt:lpstr>Soustava lineárních rovnic</vt:lpstr>
      <vt:lpstr>Laplacianovské vyhlazení</vt:lpstr>
      <vt:lpstr>Laplacianovské vyhlazení</vt:lpstr>
    </vt:vector>
  </TitlesOfParts>
  <Company>BeSoft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KIV/PRJ2 - 2009</dc:title>
  <dc:creator>Josef Kohout</dc:creator>
  <cp:lastModifiedBy>Josef Kohout</cp:lastModifiedBy>
  <cp:revision>87</cp:revision>
  <cp:lastPrinted>2011-03-14T08:26:06Z</cp:lastPrinted>
  <dcterms:created xsi:type="dcterms:W3CDTF">2009-02-02T17:36:35Z</dcterms:created>
  <dcterms:modified xsi:type="dcterms:W3CDTF">2011-03-14T08:26:10Z</dcterms:modified>
</cp:coreProperties>
</file>