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91" r:id="rId3"/>
    <p:sldId id="267" r:id="rId4"/>
    <p:sldId id="293" r:id="rId5"/>
    <p:sldId id="292" r:id="rId6"/>
    <p:sldId id="295" r:id="rId7"/>
    <p:sldId id="282" r:id="rId8"/>
    <p:sldId id="288" r:id="rId9"/>
    <p:sldId id="287" r:id="rId10"/>
    <p:sldId id="294" r:id="rId11"/>
    <p:sldId id="296" r:id="rId12"/>
    <p:sldId id="297" r:id="rId13"/>
    <p:sldId id="268" r:id="rId14"/>
    <p:sldId id="289" r:id="rId15"/>
    <p:sldId id="269" r:id="rId16"/>
    <p:sldId id="280" r:id="rId17"/>
    <p:sldId id="281" r:id="rId18"/>
    <p:sldId id="285" r:id="rId19"/>
    <p:sldId id="277" r:id="rId20"/>
    <p:sldId id="278" r:id="rId21"/>
    <p:sldId id="290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0474" autoAdjust="0"/>
  </p:normalViewPr>
  <p:slideViewPr>
    <p:cSldViewPr>
      <p:cViewPr varScale="1">
        <p:scale>
          <a:sx n="93" d="100"/>
          <a:sy n="93" d="100"/>
        </p:scale>
        <p:origin x="-21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323627-E181-423E-BA7B-43AEA5E07D60}" type="datetimeFigureOut">
              <a:rPr lang="cs-CZ" smtClean="0"/>
              <a:pPr/>
              <a:t>7.3.2011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A1342A-050E-4FE4-99B9-C0DF7D628F0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2184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Soucet</a:t>
            </a:r>
            <a:r>
              <a:rPr lang="cs-CZ" baseline="0" dirty="0" smtClean="0"/>
              <a:t> nahodnych hodnot, ale za desetinou teckou maji jen jedno platne misto na vstupu.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1342A-050E-4FE4-99B9-C0DF7D628F06}" type="slidenum">
              <a:rPr lang="cs-CZ" smtClean="0"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1342A-050E-4FE4-99B9-C0DF7D628F06}" type="slidenum">
              <a:rPr lang="cs-CZ" smtClean="0"/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INTEL 2008:</a:t>
            </a:r>
            <a:r>
              <a:rPr lang="cs-CZ" baseline="0" dirty="0" smtClean="0"/>
              <a:t> </a:t>
            </a:r>
            <a:r>
              <a:rPr lang="en-US" sz="1200" b="1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User/Source Coding Rule 15. (M impact, ML generality) Do not use double</a:t>
            </a:r>
          </a:p>
          <a:p>
            <a:r>
              <a:rPr lang="cs-CZ" sz="1200" i="1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precision</a:t>
            </a:r>
            <a:r>
              <a:rPr lang="cs-CZ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i="1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unless</a:t>
            </a:r>
            <a:r>
              <a:rPr lang="cs-CZ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i="1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necessary</a:t>
            </a:r>
            <a:r>
              <a:rPr lang="cs-CZ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cs-CZ" sz="1200" i="1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i="1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Dvojnasobna</a:t>
            </a:r>
            <a:r>
              <a:rPr lang="cs-CZ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i="1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presnost</a:t>
            </a:r>
            <a:r>
              <a:rPr lang="cs-CZ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často nelze použít pro uložení dat (příliš velké) – viz CT</a:t>
            </a:r>
          </a:p>
          <a:p>
            <a:r>
              <a:rPr lang="cs-CZ" sz="1200" i="1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Hornerovo</a:t>
            </a:r>
            <a:r>
              <a:rPr lang="cs-CZ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i="1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schema</a:t>
            </a:r>
            <a:r>
              <a:rPr lang="cs-CZ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méně operací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1342A-050E-4FE4-99B9-C0DF7D628F06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1342A-050E-4FE4-99B9-C0DF7D628F06}" type="slidenum">
              <a:rPr lang="cs-CZ" smtClean="0"/>
              <a:pPr/>
              <a:t>15</a:t>
            </a:fld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Heronuv</a:t>
            </a:r>
            <a:r>
              <a:rPr lang="cs-CZ" baseline="0" dirty="0" smtClean="0"/>
              <a:t> vzorec vs. přes </a:t>
            </a:r>
            <a:r>
              <a:rPr lang="cs-CZ" baseline="0" dirty="0" err="1" smtClean="0"/>
              <a:t>souradnice</a:t>
            </a:r>
            <a:r>
              <a:rPr lang="cs-CZ" baseline="0" dirty="0" smtClean="0"/>
              <a:t>.</a:t>
            </a:r>
          </a:p>
          <a:p>
            <a:r>
              <a:rPr lang="cs-CZ" baseline="0" dirty="0" err="1" smtClean="0"/>
              <a:t>Heronuv</a:t>
            </a:r>
            <a:r>
              <a:rPr lang="cs-CZ" baseline="0" dirty="0" smtClean="0"/>
              <a:t> vzorec: 15 operací +/-, 10 operace * a 4 odmocniny (3 na získaní a, b, c)</a:t>
            </a:r>
          </a:p>
          <a:p>
            <a:r>
              <a:rPr lang="cs-CZ" baseline="0" dirty="0" smtClean="0"/>
              <a:t>Determinant:  5 operací +/-,  7 operací * a 1 </a:t>
            </a:r>
            <a:r>
              <a:rPr lang="cs-CZ" baseline="0" dirty="0" err="1" smtClean="0"/>
              <a:t>abs</a:t>
            </a:r>
            <a:r>
              <a:rPr lang="cs-CZ" baseline="0" dirty="0" smtClean="0"/>
              <a:t>. hodnota --- ale pozor funguje jen pro 2D, ve 3D je složitější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1342A-050E-4FE4-99B9-C0DF7D628F06}" type="slidenum">
              <a:rPr lang="cs-CZ" smtClean="0"/>
              <a:pPr/>
              <a:t>16</a:t>
            </a:fld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Vychází z aktuálních údajů Intel procesorů (2008)</a:t>
            </a:r>
          </a:p>
          <a:p>
            <a:r>
              <a:rPr lang="cs-CZ" dirty="0" smtClean="0"/>
              <a:t>http://download.intel.com/design/processor/manuals/248966.pdf</a:t>
            </a:r>
          </a:p>
          <a:p>
            <a:endParaRPr lang="cs-CZ" dirty="0" smtClean="0"/>
          </a:p>
          <a:p>
            <a:r>
              <a:rPr lang="cs-CZ" dirty="0" smtClean="0"/>
              <a:t>!!!</a:t>
            </a:r>
            <a:r>
              <a:rPr lang="cs-CZ" baseline="0" dirty="0" smtClean="0"/>
              <a:t> upozornění: y = x/5.0 =&gt; vhodnější počítat y=x*0.2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err="1" smtClean="0"/>
              <a:t>asin</a:t>
            </a:r>
            <a:r>
              <a:rPr lang="cs-CZ" dirty="0" smtClean="0"/>
              <a:t>(</a:t>
            </a:r>
            <a:r>
              <a:rPr lang="cs-CZ" dirty="0" err="1" smtClean="0"/>
              <a:t>sinx</a:t>
            </a:r>
            <a:r>
              <a:rPr lang="cs-CZ" dirty="0" smtClean="0"/>
              <a:t>):</a:t>
            </a:r>
          </a:p>
          <a:p>
            <a:r>
              <a:rPr lang="en-US" dirty="0" smtClean="0"/>
              <a:t>;ST(0)=sin(x), ST(1)=</a:t>
            </a:r>
            <a:r>
              <a:rPr lang="en-US" dirty="0" err="1" smtClean="0"/>
              <a:t>zzz</a:t>
            </a:r>
            <a:r>
              <a:rPr lang="en-US" dirty="0" smtClean="0"/>
              <a:t> </a:t>
            </a:r>
            <a:endParaRPr lang="cs-CZ" dirty="0" smtClean="0"/>
          </a:p>
          <a:p>
            <a:r>
              <a:rPr lang="en-US" b="1" dirty="0" err="1" smtClean="0"/>
              <a:t>fld</a:t>
            </a:r>
            <a:r>
              <a:rPr lang="en-US" b="1" dirty="0" smtClean="0"/>
              <a:t> </a:t>
            </a:r>
            <a:r>
              <a:rPr lang="en-US" b="1" dirty="0" err="1" smtClean="0"/>
              <a:t>st</a:t>
            </a:r>
            <a:r>
              <a:rPr lang="en-US" dirty="0" smtClean="0"/>
              <a:t> ;ST(0)=sin(x), ST(1)=sin(x), ST(2)=</a:t>
            </a:r>
            <a:r>
              <a:rPr lang="en-US" dirty="0" err="1" smtClean="0"/>
              <a:t>zzz</a:t>
            </a:r>
            <a:r>
              <a:rPr lang="en-US" dirty="0" smtClean="0"/>
              <a:t> </a:t>
            </a:r>
            <a:endParaRPr lang="cs-CZ" dirty="0" smtClean="0"/>
          </a:p>
          <a:p>
            <a:r>
              <a:rPr lang="en-US" b="1" dirty="0" err="1" smtClean="0"/>
              <a:t>fmul</a:t>
            </a:r>
            <a:r>
              <a:rPr lang="en-US" b="1" dirty="0" smtClean="0"/>
              <a:t> </a:t>
            </a:r>
            <a:r>
              <a:rPr lang="en-US" b="1" dirty="0" err="1" smtClean="0"/>
              <a:t>st,st</a:t>
            </a:r>
            <a:r>
              <a:rPr lang="en-US" dirty="0" smtClean="0"/>
              <a:t> ;ST(0)=sin</a:t>
            </a:r>
            <a:r>
              <a:rPr lang="en-US" baseline="30000" dirty="0" smtClean="0"/>
              <a:t>2</a:t>
            </a:r>
            <a:r>
              <a:rPr lang="en-US" dirty="0" smtClean="0"/>
              <a:t>(x), ST(1)=sin(x), ST(2)=</a:t>
            </a:r>
            <a:r>
              <a:rPr lang="en-US" dirty="0" err="1" smtClean="0"/>
              <a:t>zzz</a:t>
            </a:r>
            <a:r>
              <a:rPr lang="en-US" dirty="0" smtClean="0"/>
              <a:t> </a:t>
            </a:r>
            <a:endParaRPr lang="cs-CZ" dirty="0" smtClean="0"/>
          </a:p>
          <a:p>
            <a:r>
              <a:rPr lang="en-US" b="1" dirty="0" smtClean="0"/>
              <a:t>fld1</a:t>
            </a:r>
            <a:r>
              <a:rPr lang="en-US" dirty="0" smtClean="0"/>
              <a:t> ;ST(0)=1.0, ST(1)=sin</a:t>
            </a:r>
            <a:r>
              <a:rPr lang="en-US" baseline="30000" dirty="0" smtClean="0"/>
              <a:t>2</a:t>
            </a:r>
            <a:r>
              <a:rPr lang="en-US" dirty="0" smtClean="0"/>
              <a:t>(x), ST(2)=sin(x), ST(3)=</a:t>
            </a:r>
            <a:r>
              <a:rPr lang="en-US" dirty="0" err="1" smtClean="0"/>
              <a:t>zzz</a:t>
            </a:r>
            <a:r>
              <a:rPr lang="en-US" dirty="0" smtClean="0"/>
              <a:t> </a:t>
            </a:r>
            <a:endParaRPr lang="cs-CZ" dirty="0" smtClean="0"/>
          </a:p>
          <a:p>
            <a:r>
              <a:rPr lang="en-US" b="1" dirty="0" err="1" smtClean="0"/>
              <a:t>fsubr</a:t>
            </a:r>
            <a:r>
              <a:rPr lang="en-US" dirty="0" smtClean="0"/>
              <a:t> ;ST(0)=1-sin</a:t>
            </a:r>
            <a:r>
              <a:rPr lang="en-US" baseline="30000" dirty="0" smtClean="0"/>
              <a:t>2</a:t>
            </a:r>
            <a:r>
              <a:rPr lang="en-US" dirty="0" smtClean="0"/>
              <a:t>(x)=cos</a:t>
            </a:r>
            <a:r>
              <a:rPr lang="en-US" baseline="30000" dirty="0" smtClean="0"/>
              <a:t>2</a:t>
            </a:r>
            <a:r>
              <a:rPr lang="en-US" dirty="0" smtClean="0"/>
              <a:t>(x), ST(1)=sin(x), ST(2)=</a:t>
            </a:r>
            <a:r>
              <a:rPr lang="en-US" dirty="0" err="1" smtClean="0"/>
              <a:t>zzz</a:t>
            </a:r>
            <a:r>
              <a:rPr lang="en-US" dirty="0" smtClean="0"/>
              <a:t> </a:t>
            </a:r>
            <a:endParaRPr lang="cs-CZ" dirty="0" smtClean="0"/>
          </a:p>
          <a:p>
            <a:r>
              <a:rPr lang="en-US" b="1" dirty="0" err="1" smtClean="0"/>
              <a:t>fsqrt</a:t>
            </a:r>
            <a:r>
              <a:rPr lang="en-US" dirty="0" smtClean="0"/>
              <a:t> ;ST(0)=</a:t>
            </a:r>
            <a:r>
              <a:rPr lang="en-US" dirty="0" err="1" smtClean="0"/>
              <a:t>cos</a:t>
            </a:r>
            <a:r>
              <a:rPr lang="en-US" dirty="0" smtClean="0"/>
              <a:t>(x), ST(1)=sin(x), ST(2)=</a:t>
            </a:r>
            <a:r>
              <a:rPr lang="en-US" dirty="0" err="1" smtClean="0"/>
              <a:t>zzz</a:t>
            </a:r>
            <a:r>
              <a:rPr lang="en-US" dirty="0" smtClean="0"/>
              <a:t> </a:t>
            </a:r>
            <a:endParaRPr lang="cs-CZ" dirty="0" smtClean="0"/>
          </a:p>
          <a:p>
            <a:r>
              <a:rPr lang="en-US" b="1" dirty="0" err="1" smtClean="0"/>
              <a:t>fpatan</a:t>
            </a:r>
            <a:r>
              <a:rPr lang="en-US" dirty="0" smtClean="0"/>
              <a:t> ;ST(0)=</a:t>
            </a:r>
            <a:r>
              <a:rPr lang="en-US" dirty="0" err="1" smtClean="0"/>
              <a:t>arcsin</a:t>
            </a:r>
            <a:r>
              <a:rPr lang="en-US" dirty="0" smtClean="0"/>
              <a:t>[sin(x)]=x (in radians), ST(1)=</a:t>
            </a:r>
            <a:r>
              <a:rPr lang="en-US" dirty="0" err="1" smtClean="0"/>
              <a:t>zzz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1342A-050E-4FE4-99B9-C0DF7D628F06}" type="slidenum">
              <a:rPr lang="cs-CZ" smtClean="0"/>
              <a:pPr/>
              <a:t>17</a:t>
            </a:fld>
            <a:endParaRPr 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1342A-050E-4FE4-99B9-C0DF7D628F06}" type="slidenum">
              <a:rPr lang="cs-CZ" smtClean="0"/>
              <a:pPr/>
              <a:t>18</a:t>
            </a:fld>
            <a:endParaRPr 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1342A-050E-4FE4-99B9-C0DF7D628F06}" type="slidenum">
              <a:rPr lang="cs-CZ" smtClean="0"/>
              <a:pPr/>
              <a:t>19</a:t>
            </a:fld>
            <a:endParaRPr lang="cs-CZ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přes cotg je to rychlejší</a:t>
            </a:r>
            <a:r>
              <a:rPr lang="cs-CZ" baseline="0" dirty="0" smtClean="0"/>
              <a:t> (méně operací) a navíc přesnější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1342A-050E-4FE4-99B9-C0DF7D628F06}" type="slidenum">
              <a:rPr lang="cs-CZ" smtClean="0"/>
              <a:pPr/>
              <a:t>20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1342A-050E-4FE4-99B9-C0DF7D628F06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1342A-050E-4FE4-99B9-C0DF7D628F06}" type="slidenum">
              <a:rPr lang="cs-CZ" smtClean="0"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1342A-050E-4FE4-99B9-C0DF7D628F06}" type="slidenum">
              <a:rPr lang="cs-CZ" smtClean="0"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1342A-050E-4FE4-99B9-C0DF7D628F06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Co je špatně?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1342A-050E-4FE4-99B9-C0DF7D628F06}" type="slidenum">
              <a:rPr lang="cs-CZ" smtClean="0"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MSDN:</a:t>
            </a:r>
            <a:r>
              <a:rPr lang="cs-CZ" baseline="0" dirty="0" smtClean="0"/>
              <a:t> </a:t>
            </a:r>
            <a:r>
              <a:rPr lang="cs-CZ" dirty="0" smtClean="0"/>
              <a:t>„</a:t>
            </a:r>
            <a:r>
              <a:rPr lang="en-US" dirty="0" smtClean="0"/>
              <a:t>Work Around Floating-Point Accuracy/Comparison Problems" Article ID: Q69333</a:t>
            </a:r>
            <a:endParaRPr lang="cs-CZ" dirty="0" smtClean="0"/>
          </a:p>
          <a:p>
            <a:r>
              <a:rPr lang="cs-CZ" dirty="0" smtClean="0"/>
              <a:t>single</a:t>
            </a:r>
            <a:r>
              <a:rPr lang="cs-CZ" baseline="0" dirty="0" smtClean="0"/>
              <a:t> – 23 bitů mantisa =&gt; 2</a:t>
            </a:r>
            <a:r>
              <a:rPr lang="en-US" baseline="0" dirty="0" smtClean="0"/>
              <a:t>^23 = 8388608, </a:t>
            </a:r>
            <a:r>
              <a:rPr lang="en-US" baseline="0" dirty="0" err="1" smtClean="0"/>
              <a:t>tj</a:t>
            </a:r>
            <a:r>
              <a:rPr lang="en-US" baseline="0" dirty="0" smtClean="0"/>
              <a:t>. 7 mist v </a:t>
            </a:r>
            <a:r>
              <a:rPr lang="en-US" baseline="0" dirty="0" err="1" smtClean="0"/>
              <a:t>desitkove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soustave</a:t>
            </a:r>
            <a:endParaRPr lang="cs-CZ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baseline="0" dirty="0" smtClean="0"/>
              <a:t>double – 15</a:t>
            </a:r>
            <a:r>
              <a:rPr lang="en-US" baseline="0" dirty="0" smtClean="0"/>
              <a:t> mist v </a:t>
            </a:r>
            <a:r>
              <a:rPr lang="en-US" baseline="0" dirty="0" err="1" smtClean="0"/>
              <a:t>desitkove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soustave</a:t>
            </a:r>
            <a:endParaRPr lang="en-US" baseline="0" dirty="0" smtClean="0"/>
          </a:p>
          <a:p>
            <a:endParaRPr lang="en-US" baseline="0" dirty="0" smtClean="0"/>
          </a:p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1342A-050E-4FE4-99B9-C0DF7D628F06}" type="slidenum">
              <a:rPr lang="cs-CZ" smtClean="0"/>
              <a:t>9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1342A-050E-4FE4-99B9-C0DF7D628F06}" type="slidenum">
              <a:rPr lang="cs-CZ" smtClean="0"/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Poznamka: operace +,</a:t>
            </a:r>
            <a:r>
              <a:rPr lang="cs-CZ" baseline="0" dirty="0" smtClean="0"/>
              <a:t> -, *, / se pocitaji ve vyssi presnosti nez do jake se to pak uklada (tzv. guard digit)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1342A-050E-4FE4-99B9-C0DF7D628F06}" type="slidenum">
              <a:rPr lang="cs-CZ" smtClean="0"/>
              <a:t>11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AD87B8-0415-4D0F-A36B-FCB799801A8F}" type="datetimeFigureOut">
              <a:rPr lang="cs-CZ" smtClean="0"/>
              <a:pPr/>
              <a:t>7.3.2011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33C8-0528-400F-A78A-F991D006A0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AD87B8-0415-4D0F-A36B-FCB799801A8F}" type="datetimeFigureOut">
              <a:rPr lang="cs-CZ" smtClean="0"/>
              <a:pPr/>
              <a:t>7.3.2011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33C8-0528-400F-A78A-F991D006A0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AD87B8-0415-4D0F-A36B-FCB799801A8F}" type="datetimeFigureOut">
              <a:rPr lang="cs-CZ" smtClean="0"/>
              <a:pPr/>
              <a:t>7.3.2011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33C8-0528-400F-A78A-F991D006A0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AD87B8-0415-4D0F-A36B-FCB799801A8F}" type="datetimeFigureOut">
              <a:rPr lang="cs-CZ" smtClean="0"/>
              <a:pPr/>
              <a:t>7.3.2011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33C8-0528-400F-A78A-F991D006A0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AD87B8-0415-4D0F-A36B-FCB799801A8F}" type="datetimeFigureOut">
              <a:rPr lang="cs-CZ" smtClean="0"/>
              <a:pPr/>
              <a:t>7.3.2011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33C8-0528-400F-A78A-F991D006A0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AD87B8-0415-4D0F-A36B-FCB799801A8F}" type="datetimeFigureOut">
              <a:rPr lang="cs-CZ" smtClean="0"/>
              <a:pPr/>
              <a:t>7.3.2011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33C8-0528-400F-A78A-F991D006A0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AD87B8-0415-4D0F-A36B-FCB799801A8F}" type="datetimeFigureOut">
              <a:rPr lang="cs-CZ" smtClean="0"/>
              <a:pPr/>
              <a:t>7.3.2011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33C8-0528-400F-A78A-F991D006A0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AD87B8-0415-4D0F-A36B-FCB799801A8F}" type="datetimeFigureOut">
              <a:rPr lang="cs-CZ" smtClean="0"/>
              <a:pPr/>
              <a:t>7.3.2011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33C8-0528-400F-A78A-F991D006A0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AD87B8-0415-4D0F-A36B-FCB799801A8F}" type="datetimeFigureOut">
              <a:rPr lang="cs-CZ" smtClean="0"/>
              <a:pPr/>
              <a:t>7.3.2011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33C8-0528-400F-A78A-F991D006A0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AD87B8-0415-4D0F-A36B-FCB799801A8F}" type="datetimeFigureOut">
              <a:rPr lang="cs-CZ" smtClean="0"/>
              <a:pPr/>
              <a:t>7.3.2011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33C8-0528-400F-A78A-F991D006A0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AD87B8-0415-4D0F-A36B-FCB799801A8F}" type="datetimeFigureOut">
              <a:rPr lang="cs-CZ" smtClean="0"/>
              <a:pPr/>
              <a:t>7.3.2011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33C8-0528-400F-A78A-F991D006A0C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7AD87B8-0415-4D0F-A36B-FCB799801A8F}" type="datetimeFigureOut">
              <a:rPr lang="cs-CZ" smtClean="0"/>
              <a:pPr/>
              <a:t>7.3.2011</a:t>
            </a:fld>
            <a:endParaRPr lang="cs-CZ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78933C8-0528-400F-A78A-F991D006A0C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notesSlide" Target="../notesSlides/notesSlide15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emf"/><Relationship Id="rId5" Type="http://schemas.openxmlformats.org/officeDocument/2006/relationships/image" Target="../media/image10.emf"/><Relationship Id="rId10" Type="http://schemas.openxmlformats.org/officeDocument/2006/relationships/image" Target="../media/image8.wmf"/><Relationship Id="rId4" Type="http://schemas.openxmlformats.org/officeDocument/2006/relationships/image" Target="../media/image9.emf"/><Relationship Id="rId9" Type="http://schemas.openxmlformats.org/officeDocument/2006/relationships/oleObject" Target="../embeddings/oleObject4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hyperlink" Target="http://upload.wikimedia.org/wikipedia/commons/3/3e/Dot_Product.svg" TargetMode="External"/><Relationship Id="rId11" Type="http://schemas.openxmlformats.org/officeDocument/2006/relationships/image" Target="../media/image13.wmf"/><Relationship Id="rId5" Type="http://schemas.openxmlformats.org/officeDocument/2006/relationships/image" Target="../media/image14.png"/><Relationship Id="rId10" Type="http://schemas.openxmlformats.org/officeDocument/2006/relationships/oleObject" Target="../embeddings/oleObject6.bin"/><Relationship Id="rId4" Type="http://schemas.openxmlformats.org/officeDocument/2006/relationships/hyperlink" Target="http://upload.wikimedia.org/wikipedia/commons/b/b0/Cross_product_vector.svg" TargetMode="External"/><Relationship Id="rId9" Type="http://schemas.openxmlformats.org/officeDocument/2006/relationships/image" Target="../media/image12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6.wmf"/><Relationship Id="rId4" Type="http://schemas.openxmlformats.org/officeDocument/2006/relationships/oleObject" Target="../embeddings/oleObject7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7" Type="http://schemas.openxmlformats.org/officeDocument/2006/relationships/image" Target="../media/image3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KIV/</a:t>
            </a:r>
            <a:r>
              <a:rPr lang="cs-CZ" dirty="0" smtClean="0"/>
              <a:t>ZEP</a:t>
            </a:r>
            <a:r>
              <a:rPr lang="en-US" dirty="0" smtClean="0"/>
              <a:t> </a:t>
            </a:r>
            <a:r>
              <a:rPr lang="en-US" dirty="0" smtClean="0"/>
              <a:t>- 20</a:t>
            </a:r>
            <a:r>
              <a:rPr lang="cs-CZ" dirty="0" smtClean="0"/>
              <a:t>1</a:t>
            </a:r>
            <a:r>
              <a:rPr lang="en-US" dirty="0" smtClean="0"/>
              <a:t>1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Robustnost </a:t>
            </a:r>
            <a:r>
              <a:rPr lang="cs-CZ" dirty="0" smtClean="0"/>
              <a:t>a matematické výpočty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Numerická robustnost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02920" y="530352"/>
                <a:ext cx="8183880" cy="4827474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cs-CZ" dirty="0" smtClean="0"/>
                  <a:t>kumulace chyby při výpočtech</a:t>
                </a:r>
              </a:p>
              <a:p>
                <a:pPr lvl="1"/>
                <a:r>
                  <a:rPr lang="cs-CZ" dirty="0" smtClean="0"/>
                  <a:t>příklad (v desítkové reprezentaci): </a:t>
                </a:r>
                <a14:m>
                  <m:oMath xmlns:m="http://schemas.openxmlformats.org/officeDocument/2006/math">
                    <m:r>
                      <a:rPr lang="cs-CZ" i="1" dirty="0" smtClean="0">
                        <a:latin typeface="Cambria Math"/>
                      </a:rPr>
                      <m:t>𝑥</m:t>
                    </m:r>
                    <m:r>
                      <a:rPr lang="cs-CZ" i="1" dirty="0" smtClean="0">
                        <a:latin typeface="Cambria Math"/>
                      </a:rPr>
                      <m:t>=10.12</m:t>
                    </m:r>
                  </m:oMath>
                </a14:m>
                <a:r>
                  <a:rPr lang="cs-CZ" dirty="0" smtClean="0"/>
                  <a:t>, </a:t>
                </a:r>
                <a14:m>
                  <m:oMath xmlns:m="http://schemas.openxmlformats.org/officeDocument/2006/math">
                    <m:r>
                      <a:rPr lang="cs-CZ" i="1" dirty="0" smtClean="0">
                        <a:latin typeface="Cambria Math"/>
                      </a:rPr>
                      <m:t>𝑦</m:t>
                    </m:r>
                    <m:r>
                      <a:rPr lang="cs-CZ" i="1" dirty="0">
                        <a:latin typeface="Cambria Math"/>
                      </a:rPr>
                      <m:t>=</m:t>
                    </m:r>
                    <m:r>
                      <a:rPr lang="cs-CZ" i="1" dirty="0" smtClean="0">
                        <a:latin typeface="Cambria Math"/>
                      </a:rPr>
                      <m:t>9</m:t>
                    </m:r>
                    <m:r>
                      <a:rPr lang="cs-CZ" i="1" dirty="0">
                        <a:latin typeface="Cambria Math"/>
                      </a:rPr>
                      <m:t>.</m:t>
                    </m:r>
                    <m:r>
                      <a:rPr lang="cs-CZ" i="1" dirty="0" smtClean="0">
                        <a:latin typeface="Cambria Math"/>
                      </a:rPr>
                      <m:t>933</m:t>
                    </m:r>
                  </m:oMath>
                </a14:m>
                <a:r>
                  <a:rPr lang="cs-CZ" dirty="0" smtClean="0"/>
                  <a:t>, přesnost </a:t>
                </a:r>
                <a:r>
                  <a:rPr lang="cs-CZ" dirty="0"/>
                  <a:t>na </a:t>
                </a:r>
                <a:r>
                  <a:rPr lang="cs-CZ" dirty="0" smtClean="0"/>
                  <a:t>2 desetinná místa</a:t>
                </a:r>
              </a:p>
              <a:p>
                <a:pPr lvl="1"/>
                <a:r>
                  <a:rPr lang="cs-CZ" dirty="0" smtClean="0"/>
                  <a:t>čísla se uloží normalizovaně jako: </a:t>
                </a:r>
                <a:br>
                  <a:rPr lang="cs-CZ" dirty="0" smtClean="0"/>
                </a:b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cs-CZ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cs-CZ" i="1" dirty="0" smtClean="0">
                            <a:latin typeface="Cambria Math"/>
                          </a:rPr>
                          <m:t>𝑥</m:t>
                        </m:r>
                      </m:e>
                    </m:acc>
                    <m:r>
                      <a:rPr lang="cs-CZ" i="1" dirty="0" smtClean="0">
                        <a:latin typeface="Cambria Math"/>
                      </a:rPr>
                      <m:t>=1.01</m:t>
                    </m:r>
                    <m:r>
                      <a:rPr lang="cs-CZ" i="1" dirty="0" smtClean="0"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cs-CZ" i="1" dirty="0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cs-CZ" i="1" dirty="0" smtClean="0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cs-CZ" i="1" smtClean="0">
                            <a:latin typeface="Cambria Math"/>
                          </a:rPr>
                          <m:t>1</m:t>
                        </m:r>
                      </m:sup>
                    </m:sSup>
                  </m:oMath>
                </a14:m>
                <a:r>
                  <a:rPr lang="cs-CZ" dirty="0"/>
                  <a:t>,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cs-CZ" i="1" dirty="0">
                            <a:latin typeface="Cambria Math"/>
                          </a:rPr>
                        </m:ctrlPr>
                      </m:accPr>
                      <m:e>
                        <m:r>
                          <a:rPr lang="cs-CZ" i="1" dirty="0" smtClean="0">
                            <a:latin typeface="Cambria Math"/>
                          </a:rPr>
                          <m:t>𝑦</m:t>
                        </m:r>
                      </m:e>
                    </m:acc>
                    <m:r>
                      <a:rPr lang="cs-CZ" i="1" dirty="0">
                        <a:latin typeface="Cambria Math"/>
                      </a:rPr>
                      <m:t>=</m:t>
                    </m:r>
                    <m:r>
                      <a:rPr lang="cs-CZ" i="1" dirty="0" smtClean="0">
                        <a:latin typeface="Cambria Math"/>
                      </a:rPr>
                      <m:t>9</m:t>
                    </m:r>
                    <m:r>
                      <a:rPr lang="cs-CZ" i="1" dirty="0">
                        <a:latin typeface="Cambria Math"/>
                      </a:rPr>
                      <m:t>.</m:t>
                    </m:r>
                    <m:r>
                      <a:rPr lang="cs-CZ" i="1" dirty="0" smtClean="0">
                        <a:latin typeface="Cambria Math"/>
                      </a:rPr>
                      <m:t>93</m:t>
                    </m:r>
                    <m:r>
                      <a:rPr lang="cs-CZ" i="1" dirty="0"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cs-CZ" i="1" dirty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cs-CZ" i="1" dirty="0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cs-CZ" i="1" dirty="0" smtClean="0">
                            <a:latin typeface="Cambria Math"/>
                            <a:ea typeface="Cambria Math"/>
                          </a:rPr>
                          <m:t>0</m:t>
                        </m:r>
                      </m:sup>
                    </m:sSup>
                  </m:oMath>
                </a14:m>
                <a:endParaRPr lang="cs-CZ" dirty="0" smtClean="0"/>
              </a:p>
              <a:p>
                <a:pPr lvl="1"/>
                <a:r>
                  <a:rPr lang="cs-CZ" dirty="0" smtClean="0"/>
                  <a:t>počítejme: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cs-CZ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cs-CZ" i="1" dirty="0" smtClean="0">
                            <a:latin typeface="Cambria Math"/>
                          </a:rPr>
                          <m:t>𝑧</m:t>
                        </m:r>
                      </m:e>
                    </m:acc>
                    <m:r>
                      <a:rPr lang="cs-CZ" i="1" dirty="0" smtClean="0">
                        <a:latin typeface="Cambria Math"/>
                      </a:rPr>
                      <m:t>=</m:t>
                    </m:r>
                    <m:acc>
                      <m:accPr>
                        <m:chr m:val="̃"/>
                        <m:ctrlPr>
                          <a:rPr lang="cs-CZ" i="1" dirty="0">
                            <a:latin typeface="Cambria Math"/>
                          </a:rPr>
                        </m:ctrlPr>
                      </m:accPr>
                      <m:e>
                        <m:r>
                          <a:rPr lang="cs-CZ" i="1" dirty="0" smtClean="0">
                            <a:latin typeface="Cambria Math"/>
                          </a:rPr>
                          <m:t>𝑥</m:t>
                        </m:r>
                      </m:e>
                    </m:acc>
                    <m:r>
                      <a:rPr lang="cs-CZ" i="1" dirty="0" smtClean="0">
                        <a:latin typeface="Cambria Math"/>
                      </a:rPr>
                      <m:t>−</m:t>
                    </m:r>
                    <m:acc>
                      <m:accPr>
                        <m:chr m:val="̃"/>
                        <m:ctrlPr>
                          <a:rPr lang="cs-CZ" i="1" dirty="0">
                            <a:latin typeface="Cambria Math"/>
                          </a:rPr>
                        </m:ctrlPr>
                      </m:accPr>
                      <m:e>
                        <m:r>
                          <a:rPr lang="cs-CZ" i="1" dirty="0" smtClean="0">
                            <a:latin typeface="Cambria Math"/>
                          </a:rPr>
                          <m:t>𝑦</m:t>
                        </m:r>
                      </m:e>
                    </m:acc>
                  </m:oMath>
                </a14:m>
                <a:endParaRPr lang="cs-CZ" i="1" dirty="0">
                  <a:latin typeface="Cambria Math"/>
                </a:endParaRPr>
              </a:p>
              <a:p>
                <a:pPr lvl="1"/>
                <a:r>
                  <a:rPr lang="cs-CZ" dirty="0" smtClean="0"/>
                  <a:t>nejprve musíme sjednotit exponenty, abychom to mohli spočíst: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cs-CZ" i="1" dirty="0">
                            <a:latin typeface="Cambria Math"/>
                          </a:rPr>
                        </m:ctrlPr>
                      </m:accPr>
                      <m:e>
                        <m:r>
                          <a:rPr lang="cs-CZ" i="1" dirty="0">
                            <a:latin typeface="Cambria Math"/>
                          </a:rPr>
                          <m:t>𝑧</m:t>
                        </m:r>
                      </m:e>
                    </m:acc>
                    <m:r>
                      <a:rPr lang="cs-CZ" i="1" dirty="0">
                        <a:latin typeface="Cambria Math"/>
                      </a:rPr>
                      <m:t>=1.01</m:t>
                    </m:r>
                    <m:r>
                      <a:rPr lang="cs-CZ" i="1" dirty="0"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cs-CZ" i="1" dirty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cs-CZ" i="1" dirty="0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cs-CZ" i="1">
                            <a:latin typeface="Cambria Math"/>
                          </a:rPr>
                          <m:t>1</m:t>
                        </m:r>
                      </m:sup>
                    </m:sSup>
                    <m:r>
                      <a:rPr lang="cs-CZ" i="1" dirty="0">
                        <a:latin typeface="Cambria Math"/>
                      </a:rPr>
                      <m:t>−0.993</m:t>
                    </m:r>
                    <m:r>
                      <a:rPr lang="cs-CZ" i="1" dirty="0"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cs-CZ" i="1" dirty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cs-CZ" i="1" dirty="0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cs-CZ" i="1" dirty="0">
                            <a:latin typeface="Cambria Math"/>
                            <a:ea typeface="Cambria Math"/>
                          </a:rPr>
                          <m:t>1</m:t>
                        </m:r>
                      </m:sup>
                    </m:sSup>
                  </m:oMath>
                </a14:m>
                <a:r>
                  <a:rPr lang="cs-CZ" dirty="0" smtClean="0"/>
                  <a:t>, ale druhé čílo by již vyžadovalo 3 místa! </a:t>
                </a:r>
                <a:r>
                  <a:rPr lang="cs-CZ" dirty="0" smtClean="0">
                    <a:sym typeface="Symbol"/>
                  </a:rPr>
                  <a:t> musíme provést další zaokrouhlení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cs-CZ" i="1" dirty="0">
                            <a:latin typeface="Cambria Math"/>
                          </a:rPr>
                        </m:ctrlPr>
                      </m:accPr>
                      <m:e>
                        <m:r>
                          <a:rPr lang="cs-CZ" i="1" dirty="0">
                            <a:latin typeface="Cambria Math"/>
                          </a:rPr>
                          <m:t>𝑦</m:t>
                        </m:r>
                      </m:e>
                    </m:acc>
                  </m:oMath>
                </a14:m>
                <a:r>
                  <a:rPr lang="cs-CZ" dirty="0" smtClean="0"/>
                  <a:t> v kontextu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cs-CZ" i="1" dirty="0">
                            <a:latin typeface="Cambria Math"/>
                          </a:rPr>
                        </m:ctrlPr>
                      </m:accPr>
                      <m:e>
                        <m:r>
                          <a:rPr lang="cs-CZ" i="1" dirty="0">
                            <a:latin typeface="Cambria Math"/>
                          </a:rPr>
                          <m:t>𝑥</m:t>
                        </m:r>
                      </m:e>
                    </m:acc>
                  </m:oMath>
                </a14:m>
                <a:r>
                  <a:rPr lang="cs-CZ" dirty="0" smtClean="0"/>
                  <a:t>, tedy </a:t>
                </a:r>
                <a:br>
                  <a:rPr lang="cs-CZ" dirty="0" smtClean="0"/>
                </a:b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cs-CZ" i="1" dirty="0">
                            <a:latin typeface="Cambria Math"/>
                          </a:rPr>
                        </m:ctrlPr>
                      </m:accPr>
                      <m:e>
                        <m:r>
                          <a:rPr lang="cs-CZ" i="1" dirty="0">
                            <a:latin typeface="Cambria Math"/>
                          </a:rPr>
                          <m:t>𝑧</m:t>
                        </m:r>
                      </m:e>
                    </m:acc>
                    <m:r>
                      <a:rPr lang="cs-CZ" i="1" dirty="0">
                        <a:latin typeface="Cambria Math"/>
                      </a:rPr>
                      <m:t>=1.01</m:t>
                    </m:r>
                    <m:r>
                      <a:rPr lang="cs-CZ" i="1" dirty="0"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cs-CZ" i="1" dirty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cs-CZ" i="1" dirty="0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cs-CZ" i="1">
                            <a:latin typeface="Cambria Math"/>
                          </a:rPr>
                          <m:t>1</m:t>
                        </m:r>
                      </m:sup>
                    </m:sSup>
                    <m:r>
                      <a:rPr lang="cs-CZ" i="1" dirty="0">
                        <a:latin typeface="Cambria Math"/>
                      </a:rPr>
                      <m:t>−</m:t>
                    </m:r>
                    <m:r>
                      <m:rPr>
                        <m:nor/>
                      </m:rPr>
                      <a:rPr lang="cs-CZ" dirty="0"/>
                      <m:t> </m:t>
                    </m:r>
                    <m:r>
                      <a:rPr lang="cs-CZ" i="1" dirty="0">
                        <a:latin typeface="Cambria Math"/>
                      </a:rPr>
                      <m:t>0.99</m:t>
                    </m:r>
                    <m:r>
                      <a:rPr lang="cs-CZ" i="1" dirty="0"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cs-CZ" i="1" dirty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cs-CZ" i="1" dirty="0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cs-CZ" i="1" dirty="0">
                            <a:latin typeface="Cambria Math"/>
                            <a:ea typeface="Cambria Math"/>
                          </a:rPr>
                          <m:t>1</m:t>
                        </m:r>
                      </m:sup>
                    </m:sSup>
                    <m:r>
                      <a:rPr lang="cs-CZ" i="1" dirty="0" smtClean="0">
                        <a:latin typeface="Cambria Math"/>
                      </a:rPr>
                      <m:t>=0.02</m:t>
                    </m:r>
                    <m:r>
                      <a:rPr lang="cs-CZ" i="1" dirty="0"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cs-CZ" i="1" dirty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cs-CZ" i="1" dirty="0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cs-CZ" i="1" dirty="0">
                            <a:latin typeface="Cambria Math"/>
                            <a:ea typeface="Cambria Math"/>
                          </a:rPr>
                          <m:t>1</m:t>
                        </m:r>
                      </m:sup>
                    </m:sSup>
                  </m:oMath>
                </a14:m>
                <a:r>
                  <a:rPr lang="cs-CZ" dirty="0" smtClean="0"/>
                  <a:t>, </a:t>
                </a:r>
              </a:p>
              <a:p>
                <a:pPr lvl="1"/>
                <a:r>
                  <a:rPr lang="cs-CZ" dirty="0" smtClean="0"/>
                  <a:t>po normalizaci: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cs-CZ" i="1" dirty="0">
                            <a:latin typeface="Cambria Math"/>
                          </a:rPr>
                        </m:ctrlPr>
                      </m:accPr>
                      <m:e>
                        <m:r>
                          <a:rPr lang="cs-CZ" i="1" dirty="0">
                            <a:latin typeface="Cambria Math"/>
                          </a:rPr>
                          <m:t>𝑧</m:t>
                        </m:r>
                      </m:e>
                    </m:acc>
                    <m:r>
                      <a:rPr lang="cs-CZ" i="1" dirty="0">
                        <a:latin typeface="Cambria Math"/>
                      </a:rPr>
                      <m:t>=</m:t>
                    </m:r>
                    <m:r>
                      <a:rPr lang="cs-CZ" i="1" dirty="0" smtClean="0">
                        <a:latin typeface="Cambria Math"/>
                      </a:rPr>
                      <m:t>2.00</m:t>
                    </m:r>
                    <m:r>
                      <a:rPr lang="cs-CZ" i="1" dirty="0"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cs-CZ" i="1" dirty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cs-CZ" i="1" dirty="0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cs-CZ" i="1" dirty="0" smtClean="0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cs-CZ" i="1" dirty="0">
                            <a:latin typeface="Cambria Math"/>
                            <a:ea typeface="Cambria Math"/>
                          </a:rPr>
                          <m:t>1</m:t>
                        </m:r>
                      </m:sup>
                    </m:sSup>
                  </m:oMath>
                </a14:m>
                <a:endParaRPr lang="cs-CZ" dirty="0"/>
              </a:p>
              <a:p>
                <a:pPr lvl="1"/>
                <a:r>
                  <a:rPr lang="cs-CZ" dirty="0" smtClean="0"/>
                  <a:t>ve skutečnosti </a:t>
                </a:r>
                <a14:m>
                  <m:oMath xmlns:m="http://schemas.openxmlformats.org/officeDocument/2006/math">
                    <m:r>
                      <a:rPr lang="cs-CZ" i="1" dirty="0">
                        <a:latin typeface="Cambria Math"/>
                      </a:rPr>
                      <m:t>1.01</m:t>
                    </m:r>
                    <m:r>
                      <a:rPr lang="cs-CZ" i="1" dirty="0"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cs-CZ" i="1" dirty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cs-CZ" i="1" dirty="0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cs-CZ" i="1">
                            <a:latin typeface="Cambria Math"/>
                          </a:rPr>
                          <m:t>1</m:t>
                        </m:r>
                      </m:sup>
                    </m:sSup>
                    <m:r>
                      <a:rPr lang="cs-CZ" i="1" dirty="0">
                        <a:latin typeface="Cambria Math"/>
                      </a:rPr>
                      <m:t>−0.993</m:t>
                    </m:r>
                    <m:r>
                      <a:rPr lang="cs-CZ" i="1" dirty="0"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cs-CZ" i="1" dirty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cs-CZ" i="1" dirty="0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cs-CZ" i="1" dirty="0">
                            <a:latin typeface="Cambria Math"/>
                            <a:ea typeface="Cambria Math"/>
                          </a:rPr>
                          <m:t>1</m:t>
                        </m:r>
                      </m:sup>
                    </m:sSup>
                    <m:r>
                      <a:rPr lang="cs-CZ" i="1" dirty="0" smtClean="0">
                        <a:latin typeface="Cambria Math"/>
                        <a:ea typeface="Cambria Math"/>
                      </a:rPr>
                      <m:t>=1.70</m:t>
                    </m:r>
                    <m:r>
                      <a:rPr lang="cs-CZ" i="1" dirty="0"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cs-CZ" i="1" dirty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cs-CZ" i="1" dirty="0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cs-CZ" i="1" dirty="0">
                            <a:latin typeface="Cambria Math"/>
                            <a:ea typeface="Cambria Math"/>
                          </a:rPr>
                          <m:t>−1</m:t>
                        </m:r>
                      </m:sup>
                    </m:sSup>
                  </m:oMath>
                </a14:m>
                <a:endParaRPr lang="cs-CZ" dirty="0" smtClean="0"/>
              </a:p>
              <a:p>
                <a:pPr lvl="1"/>
                <a:r>
                  <a:rPr lang="cs-CZ" dirty="0"/>
                  <a:t>v rámci přesnosti na 2 desetinná místa tedy máme chybu: </a:t>
                </a:r>
                <a14:m>
                  <m:oMath xmlns:m="http://schemas.openxmlformats.org/officeDocument/2006/math">
                    <m:r>
                      <a:rPr lang="cs-CZ" i="1" dirty="0">
                        <a:latin typeface="Cambria Math"/>
                      </a:rPr>
                      <m:t>2.00</m:t>
                    </m:r>
                    <m:r>
                      <a:rPr lang="cs-CZ" i="1" dirty="0" smtClean="0">
                        <a:latin typeface="Cambria Math"/>
                      </a:rPr>
                      <m:t>−1.70=0.30 </m:t>
                    </m:r>
                    <m:r>
                      <a:rPr lang="cs-CZ" i="1" dirty="0" smtClean="0">
                        <a:latin typeface="Cambria Math"/>
                        <a:ea typeface="Cambria Math"/>
                      </a:rPr>
                      <m:t>→</m:t>
                    </m:r>
                    <m:r>
                      <a:rPr lang="cs-CZ" i="1" dirty="0" smtClean="0">
                        <a:latin typeface="Cambria Math"/>
                      </a:rPr>
                      <m:t>30 </m:t>
                    </m:r>
                    <m:r>
                      <a:rPr lang="cs-CZ" i="1" dirty="0" smtClean="0">
                        <a:latin typeface="Cambria Math"/>
                      </a:rPr>
                      <m:t>𝑢𝑙𝑝𝑠</m:t>
                    </m:r>
                  </m:oMath>
                </a14:m>
                <a:endParaRPr lang="cs-CZ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02920" y="530352"/>
                <a:ext cx="8183880" cy="4827474"/>
              </a:xfrm>
              <a:blipFill rotWithShape="1">
                <a:blip r:embed="rId3"/>
                <a:stretch>
                  <a:fillRect t="-176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6895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Numerická robustnost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02920" y="530352"/>
                <a:ext cx="8183880" cy="4827474"/>
              </a:xfrm>
            </p:spPr>
            <p:txBody>
              <a:bodyPr>
                <a:normAutofit/>
              </a:bodyPr>
              <a:lstStyle/>
              <a:p>
                <a:r>
                  <a:rPr lang="cs-CZ" dirty="0" smtClean="0"/>
                  <a:t>problémy vznikají zejména při</a:t>
                </a:r>
              </a:p>
              <a:p>
                <a:pPr lvl="1"/>
                <a:r>
                  <a:rPr lang="cs-CZ" dirty="0" smtClean="0"/>
                  <a:t>odečítání </a:t>
                </a:r>
                <a:r>
                  <a:rPr lang="cs-CZ" dirty="0"/>
                  <a:t>dvou blízkých čísel</a:t>
                </a:r>
              </a:p>
              <a:p>
                <a:pPr lvl="2"/>
                <a14:m>
                  <m:oMath xmlns:m="http://schemas.openxmlformats.org/officeDocument/2006/math">
                    <m:sSup>
                      <m:sSupPr>
                        <m:ctrlPr>
                          <a:rPr lang="cs-CZ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cs-CZ" i="1" dirty="0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cs-CZ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cs-CZ" i="1" smtClean="0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cs-CZ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cs-CZ" i="1" smtClean="0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cs-CZ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cs-CZ" i="1" dirty="0" smtClean="0"/>
                  <a:t> </a:t>
                </a:r>
                <a:r>
                  <a:rPr lang="cs-CZ" dirty="0" smtClean="0"/>
                  <a:t>méně přesné než</a:t>
                </a:r>
                <a:r>
                  <a:rPr lang="cs-CZ" i="1" dirty="0" smtClean="0"/>
                  <a:t> </a:t>
                </a:r>
                <a14:m>
                  <m:oMath xmlns:m="http://schemas.openxmlformats.org/officeDocument/2006/math">
                    <m:r>
                      <a:rPr lang="cs-CZ" i="1" smtClean="0">
                        <a:latin typeface="Cambria Math"/>
                      </a:rPr>
                      <m:t>(</m:t>
                    </m:r>
                    <m:r>
                      <a:rPr lang="cs-CZ" i="1" smtClean="0">
                        <a:latin typeface="Cambria Math"/>
                      </a:rPr>
                      <m:t>𝑥</m:t>
                    </m:r>
                    <m:r>
                      <a:rPr lang="cs-CZ" i="1" smtClean="0">
                        <a:latin typeface="Cambria Math"/>
                      </a:rPr>
                      <m:t>+</m:t>
                    </m:r>
                    <m:r>
                      <a:rPr lang="cs-CZ" i="1" smtClean="0">
                        <a:latin typeface="Cambria Math"/>
                      </a:rPr>
                      <m:t>𝑦</m:t>
                    </m:r>
                    <m:r>
                      <a:rPr lang="cs-CZ" i="1" smtClean="0">
                        <a:latin typeface="Cambria Math"/>
                      </a:rPr>
                      <m:t>)∙(</m:t>
                    </m:r>
                    <m:r>
                      <a:rPr lang="cs-CZ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cs-CZ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cs-CZ" i="1" smtClean="0">
                        <a:latin typeface="Cambria Math"/>
                        <a:ea typeface="Cambria Math"/>
                      </a:rPr>
                      <m:t>𝑦</m:t>
                    </m:r>
                    <m:r>
                      <a:rPr lang="cs-CZ" i="1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cs-CZ" i="1" dirty="0" smtClean="0"/>
              </a:p>
              <a:p>
                <a:pPr lvl="3"/>
                <a:r>
                  <a:rPr lang="cs-CZ" dirty="0" smtClean="0"/>
                  <a:t>pokud však </a:t>
                </a:r>
                <a14:m>
                  <m:oMath xmlns:m="http://schemas.openxmlformats.org/officeDocument/2006/math">
                    <m:r>
                      <a:rPr lang="cs-CZ" i="1" dirty="0">
                        <a:latin typeface="Cambria Math"/>
                      </a:rPr>
                      <m:t>𝑥</m:t>
                    </m:r>
                    <m:r>
                      <a:rPr lang="cs-CZ" i="1" dirty="0">
                        <a:latin typeface="Cambria Math"/>
                        <a:ea typeface="Cambria Math"/>
                      </a:rPr>
                      <m:t>≫</m:t>
                    </m:r>
                    <m:r>
                      <a:rPr lang="cs-CZ" i="1" dirty="0">
                        <a:latin typeface="Cambria Math"/>
                        <a:ea typeface="Cambria Math"/>
                      </a:rPr>
                      <m:t>𝑦</m:t>
                    </m:r>
                  </m:oMath>
                </a14:m>
                <a:r>
                  <a:rPr lang="cs-CZ" dirty="0" smtClean="0"/>
                  <a:t> nebo </a:t>
                </a:r>
                <a14:m>
                  <m:oMath xmlns:m="http://schemas.openxmlformats.org/officeDocument/2006/math">
                    <m:r>
                      <a:rPr lang="cs-CZ" i="1" dirty="0">
                        <a:latin typeface="Cambria Math"/>
                      </a:rPr>
                      <m:t>𝑥</m:t>
                    </m:r>
                    <m:r>
                      <a:rPr lang="cs-CZ" i="1" dirty="0" smtClean="0">
                        <a:latin typeface="Cambria Math"/>
                        <a:ea typeface="Cambria Math"/>
                      </a:rPr>
                      <m:t>≪</m:t>
                    </m:r>
                    <m:r>
                      <a:rPr lang="cs-CZ" i="1" dirty="0" smtClean="0">
                        <a:latin typeface="Cambria Math"/>
                        <a:ea typeface="Cambria Math"/>
                      </a:rPr>
                      <m:t>𝑦</m:t>
                    </m:r>
                  </m:oMath>
                </a14:m>
                <a:r>
                  <a:rPr lang="cs-CZ" dirty="0" smtClean="0"/>
                  <a:t>, pak je tomu naopak</a:t>
                </a:r>
              </a:p>
              <a:p>
                <a:pPr lvl="2"/>
                <a:r>
                  <a:rPr lang="cs-CZ" dirty="0" smtClean="0"/>
                  <a:t>příklad: obsah plochého trojúhelníka přes Heronův vzorec: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/>
                      </a:rPr>
                      <m:t>𝑠</m:t>
                    </m:r>
                    <m:r>
                      <a:rPr lang="cs-CZ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i="1">
                            <a:latin typeface="Cambria Math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cs-CZ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cs-CZ" i="1">
                                <a:latin typeface="Cambria Math"/>
                              </a:rPr>
                              <m:t>𝑎</m:t>
                            </m:r>
                            <m:r>
                              <a:rPr lang="cs-CZ" i="1">
                                <a:latin typeface="Cambria Math"/>
                              </a:rPr>
                              <m:t>+</m:t>
                            </m:r>
                            <m:r>
                              <a:rPr lang="cs-CZ" i="1">
                                <a:latin typeface="Cambria Math"/>
                              </a:rPr>
                              <m:t>𝑏</m:t>
                            </m:r>
                            <m:r>
                              <a:rPr lang="cs-CZ" i="1">
                                <a:latin typeface="Cambria Math"/>
                              </a:rPr>
                              <m:t>+</m:t>
                            </m:r>
                            <m:r>
                              <a:rPr lang="cs-CZ" i="1">
                                <a:latin typeface="Cambria Math"/>
                              </a:rPr>
                              <m:t>𝑐</m:t>
                            </m:r>
                          </m:e>
                        </m:d>
                      </m:num>
                      <m:den>
                        <m:r>
                          <a:rPr lang="cs-CZ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cs-CZ" i="1" smtClean="0">
                        <a:latin typeface="Cambria Math"/>
                      </a:rPr>
                      <m:t>,</m:t>
                    </m:r>
                    <m:r>
                      <a:rPr lang="cs-CZ" i="1" dirty="0" smtClean="0">
                        <a:latin typeface="Cambria Math"/>
                      </a:rPr>
                      <m:t>𝐴</m:t>
                    </m:r>
                    <m:r>
                      <a:rPr lang="cs-CZ" i="1" dirty="0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cs-CZ" i="1" dirty="0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cs-CZ" i="1" smtClean="0">
                            <a:latin typeface="Cambria Math"/>
                          </a:rPr>
                          <m:t>𝑠</m:t>
                        </m:r>
                        <m:r>
                          <a:rPr lang="cs-CZ" i="1" smtClean="0">
                            <a:latin typeface="Cambria Math"/>
                            <a:ea typeface="Cambria Math"/>
                          </a:rPr>
                          <m:t>∙(</m:t>
                        </m:r>
                        <m:r>
                          <a:rPr lang="cs-CZ" i="1" smtClean="0">
                            <a:latin typeface="Cambria Math"/>
                            <a:ea typeface="Cambria Math"/>
                          </a:rPr>
                          <m:t>𝑠</m:t>
                        </m:r>
                        <m:r>
                          <a:rPr lang="cs-CZ" i="1" smtClean="0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cs-CZ" i="1" smtClean="0">
                            <a:latin typeface="Cambria Math"/>
                            <a:ea typeface="Cambria Math"/>
                          </a:rPr>
                          <m:t>𝑎</m:t>
                        </m:r>
                        <m:r>
                          <a:rPr lang="cs-CZ" i="1" smtClean="0">
                            <a:latin typeface="Cambria Math"/>
                            <a:ea typeface="Cambria Math"/>
                          </a:rPr>
                          <m:t>)∙(</m:t>
                        </m:r>
                        <m:r>
                          <a:rPr lang="cs-CZ" i="1">
                            <a:latin typeface="Cambria Math"/>
                            <a:ea typeface="Cambria Math"/>
                          </a:rPr>
                          <m:t>𝑠</m:t>
                        </m:r>
                        <m:r>
                          <a:rPr lang="cs-CZ" i="1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cs-CZ" i="1" smtClean="0">
                            <a:latin typeface="Cambria Math"/>
                            <a:ea typeface="Cambria Math"/>
                          </a:rPr>
                          <m:t>𝑏</m:t>
                        </m:r>
                        <m:r>
                          <a:rPr lang="cs-CZ" i="1">
                            <a:latin typeface="Cambria Math"/>
                            <a:ea typeface="Cambria Math"/>
                          </a:rPr>
                          <m:t>)∙(</m:t>
                        </m:r>
                        <m:r>
                          <a:rPr lang="cs-CZ" i="1">
                            <a:latin typeface="Cambria Math"/>
                            <a:ea typeface="Cambria Math"/>
                          </a:rPr>
                          <m:t>𝑠</m:t>
                        </m:r>
                        <m:r>
                          <a:rPr lang="cs-CZ" i="1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cs-CZ" i="1" smtClean="0">
                            <a:latin typeface="Cambria Math"/>
                            <a:ea typeface="Cambria Math"/>
                          </a:rPr>
                          <m:t>𝑐</m:t>
                        </m:r>
                        <m:r>
                          <a:rPr lang="cs-CZ" i="1">
                            <a:latin typeface="Cambria Math"/>
                            <a:ea typeface="Cambria Math"/>
                          </a:rPr>
                          <m:t>)</m:t>
                        </m:r>
                      </m:e>
                    </m:rad>
                  </m:oMath>
                </a14:m>
                <a:endParaRPr lang="cs-CZ" dirty="0" smtClean="0"/>
              </a:p>
              <a:p>
                <a:pPr lvl="2"/>
                <a14:m>
                  <m:oMath xmlns:m="http://schemas.openxmlformats.org/officeDocument/2006/math">
                    <m:r>
                      <a:rPr lang="cs-CZ" i="1" dirty="0" smtClean="0">
                        <a:latin typeface="Cambria Math"/>
                      </a:rPr>
                      <m:t>𝑎</m:t>
                    </m:r>
                    <m:r>
                      <a:rPr lang="cs-CZ" i="1" dirty="0" smtClean="0">
                        <a:latin typeface="Cambria Math"/>
                      </a:rPr>
                      <m:t>=9,</m:t>
                    </m:r>
                    <m:r>
                      <a:rPr lang="cs-CZ" i="1" dirty="0" smtClean="0">
                        <a:latin typeface="Cambria Math"/>
                      </a:rPr>
                      <m:t>𝑏</m:t>
                    </m:r>
                    <m:r>
                      <a:rPr lang="cs-CZ" i="1" dirty="0" smtClean="0">
                        <a:latin typeface="Cambria Math"/>
                      </a:rPr>
                      <m:t>=</m:t>
                    </m:r>
                    <m:r>
                      <a:rPr lang="cs-CZ" i="1" dirty="0" smtClean="0">
                        <a:latin typeface="Cambria Math"/>
                      </a:rPr>
                      <m:t>𝑐</m:t>
                    </m:r>
                    <m:r>
                      <a:rPr lang="cs-CZ" i="1" dirty="0" smtClean="0">
                        <a:latin typeface="Cambria Math"/>
                      </a:rPr>
                      <m:t>=4.53</m:t>
                    </m:r>
                  </m:oMath>
                </a14:m>
                <a:endParaRPr lang="cs-CZ" i="1" dirty="0">
                  <a:latin typeface="Cambria Math"/>
                </a:endParaRPr>
              </a:p>
              <a:p>
                <a:pPr lvl="2"/>
                <a14:m>
                  <m:oMath xmlns:m="http://schemas.openxmlformats.org/officeDocument/2006/math">
                    <m:r>
                      <a:rPr lang="cs-CZ" i="1" dirty="0" smtClean="0">
                        <a:latin typeface="Cambria Math"/>
                      </a:rPr>
                      <m:t>𝑎</m:t>
                    </m:r>
                    <m:r>
                      <a:rPr lang="cs-CZ" i="1" dirty="0" smtClean="0">
                        <a:latin typeface="Cambria Math"/>
                        <a:ea typeface="Cambria Math"/>
                      </a:rPr>
                      <m:t>+</m:t>
                    </m:r>
                    <m:r>
                      <a:rPr lang="cs-CZ" i="1" dirty="0" smtClean="0">
                        <a:latin typeface="Cambria Math"/>
                        <a:ea typeface="Cambria Math"/>
                      </a:rPr>
                      <m:t>𝑏</m:t>
                    </m:r>
                    <m:r>
                      <a:rPr lang="cs-CZ" i="1" dirty="0" smtClean="0">
                        <a:latin typeface="Cambria Math"/>
                        <a:ea typeface="Cambria Math"/>
                      </a:rPr>
                      <m:t>=13.53→</m:t>
                    </m:r>
                    <m:r>
                      <a:rPr lang="cs-CZ" i="1" dirty="0" smtClean="0">
                        <a:latin typeface="Cambria Math"/>
                        <a:ea typeface="Cambria Math"/>
                      </a:rPr>
                      <m:t>𝑝𝑜</m:t>
                    </m:r>
                    <m:r>
                      <a:rPr lang="cs-CZ" i="1" dirty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cs-CZ" i="1" dirty="0" smtClean="0">
                        <a:latin typeface="Cambria Math"/>
                        <a:ea typeface="Cambria Math"/>
                      </a:rPr>
                      <m:t>𝑛𝑜𝑟𝑚𝑎𝑙𝑖𝑧𝑎𝑐𝑖</m:t>
                    </m:r>
                    <m:r>
                      <a:rPr lang="cs-CZ" i="1" dirty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cs-CZ" i="1" dirty="0" smtClean="0">
                        <a:latin typeface="Cambria Math"/>
                        <a:ea typeface="Cambria Math"/>
                      </a:rPr>
                      <m:t>𝑎</m:t>
                    </m:r>
                    <m:r>
                      <a:rPr lang="cs-CZ" i="1" dirty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cs-CZ" i="1" dirty="0" smtClean="0">
                        <a:latin typeface="Cambria Math"/>
                        <a:ea typeface="Cambria Math"/>
                      </a:rPr>
                      <m:t>𝑧𝑎𝑜𝑘𝑟</m:t>
                    </m:r>
                    <m:r>
                      <a:rPr lang="cs-CZ" i="1" dirty="0" smtClean="0">
                        <a:latin typeface="Cambria Math"/>
                        <a:ea typeface="Cambria Math"/>
                      </a:rPr>
                      <m:t>. →1.35×</m:t>
                    </m:r>
                    <m:sSup>
                      <m:sSupPr>
                        <m:ctrlPr>
                          <a:rPr lang="cs-CZ" i="1" dirty="0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cs-CZ" i="1" dirty="0" smtClean="0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cs-CZ" i="1" smtClean="0">
                            <a:latin typeface="Cambria Math"/>
                          </a:rPr>
                          <m:t>1</m:t>
                        </m:r>
                      </m:sup>
                    </m:sSup>
                  </m:oMath>
                </a14:m>
                <a:endParaRPr lang="cs-CZ" dirty="0" smtClean="0"/>
              </a:p>
              <a:p>
                <a:pPr lvl="2"/>
                <a14:m>
                  <m:oMath xmlns:m="http://schemas.openxmlformats.org/officeDocument/2006/math">
                    <m:r>
                      <a:rPr lang="cs-CZ" i="1" dirty="0">
                        <a:latin typeface="Cambria Math"/>
                        <a:ea typeface="Cambria Math"/>
                      </a:rPr>
                      <m:t>1.35×</m:t>
                    </m:r>
                    <m:sSup>
                      <m:sSupPr>
                        <m:ctrlPr>
                          <a:rPr lang="cs-CZ" i="1" dirty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cs-CZ" i="1" dirty="0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cs-CZ" i="1">
                            <a:latin typeface="Cambria Math"/>
                          </a:rPr>
                          <m:t>1</m:t>
                        </m:r>
                      </m:sup>
                    </m:sSup>
                    <m:r>
                      <a:rPr lang="cs-CZ" i="1" smtClean="0">
                        <a:latin typeface="Cambria Math"/>
                      </a:rPr>
                      <m:t>+</m:t>
                    </m:r>
                    <m:r>
                      <a:rPr lang="cs-CZ" i="1" smtClean="0">
                        <a:latin typeface="Cambria Math"/>
                      </a:rPr>
                      <m:t>𝑐</m:t>
                    </m:r>
                    <m:r>
                      <a:rPr lang="cs-CZ" i="1" smtClean="0">
                        <a:latin typeface="Cambria Math"/>
                      </a:rPr>
                      <m:t>=1.35×</m:t>
                    </m:r>
                    <m:sSup>
                      <m:sSupPr>
                        <m:ctrlPr>
                          <a:rPr lang="cs-CZ" i="1" dirty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cs-CZ" i="1" dirty="0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cs-CZ" i="1">
                            <a:latin typeface="Cambria Math"/>
                          </a:rPr>
                          <m:t>1</m:t>
                        </m:r>
                      </m:sup>
                    </m:sSup>
                    <m:r>
                      <a:rPr lang="cs-CZ" i="1" smtClean="0">
                        <a:latin typeface="Cambria Math"/>
                      </a:rPr>
                      <m:t>+4.53</m:t>
                    </m:r>
                    <m:r>
                      <a:rPr lang="cs-CZ" i="1" dirty="0"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cs-CZ" i="1" dirty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cs-CZ" i="1" dirty="0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cs-CZ" i="1" dirty="0" smtClean="0">
                            <a:latin typeface="Cambria Math"/>
                            <a:ea typeface="Cambria Math"/>
                          </a:rPr>
                          <m:t>0</m:t>
                        </m:r>
                      </m:sup>
                    </m:sSup>
                    <m:r>
                      <a:rPr lang="cs-CZ" i="1" smtClean="0">
                        <a:latin typeface="Cambria Math"/>
                      </a:rPr>
                      <m:t>=1.8</m:t>
                    </m:r>
                    <m:r>
                      <a:rPr lang="cs-CZ" i="1" dirty="0"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cs-CZ" i="1" dirty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cs-CZ" i="1" dirty="0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cs-CZ" i="1">
                            <a:latin typeface="Cambria Math"/>
                          </a:rPr>
                          <m:t>1</m:t>
                        </m:r>
                      </m:sup>
                    </m:sSup>
                  </m:oMath>
                </a14:m>
                <a:endParaRPr lang="cs-CZ" i="1" dirty="0">
                  <a:latin typeface="Cambria Math"/>
                </a:endParaRPr>
              </a:p>
              <a:p>
                <a:pPr lvl="2"/>
                <a14:m>
                  <m:oMath xmlns:m="http://schemas.openxmlformats.org/officeDocument/2006/math">
                    <m:r>
                      <a:rPr lang="cs-CZ" i="1" dirty="0" smtClean="0">
                        <a:latin typeface="Cambria Math"/>
                        <a:ea typeface="Cambria Math"/>
                      </a:rPr>
                      <m:t>𝑠</m:t>
                    </m:r>
                    <m:r>
                      <a:rPr lang="cs-CZ" i="1" dirty="0" smtClean="0">
                        <a:latin typeface="Cambria Math"/>
                        <a:ea typeface="Cambria Math"/>
                      </a:rPr>
                      <m:t>=9→</m:t>
                    </m:r>
                    <m:r>
                      <a:rPr lang="cs-CZ" i="1" dirty="0" smtClean="0">
                        <a:latin typeface="Cambria Math"/>
                        <a:ea typeface="Cambria Math"/>
                      </a:rPr>
                      <m:t>𝐴</m:t>
                    </m:r>
                    <m:r>
                      <a:rPr lang="cs-CZ" i="1" dirty="0" smtClean="0">
                        <a:latin typeface="Cambria Math"/>
                        <a:ea typeface="Cambria Math"/>
                      </a:rPr>
                      <m:t>=0</m:t>
                    </m:r>
                  </m:oMath>
                </a14:m>
                <a:r>
                  <a:rPr lang="cs-CZ" dirty="0" smtClean="0"/>
                  <a:t>, ve skutečnosti </a:t>
                </a:r>
                <a14:m>
                  <m:oMath xmlns:m="http://schemas.openxmlformats.org/officeDocument/2006/math">
                    <m:r>
                      <a:rPr lang="cs-CZ" i="1" dirty="0">
                        <a:latin typeface="Cambria Math"/>
                        <a:ea typeface="Cambria Math"/>
                      </a:rPr>
                      <m:t>𝑠</m:t>
                    </m:r>
                    <m:r>
                      <a:rPr lang="cs-CZ" i="1" dirty="0">
                        <a:latin typeface="Cambria Math"/>
                        <a:ea typeface="Cambria Math"/>
                      </a:rPr>
                      <m:t>=9.03,</m:t>
                    </m:r>
                    <m:r>
                      <a:rPr lang="cs-CZ" i="1" dirty="0">
                        <a:latin typeface="Cambria Math"/>
                        <a:ea typeface="Cambria Math"/>
                      </a:rPr>
                      <m:t>𝐴</m:t>
                    </m:r>
                    <m:r>
                      <a:rPr lang="cs-CZ" i="1" dirty="0">
                        <a:latin typeface="Cambria Math"/>
                        <a:ea typeface="Cambria Math"/>
                      </a:rPr>
                      <m:t>=2.342…</m:t>
                    </m:r>
                  </m:oMath>
                </a14:m>
                <a:r>
                  <a:rPr lang="cs-CZ" dirty="0" smtClean="0"/>
                  <a:t> , takže zatímco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dirty="0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cs-CZ" i="1" dirty="0" smtClean="0">
                            <a:latin typeface="Cambria Math"/>
                            <a:ea typeface="Cambria Math"/>
                          </a:rPr>
                          <m:t>𝑠</m:t>
                        </m:r>
                      </m:e>
                      <m:sub>
                        <m:r>
                          <a:rPr lang="cs-CZ" i="1" smtClean="0">
                            <a:latin typeface="Cambria Math"/>
                          </a:rPr>
                          <m:t>𝑒𝑟𝑟</m:t>
                        </m:r>
                      </m:sub>
                    </m:sSub>
                    <m:r>
                      <a:rPr lang="cs-CZ" i="1" dirty="0">
                        <a:latin typeface="Cambria Math"/>
                        <a:ea typeface="Cambria Math"/>
                      </a:rPr>
                      <m:t>=</m:t>
                    </m:r>
                    <m:r>
                      <a:rPr lang="cs-CZ" i="1" dirty="0" smtClean="0">
                        <a:latin typeface="Cambria Math"/>
                        <a:ea typeface="Cambria Math"/>
                      </a:rPr>
                      <m:t>1 </m:t>
                    </m:r>
                    <m:r>
                      <a:rPr lang="cs-CZ" i="1" dirty="0" smtClean="0">
                        <a:latin typeface="Cambria Math"/>
                        <a:ea typeface="Cambria Math"/>
                      </a:rPr>
                      <m:t>𝑢𝑙𝑝𝑠</m:t>
                    </m:r>
                    <m:r>
                      <a:rPr lang="cs-CZ" i="1" dirty="0">
                        <a:latin typeface="Cambria Math"/>
                        <a:ea typeface="Cambria Math"/>
                      </a:rPr>
                      <m:t>,</m:t>
                    </m:r>
                    <m:sSub>
                      <m:sSubPr>
                        <m:ctrlPr>
                          <a:rPr lang="cs-CZ" i="1" dirty="0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cs-CZ" i="1" dirty="0" smtClean="0">
                            <a:latin typeface="Cambria Math"/>
                            <a:ea typeface="Cambria Math"/>
                          </a:rPr>
                          <m:t>𝐴</m:t>
                        </m:r>
                      </m:e>
                      <m:sub>
                        <m:r>
                          <a:rPr lang="cs-CZ" i="1" smtClean="0">
                            <a:latin typeface="Cambria Math"/>
                          </a:rPr>
                          <m:t>𝑒𝑟𝑟</m:t>
                        </m:r>
                      </m:sub>
                    </m:sSub>
                    <m:r>
                      <a:rPr lang="cs-CZ" i="1" dirty="0">
                        <a:latin typeface="Cambria Math"/>
                        <a:ea typeface="Cambria Math"/>
                      </a:rPr>
                      <m:t>=23</m:t>
                    </m:r>
                    <m:r>
                      <a:rPr lang="cs-CZ" i="1" dirty="0" smtClean="0">
                        <a:latin typeface="Cambria Math"/>
                        <a:ea typeface="Cambria Math"/>
                      </a:rPr>
                      <m:t>4.2</m:t>
                    </m:r>
                    <m:r>
                      <a:rPr lang="cs-CZ" i="1" dirty="0">
                        <a:latin typeface="Cambria Math"/>
                        <a:ea typeface="Cambria Math"/>
                      </a:rPr>
                      <m:t>…</m:t>
                    </m:r>
                    <m:r>
                      <a:rPr lang="cs-CZ" i="1" dirty="0" smtClean="0">
                        <a:latin typeface="Cambria Math"/>
                        <a:ea typeface="Cambria Math"/>
                      </a:rPr>
                      <m:t>𝑢𝑙𝑝𝑠</m:t>
                    </m:r>
                  </m:oMath>
                </a14:m>
                <a:endParaRPr lang="cs-CZ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02920" y="530352"/>
                <a:ext cx="8183880" cy="4827474"/>
              </a:xfrm>
              <a:blipFill rotWithShape="1">
                <a:blip r:embed="rId3"/>
                <a:stretch>
                  <a:fillRect t="-25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4264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Numerická robustnost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02920" y="530352"/>
                <a:ext cx="8183880" cy="4827474"/>
              </a:xfrm>
            </p:spPr>
            <p:txBody>
              <a:bodyPr>
                <a:normAutofit/>
              </a:bodyPr>
              <a:lstStyle/>
              <a:p>
                <a:r>
                  <a:rPr lang="cs-CZ" dirty="0" smtClean="0"/>
                  <a:t>problémy vznikají zejména při</a:t>
                </a:r>
              </a:p>
              <a:p>
                <a:pPr lvl="1"/>
                <a:r>
                  <a:rPr lang="cs-CZ" dirty="0" smtClean="0"/>
                  <a:t>odečítání </a:t>
                </a:r>
                <a:r>
                  <a:rPr lang="cs-CZ" dirty="0"/>
                  <a:t>dvou blízkých čísel</a:t>
                </a:r>
              </a:p>
              <a:p>
                <a:pPr lvl="2"/>
                <a:r>
                  <a:rPr lang="cs-CZ" dirty="0" smtClean="0"/>
                  <a:t>řešení: upravený Heronův vzorec: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cs-CZ" i="1" dirty="0" smtClean="0">
                        <a:latin typeface="Cambria Math"/>
                      </a:rPr>
                      <m:t>𝐴</m:t>
                    </m:r>
                    <m:r>
                      <a:rPr lang="cs-CZ" i="1" dirty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i="1" dirty="0" smtClean="0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cs-CZ" i="1" dirty="0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cs-CZ" i="1" dirty="0" smtClean="0">
                                <a:latin typeface="Cambria Math"/>
                              </a:rPr>
                              <m:t>(</m:t>
                            </m:r>
                            <m:r>
                              <a:rPr lang="cs-CZ" i="1" dirty="0" smtClean="0">
                                <a:latin typeface="Cambria Math"/>
                              </a:rPr>
                              <m:t>𝑎</m:t>
                            </m:r>
                            <m:r>
                              <a:rPr lang="cs-CZ" i="1" dirty="0" smtClean="0">
                                <a:latin typeface="Cambria Math"/>
                              </a:rPr>
                              <m:t>+(</m:t>
                            </m:r>
                            <m:r>
                              <a:rPr lang="cs-CZ" i="1" dirty="0" smtClean="0">
                                <a:latin typeface="Cambria Math"/>
                              </a:rPr>
                              <m:t>𝑏</m:t>
                            </m:r>
                            <m:r>
                              <a:rPr lang="cs-CZ" i="1" dirty="0" smtClean="0">
                                <a:latin typeface="Cambria Math"/>
                              </a:rPr>
                              <m:t>+</m:t>
                            </m:r>
                            <m:r>
                              <a:rPr lang="cs-CZ" i="1" dirty="0" smtClean="0">
                                <a:latin typeface="Cambria Math"/>
                              </a:rPr>
                              <m:t>𝑐</m:t>
                            </m:r>
                            <m:r>
                              <a:rPr lang="cs-CZ" i="1" dirty="0" smtClean="0">
                                <a:latin typeface="Cambria Math"/>
                              </a:rPr>
                              <m:t>))∙(</m:t>
                            </m:r>
                            <m:r>
                              <a:rPr lang="cs-CZ" i="1" dirty="0" smtClean="0">
                                <a:latin typeface="Cambria Math"/>
                                <a:ea typeface="Cambria Math"/>
                              </a:rPr>
                              <m:t>𝑐</m:t>
                            </m:r>
                            <m:r>
                              <a:rPr lang="cs-CZ" i="1" dirty="0" smtClean="0">
                                <a:latin typeface="Cambria Math"/>
                                <a:ea typeface="Cambria Math"/>
                              </a:rPr>
                              <m:t> −</m:t>
                            </m:r>
                            <m:d>
                              <m:dPr>
                                <m:ctrlPr>
                                  <a:rPr lang="cs-CZ" i="1" dirty="0" smtClean="0">
                                    <a:latin typeface="Cambria Math"/>
                                    <a:ea typeface="Cambria Math"/>
                                  </a:rPr>
                                </m:ctrlPr>
                              </m:dPr>
                              <m:e>
                                <m:r>
                                  <a:rPr lang="cs-CZ" i="1" dirty="0" smtClean="0">
                                    <a:latin typeface="Cambria Math"/>
                                    <a:ea typeface="Cambria Math"/>
                                  </a:rPr>
                                  <m:t>𝑎</m:t>
                                </m:r>
                                <m:r>
                                  <a:rPr lang="cs-CZ" i="1" dirty="0" smtClean="0">
                                    <a:latin typeface="Cambria Math"/>
                                    <a:ea typeface="Cambria Math"/>
                                  </a:rPr>
                                  <m:t>−</m:t>
                                </m:r>
                                <m:r>
                                  <a:rPr lang="cs-CZ" i="1" dirty="0" smtClean="0">
                                    <a:latin typeface="Cambria Math"/>
                                    <a:ea typeface="Cambria Math"/>
                                  </a:rPr>
                                  <m:t>𝑏</m:t>
                                </m:r>
                              </m:e>
                            </m:d>
                            <m:r>
                              <a:rPr lang="cs-CZ" i="1" dirty="0" smtClean="0">
                                <a:latin typeface="Cambria Math"/>
                                <a:ea typeface="Cambria Math"/>
                              </a:rPr>
                              <m:t>)∙(</m:t>
                            </m:r>
                            <m:r>
                              <a:rPr lang="cs-CZ" i="1" dirty="0" smtClean="0">
                                <a:latin typeface="Cambria Math"/>
                                <a:ea typeface="Cambria Math"/>
                              </a:rPr>
                              <m:t>𝑐</m:t>
                            </m:r>
                            <m:r>
                              <a:rPr lang="cs-CZ" i="1" dirty="0" smtClean="0">
                                <a:latin typeface="Cambria Math"/>
                                <a:ea typeface="Cambria Math"/>
                              </a:rPr>
                              <m:t>+</m:t>
                            </m:r>
                            <m:d>
                              <m:dPr>
                                <m:ctrlPr>
                                  <a:rPr lang="cs-CZ" i="1" dirty="0" smtClean="0">
                                    <a:latin typeface="Cambria Math"/>
                                    <a:ea typeface="Cambria Math"/>
                                  </a:rPr>
                                </m:ctrlPr>
                              </m:dPr>
                              <m:e>
                                <m:r>
                                  <a:rPr lang="cs-CZ" i="1" dirty="0" smtClean="0">
                                    <a:latin typeface="Cambria Math"/>
                                    <a:ea typeface="Cambria Math"/>
                                  </a:rPr>
                                  <m:t>𝑎</m:t>
                                </m:r>
                                <m:r>
                                  <a:rPr lang="cs-CZ" i="1" dirty="0" smtClean="0">
                                    <a:latin typeface="Cambria Math"/>
                                    <a:ea typeface="Cambria Math"/>
                                  </a:rPr>
                                  <m:t>−</m:t>
                                </m:r>
                                <m:r>
                                  <a:rPr lang="cs-CZ" i="1" dirty="0" smtClean="0">
                                    <a:latin typeface="Cambria Math"/>
                                    <a:ea typeface="Cambria Math"/>
                                  </a:rPr>
                                  <m:t>𝑏</m:t>
                                </m:r>
                              </m:e>
                            </m:d>
                            <m:r>
                              <a:rPr lang="cs-CZ" i="1" dirty="0" smtClean="0">
                                <a:latin typeface="Cambria Math"/>
                                <a:ea typeface="Cambria Math"/>
                              </a:rPr>
                              <m:t>)∙(</m:t>
                            </m:r>
                            <m:r>
                              <a:rPr lang="cs-CZ" i="1" dirty="0" smtClean="0">
                                <a:latin typeface="Cambria Math"/>
                                <a:ea typeface="Cambria Math"/>
                              </a:rPr>
                              <m:t>𝑎</m:t>
                            </m:r>
                            <m:r>
                              <a:rPr lang="cs-CZ" i="1" dirty="0" smtClean="0">
                                <a:latin typeface="Cambria Math"/>
                                <a:ea typeface="Cambria Math"/>
                              </a:rPr>
                              <m:t>+</m:t>
                            </m:r>
                            <m:d>
                              <m:dPr>
                                <m:ctrlPr>
                                  <a:rPr lang="cs-CZ" i="1" dirty="0" smtClean="0">
                                    <a:latin typeface="Cambria Math"/>
                                    <a:ea typeface="Cambria Math"/>
                                  </a:rPr>
                                </m:ctrlPr>
                              </m:dPr>
                              <m:e>
                                <m:r>
                                  <a:rPr lang="cs-CZ" i="1" dirty="0" smtClean="0">
                                    <a:latin typeface="Cambria Math"/>
                                    <a:ea typeface="Cambria Math"/>
                                  </a:rPr>
                                  <m:t>𝑏</m:t>
                                </m:r>
                                <m:r>
                                  <a:rPr lang="cs-CZ" i="1" dirty="0" smtClean="0">
                                    <a:latin typeface="Cambria Math"/>
                                    <a:ea typeface="Cambria Math"/>
                                  </a:rPr>
                                  <m:t>−</m:t>
                                </m:r>
                                <m:r>
                                  <a:rPr lang="cs-CZ" i="1" dirty="0" smtClean="0">
                                    <a:latin typeface="Cambria Math"/>
                                    <a:ea typeface="Cambria Math"/>
                                  </a:rPr>
                                  <m:t>𝑐</m:t>
                                </m:r>
                              </m:e>
                            </m:d>
                            <m:r>
                              <a:rPr lang="cs-CZ" i="1" dirty="0" smtClean="0">
                                <a:latin typeface="Cambria Math"/>
                                <a:ea typeface="Cambria Math"/>
                              </a:rPr>
                              <m:t>)</m:t>
                            </m:r>
                          </m:e>
                        </m:rad>
                      </m:num>
                      <m:den>
                        <m:r>
                          <a:rPr lang="cs-CZ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cs-CZ" i="1" smtClean="0">
                        <a:latin typeface="Cambria Math"/>
                      </a:rPr>
                      <m:t>, </m:t>
                    </m:r>
                    <m:r>
                      <a:rPr lang="cs-CZ" i="1" smtClean="0">
                        <a:latin typeface="Cambria Math"/>
                      </a:rPr>
                      <m:t>𝑎</m:t>
                    </m:r>
                    <m:r>
                      <a:rPr lang="cs-CZ" i="1" smtClean="0">
                        <a:latin typeface="Cambria Math"/>
                        <a:ea typeface="Cambria Math"/>
                      </a:rPr>
                      <m:t>≥</m:t>
                    </m:r>
                    <m:r>
                      <a:rPr lang="cs-CZ" i="1" smtClean="0">
                        <a:latin typeface="Cambria Math"/>
                        <a:ea typeface="Cambria Math"/>
                      </a:rPr>
                      <m:t>𝑏</m:t>
                    </m:r>
                    <m:r>
                      <a:rPr lang="cs-CZ" i="1" smtClean="0">
                        <a:latin typeface="Cambria Math"/>
                        <a:ea typeface="Cambria Math"/>
                      </a:rPr>
                      <m:t>≥</m:t>
                    </m:r>
                    <m:r>
                      <a:rPr lang="cs-CZ" i="1" smtClean="0">
                        <a:latin typeface="Cambria Math"/>
                        <a:ea typeface="Cambria Math"/>
                      </a:rPr>
                      <m:t>𝑐</m:t>
                    </m:r>
                  </m:oMath>
                </a14:m>
                <a:endParaRPr lang="cs-CZ" dirty="0" smtClean="0"/>
              </a:p>
              <a:p>
                <a:pPr lvl="2"/>
                <a:r>
                  <a:rPr lang="cs-CZ" dirty="0" smtClean="0"/>
                  <a:t>výsledek: </a:t>
                </a:r>
                <a14:m>
                  <m:oMath xmlns:m="http://schemas.openxmlformats.org/officeDocument/2006/math">
                    <m:r>
                      <a:rPr lang="cs-CZ" i="1" dirty="0">
                        <a:latin typeface="Cambria Math"/>
                      </a:rPr>
                      <m:t>𝐴</m:t>
                    </m:r>
                    <m:r>
                      <a:rPr lang="cs-CZ" i="1" dirty="0">
                        <a:latin typeface="Cambria Math"/>
                      </a:rPr>
                      <m:t>=2.35</m:t>
                    </m:r>
                  </m:oMath>
                </a14:m>
                <a:r>
                  <a:rPr lang="cs-CZ" dirty="0" smtClean="0"/>
                  <a:t>, tj.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dirty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cs-CZ" i="1" dirty="0">
                            <a:latin typeface="Cambria Math"/>
                            <a:ea typeface="Cambria Math"/>
                          </a:rPr>
                          <m:t>𝐴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𝑒𝑟𝑟</m:t>
                        </m:r>
                      </m:sub>
                    </m:sSub>
                    <m:r>
                      <a:rPr lang="cs-CZ" i="1" dirty="0" smtClean="0">
                        <a:latin typeface="Cambria Math"/>
                        <a:ea typeface="Cambria Math"/>
                      </a:rPr>
                      <m:t>≅0</m:t>
                    </m:r>
                    <m:r>
                      <a:rPr lang="cs-CZ" i="1" dirty="0">
                        <a:latin typeface="Cambria Math"/>
                        <a:ea typeface="Cambria Math"/>
                      </a:rPr>
                      <m:t>.</m:t>
                    </m:r>
                    <m:r>
                      <a:rPr lang="cs-CZ" i="1" dirty="0" smtClean="0">
                        <a:latin typeface="Cambria Math"/>
                        <a:ea typeface="Cambria Math"/>
                      </a:rPr>
                      <m:t>8 </m:t>
                    </m:r>
                    <m:r>
                      <a:rPr lang="cs-CZ" i="1" dirty="0" smtClean="0">
                        <a:latin typeface="Cambria Math"/>
                        <a:ea typeface="Cambria Math"/>
                      </a:rPr>
                      <m:t>𝑢𝑙𝑝𝑠</m:t>
                    </m:r>
                  </m:oMath>
                </a14:m>
                <a:endParaRPr lang="cs-CZ" dirty="0" smtClean="0"/>
              </a:p>
              <a:p>
                <a:pPr lvl="1"/>
                <a:r>
                  <a:rPr lang="cs-CZ" dirty="0" smtClean="0"/>
                  <a:t>dělení </a:t>
                </a:r>
                <a:r>
                  <a:rPr lang="cs-CZ" dirty="0"/>
                  <a:t>číslem blízkým </a:t>
                </a:r>
                <a:r>
                  <a:rPr lang="cs-CZ" dirty="0" smtClean="0"/>
                  <a:t>nule</a:t>
                </a:r>
              </a:p>
              <a:p>
                <a:pPr lvl="2"/>
                <a:r>
                  <a:rPr lang="cs-CZ" dirty="0" smtClean="0"/>
                  <a:t>příklad: Gauss-Seidlova eliminační metoda</a:t>
                </a:r>
              </a:p>
              <a:p>
                <a:pPr lvl="2"/>
                <a:r>
                  <a:rPr lang="cs-CZ" dirty="0" smtClean="0"/>
                  <a:t>řešení: pivotace řádků, eliminuji podobné</a:t>
                </a:r>
                <a:endParaRPr lang="cs-CZ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02920" y="530352"/>
                <a:ext cx="8183880" cy="4827474"/>
              </a:xfrm>
              <a:blipFill rotWithShape="1">
                <a:blip r:embed="rId3"/>
                <a:stretch>
                  <a:fillRect t="-25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436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Numerická robustnost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27474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základní pravidla pro robustní kód</a:t>
            </a:r>
          </a:p>
          <a:p>
            <a:pPr lvl="1"/>
            <a:r>
              <a:rPr lang="cs-CZ" dirty="0" smtClean="0"/>
              <a:t>čím méně operací tím lépe</a:t>
            </a:r>
          </a:p>
          <a:p>
            <a:pPr lvl="1"/>
            <a:r>
              <a:rPr lang="cs-CZ" dirty="0" smtClean="0"/>
              <a:t>vyhnout se používání složitých nepřesných funkcích jako je sin, cos, ln, apod., lze-li výsledek stanovit jiným způsobem </a:t>
            </a:r>
          </a:p>
          <a:p>
            <a:pPr lvl="1"/>
            <a:r>
              <a:rPr lang="cs-CZ" dirty="0" smtClean="0"/>
              <a:t>Hornerovo schéma</a:t>
            </a:r>
          </a:p>
          <a:p>
            <a:pPr lvl="2"/>
            <a:r>
              <a:rPr lang="cs-CZ" dirty="0" smtClean="0"/>
              <a:t>polynom: </a:t>
            </a:r>
            <a:r>
              <a:rPr lang="cs-CZ" dirty="0" err="1" smtClean="0"/>
              <a:t>a</a:t>
            </a:r>
            <a:r>
              <a:rPr lang="cs-CZ" baseline="-25000" dirty="0" err="1" smtClean="0"/>
              <a:t>n</a:t>
            </a:r>
            <a:r>
              <a:rPr lang="cs-CZ" dirty="0" err="1" smtClean="0"/>
              <a:t>x</a:t>
            </a:r>
            <a:r>
              <a:rPr lang="cs-CZ" baseline="30000" dirty="0" err="1" smtClean="0"/>
              <a:t>n</a:t>
            </a:r>
            <a:r>
              <a:rPr lang="cs-CZ" dirty="0" smtClean="0"/>
              <a:t> + … a</a:t>
            </a:r>
            <a:r>
              <a:rPr lang="cs-CZ" baseline="-25000" dirty="0" smtClean="0"/>
              <a:t>1</a:t>
            </a:r>
            <a:r>
              <a:rPr lang="cs-CZ" dirty="0" smtClean="0"/>
              <a:t>x + a</a:t>
            </a:r>
            <a:r>
              <a:rPr lang="cs-CZ" baseline="-25000" dirty="0" smtClean="0"/>
              <a:t>0</a:t>
            </a:r>
            <a:r>
              <a:rPr lang="cs-CZ" dirty="0" smtClean="0"/>
              <a:t> počítán jako: </a:t>
            </a:r>
            <a:br>
              <a:rPr lang="cs-CZ" dirty="0" smtClean="0"/>
            </a:br>
            <a:r>
              <a:rPr lang="cs-CZ" dirty="0" smtClean="0"/>
              <a:t>a</a:t>
            </a:r>
            <a:r>
              <a:rPr lang="cs-CZ" baseline="-25000" dirty="0" smtClean="0"/>
              <a:t>0</a:t>
            </a:r>
            <a:r>
              <a:rPr lang="cs-CZ" dirty="0" smtClean="0"/>
              <a:t> +</a:t>
            </a:r>
            <a:r>
              <a:rPr lang="cs-CZ" baseline="-25000" dirty="0" smtClean="0"/>
              <a:t> </a:t>
            </a:r>
            <a:r>
              <a:rPr lang="cs-CZ" dirty="0" smtClean="0"/>
              <a:t>x(a</a:t>
            </a:r>
            <a:r>
              <a:rPr lang="cs-CZ" baseline="-25000" dirty="0" smtClean="0"/>
              <a:t>1</a:t>
            </a:r>
            <a:r>
              <a:rPr lang="cs-CZ" baseline="30000" dirty="0" smtClean="0"/>
              <a:t> </a:t>
            </a:r>
            <a:r>
              <a:rPr lang="cs-CZ" dirty="0" smtClean="0"/>
              <a:t>+ x(…x(</a:t>
            </a:r>
            <a:r>
              <a:rPr lang="cs-CZ" dirty="0" err="1" smtClean="0"/>
              <a:t>a</a:t>
            </a:r>
            <a:r>
              <a:rPr lang="cs-CZ" baseline="-25000" dirty="0" err="1" smtClean="0"/>
              <a:t>n</a:t>
            </a:r>
            <a:r>
              <a:rPr lang="cs-CZ" baseline="-25000" dirty="0" smtClean="0"/>
              <a:t>-1</a:t>
            </a:r>
            <a:r>
              <a:rPr lang="cs-CZ" dirty="0" smtClean="0"/>
              <a:t> + </a:t>
            </a:r>
            <a:r>
              <a:rPr lang="cs-CZ" dirty="0" err="1" smtClean="0"/>
              <a:t>a</a:t>
            </a:r>
            <a:r>
              <a:rPr lang="cs-CZ" baseline="-25000" dirty="0" err="1" smtClean="0"/>
              <a:t>n</a:t>
            </a:r>
            <a:r>
              <a:rPr lang="cs-CZ" dirty="0" err="1" smtClean="0"/>
              <a:t>x</a:t>
            </a:r>
            <a:r>
              <a:rPr lang="cs-CZ" dirty="0" smtClean="0"/>
              <a:t>)…)</a:t>
            </a:r>
          </a:p>
          <a:p>
            <a:pPr lvl="2"/>
            <a:r>
              <a:rPr lang="cs-CZ" dirty="0" smtClean="0"/>
              <a:t>složitost?</a:t>
            </a:r>
          </a:p>
          <a:p>
            <a:pPr lvl="1"/>
            <a:r>
              <a:rPr lang="cs-CZ" dirty="0" smtClean="0"/>
              <a:t>využít robustnější metody</a:t>
            </a:r>
          </a:p>
          <a:p>
            <a:pPr lvl="2"/>
            <a:r>
              <a:rPr lang="cs-CZ" i="1" dirty="0" smtClean="0"/>
              <a:t>příklad: kružnice </a:t>
            </a:r>
            <a:r>
              <a:rPr lang="cs-CZ" i="1" dirty="0"/>
              <a:t>opsaná </a:t>
            </a:r>
            <a:r>
              <a:rPr lang="cs-CZ" i="1" dirty="0" smtClean="0"/>
              <a:t>trojúhelníku</a:t>
            </a:r>
          </a:p>
          <a:p>
            <a:pPr lvl="1"/>
            <a:r>
              <a:rPr lang="cs-CZ" dirty="0" smtClean="0"/>
              <a:t>ukládat ve float (je-li vhodnější než double), ale počítat v double nebo vlastní spec. aritmetice</a:t>
            </a:r>
            <a:endParaRPr lang="cs-CZ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Singulární případy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program spadne pro neočekávaný vstup </a:t>
            </a:r>
            <a:r>
              <a:rPr lang="cs-CZ" dirty="0" smtClean="0">
                <a:sym typeface="Wingdings" pitchFamily="2" charset="2"/>
              </a:rPr>
              <a:t></a:t>
            </a:r>
          </a:p>
          <a:p>
            <a:pPr lvl="1"/>
            <a:r>
              <a:rPr lang="cs-CZ" dirty="0" smtClean="0">
                <a:sym typeface="Wingdings" pitchFamily="2" charset="2"/>
              </a:rPr>
              <a:t>velmi často: jednoprvkové pole, něco je </a:t>
            </a:r>
            <a:r>
              <a:rPr lang="cs-CZ" i="1" dirty="0" smtClean="0">
                <a:sym typeface="Wingdings" pitchFamily="2" charset="2"/>
              </a:rPr>
              <a:t>null</a:t>
            </a:r>
          </a:p>
          <a:p>
            <a:pPr lvl="1"/>
            <a:r>
              <a:rPr lang="cs-CZ" dirty="0" smtClean="0">
                <a:sym typeface="Wingdings" pitchFamily="2" charset="2"/>
              </a:rPr>
              <a:t>řešení (ne vždy): výjimky a testování</a:t>
            </a:r>
          </a:p>
          <a:p>
            <a:r>
              <a:rPr lang="cs-CZ" dirty="0"/>
              <a:t>algoritmus v některých (neočekávaných) případech poskytuje chybné výsledky</a:t>
            </a:r>
          </a:p>
          <a:p>
            <a:pPr lvl="2"/>
            <a:r>
              <a:rPr lang="cs-CZ" dirty="0"/>
              <a:t>např. ray-crossing lokace bodu</a:t>
            </a:r>
          </a:p>
          <a:p>
            <a:pPr lvl="1"/>
            <a:r>
              <a:rPr lang="cs-CZ" dirty="0"/>
              <a:t>možné řešení: modlit </a:t>
            </a:r>
            <a:r>
              <a:rPr lang="cs-CZ" dirty="0" smtClean="0"/>
              <a:t>se</a:t>
            </a:r>
          </a:p>
          <a:p>
            <a:pPr lvl="2"/>
            <a:r>
              <a:rPr lang="cs-CZ" dirty="0" smtClean="0"/>
              <a:t>často nemá smysl řešit, pokud pravděpodobnost výskytu takového vstupu</a:t>
            </a:r>
            <a:br>
              <a:rPr lang="cs-CZ" dirty="0" smtClean="0"/>
            </a:br>
            <a:r>
              <a:rPr lang="cs-CZ" dirty="0" smtClean="0"/>
              <a:t>je téměř nulová</a:t>
            </a:r>
          </a:p>
          <a:p>
            <a:pPr lvl="1"/>
            <a:r>
              <a:rPr lang="cs-CZ" dirty="0" smtClean="0"/>
              <a:t>jiné řešení: jiný (často</a:t>
            </a:r>
            <a:br>
              <a:rPr lang="cs-CZ" dirty="0" smtClean="0"/>
            </a:br>
            <a:r>
              <a:rPr lang="cs-CZ" dirty="0" smtClean="0"/>
              <a:t>složitějsí) algoritmus</a:t>
            </a:r>
            <a:endParaRPr lang="cs-CZ" dirty="0"/>
          </a:p>
          <a:p>
            <a:endParaRPr lang="cs-CZ" dirty="0"/>
          </a:p>
        </p:txBody>
      </p:sp>
      <p:sp>
        <p:nvSpPr>
          <p:cNvPr id="4" name="Volný tvar 5"/>
          <p:cNvSpPr/>
          <p:nvPr/>
        </p:nvSpPr>
        <p:spPr>
          <a:xfrm>
            <a:off x="5329574" y="4005064"/>
            <a:ext cx="2943616" cy="1528175"/>
          </a:xfrm>
          <a:custGeom>
            <a:avLst/>
            <a:gdLst>
              <a:gd name="connsiteX0" fmla="*/ 175364 w 2943616"/>
              <a:gd name="connsiteY0" fmla="*/ 1352811 h 1528175"/>
              <a:gd name="connsiteX1" fmla="*/ 2492679 w 2943616"/>
              <a:gd name="connsiteY1" fmla="*/ 1528175 h 1528175"/>
              <a:gd name="connsiteX2" fmla="*/ 2943616 w 2943616"/>
              <a:gd name="connsiteY2" fmla="*/ 338202 h 1528175"/>
              <a:gd name="connsiteX3" fmla="*/ 2192054 w 2943616"/>
              <a:gd name="connsiteY3" fmla="*/ 0 h 1528175"/>
              <a:gd name="connsiteX4" fmla="*/ 1578279 w 2943616"/>
              <a:gd name="connsiteY4" fmla="*/ 513567 h 1528175"/>
              <a:gd name="connsiteX5" fmla="*/ 1002082 w 2943616"/>
              <a:gd name="connsiteY5" fmla="*/ 0 h 1528175"/>
              <a:gd name="connsiteX6" fmla="*/ 0 w 2943616"/>
              <a:gd name="connsiteY6" fmla="*/ 162838 h 1528175"/>
              <a:gd name="connsiteX7" fmla="*/ 175364 w 2943616"/>
              <a:gd name="connsiteY7" fmla="*/ 1352811 h 1528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43616" h="1528175">
                <a:moveTo>
                  <a:pt x="175364" y="1352811"/>
                </a:moveTo>
                <a:lnTo>
                  <a:pt x="2492679" y="1528175"/>
                </a:lnTo>
                <a:lnTo>
                  <a:pt x="2943616" y="338202"/>
                </a:lnTo>
                <a:lnTo>
                  <a:pt x="2192054" y="0"/>
                </a:lnTo>
                <a:lnTo>
                  <a:pt x="1578279" y="513567"/>
                </a:lnTo>
                <a:lnTo>
                  <a:pt x="1002082" y="0"/>
                </a:lnTo>
                <a:lnTo>
                  <a:pt x="0" y="162838"/>
                </a:lnTo>
                <a:lnTo>
                  <a:pt x="175364" y="1352811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Přímá spojovací čára 7"/>
          <p:cNvCxnSpPr/>
          <p:nvPr/>
        </p:nvCxnSpPr>
        <p:spPr>
          <a:xfrm>
            <a:off x="5363830" y="3991174"/>
            <a:ext cx="307183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Elipsa 10"/>
          <p:cNvSpPr/>
          <p:nvPr/>
        </p:nvSpPr>
        <p:spPr>
          <a:xfrm>
            <a:off x="6864028" y="3919736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178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Singulární případy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27474"/>
          </a:xfrm>
        </p:spPr>
        <p:txBody>
          <a:bodyPr>
            <a:normAutofit/>
          </a:bodyPr>
          <a:lstStyle/>
          <a:p>
            <a:r>
              <a:rPr lang="cs-CZ" dirty="0" smtClean="0"/>
              <a:t>citlivost na vstupních datech</a:t>
            </a:r>
          </a:p>
          <a:p>
            <a:pPr lvl="1"/>
            <a:r>
              <a:rPr lang="cs-CZ" dirty="0" smtClean="0"/>
              <a:t>algoritmus se nechová dobře pro určitý typ dat</a:t>
            </a:r>
          </a:p>
          <a:p>
            <a:pPr lvl="2"/>
            <a:r>
              <a:rPr lang="cs-CZ" dirty="0" smtClean="0"/>
              <a:t>např. body v clusterech vs. mřížka, seřazená posloupnost čísel (pro strom)</a:t>
            </a:r>
          </a:p>
          <a:p>
            <a:pPr lvl="1"/>
            <a:r>
              <a:rPr lang="cs-CZ" dirty="0" smtClean="0"/>
              <a:t>možné řešení: randomizace</a:t>
            </a: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Vektorový počet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27474"/>
          </a:xfrm>
        </p:spPr>
        <p:txBody>
          <a:bodyPr>
            <a:normAutofit/>
          </a:bodyPr>
          <a:lstStyle/>
          <a:p>
            <a:r>
              <a:rPr lang="cs-CZ" dirty="0" smtClean="0"/>
              <a:t>obsah trojúhelníka</a:t>
            </a:r>
          </a:p>
          <a:p>
            <a:pPr>
              <a:buNone/>
            </a:pPr>
            <a:endParaRPr lang="cs-CZ" dirty="0" smtClean="0"/>
          </a:p>
          <a:p>
            <a:pPr lvl="1"/>
            <a:endParaRPr lang="cs-CZ" dirty="0" smtClean="0"/>
          </a:p>
          <a:p>
            <a:endParaRPr lang="cs-CZ" dirty="0" smtClean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857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584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5121369"/>
              </p:ext>
            </p:extLst>
          </p:nvPr>
        </p:nvGraphicFramePr>
        <p:xfrm>
          <a:off x="1000100" y="1331911"/>
          <a:ext cx="4700588" cy="1192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72" name="Equation" r:id="rId4" imgW="1841400" imgH="482400" progId="Equation.3">
                  <p:embed/>
                </p:oleObj>
              </mc:Choice>
              <mc:Fallback>
                <p:oleObj name="Equation" r:id="rId4" imgW="1841400" imgH="4824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00" y="1331911"/>
                        <a:ext cx="4700588" cy="1192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4" name="Object 4"/>
          <p:cNvGraphicFramePr>
            <a:graphicFrameLocks noChangeAspect="1"/>
          </p:cNvGraphicFramePr>
          <p:nvPr/>
        </p:nvGraphicFramePr>
        <p:xfrm>
          <a:off x="1000100" y="2903547"/>
          <a:ext cx="4246562" cy="188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73" name="Equation" r:id="rId6" imgW="1663560" imgH="761760" progId="Equation.3">
                  <p:embed/>
                </p:oleObj>
              </mc:Choice>
              <mc:Fallback>
                <p:oleObj name="Equation" r:id="rId6" imgW="1663560" imgH="76176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00" y="2903547"/>
                        <a:ext cx="4246562" cy="1882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3" name="Skupina 22"/>
          <p:cNvGrpSpPr/>
          <p:nvPr/>
        </p:nvGrpSpPr>
        <p:grpSpPr>
          <a:xfrm>
            <a:off x="5929322" y="857232"/>
            <a:ext cx="2558547" cy="4452841"/>
            <a:chOff x="6493729" y="1770651"/>
            <a:chExt cx="933760" cy="1625096"/>
          </a:xfrm>
        </p:grpSpPr>
        <p:sp>
          <p:nvSpPr>
            <p:cNvPr id="19" name="Volný tvar 18"/>
            <p:cNvSpPr/>
            <p:nvPr/>
          </p:nvSpPr>
          <p:spPr>
            <a:xfrm>
              <a:off x="6715140" y="1928802"/>
              <a:ext cx="557122" cy="1254424"/>
            </a:xfrm>
            <a:custGeom>
              <a:avLst/>
              <a:gdLst>
                <a:gd name="connsiteX0" fmla="*/ 0 w 557122"/>
                <a:gd name="connsiteY0" fmla="*/ 549934 h 1254424"/>
                <a:gd name="connsiteX1" fmla="*/ 557122 w 557122"/>
                <a:gd name="connsiteY1" fmla="*/ 0 h 1254424"/>
                <a:gd name="connsiteX2" fmla="*/ 240820 w 557122"/>
                <a:gd name="connsiteY2" fmla="*/ 1254424 h 1254424"/>
                <a:gd name="connsiteX3" fmla="*/ 0 w 557122"/>
                <a:gd name="connsiteY3" fmla="*/ 549934 h 1254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7122" h="1254424">
                  <a:moveTo>
                    <a:pt x="0" y="549934"/>
                  </a:moveTo>
                  <a:lnTo>
                    <a:pt x="557122" y="0"/>
                  </a:lnTo>
                  <a:lnTo>
                    <a:pt x="240820" y="1254424"/>
                  </a:lnTo>
                  <a:lnTo>
                    <a:pt x="0" y="549934"/>
                  </a:lnTo>
                  <a:close/>
                </a:path>
              </a:pathLst>
            </a:cu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cs-CZ" sz="1100"/>
            </a:p>
          </p:txBody>
        </p:sp>
        <p:sp>
          <p:nvSpPr>
            <p:cNvPr id="20" name="TextovéPole 41"/>
            <p:cNvSpPr txBox="1"/>
            <p:nvPr/>
          </p:nvSpPr>
          <p:spPr>
            <a:xfrm>
              <a:off x="6797813" y="3204794"/>
              <a:ext cx="201952" cy="190953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800"/>
                <a:t>P</a:t>
              </a:r>
              <a:r>
                <a:rPr lang="en-US" sz="2800" baseline="-25000"/>
                <a:t>1</a:t>
              </a:r>
              <a:endParaRPr lang="cs-CZ" sz="2800" baseline="-25000"/>
            </a:p>
          </p:txBody>
        </p:sp>
        <p:sp>
          <p:nvSpPr>
            <p:cNvPr id="21" name="TextovéPole 49"/>
            <p:cNvSpPr txBox="1"/>
            <p:nvPr/>
          </p:nvSpPr>
          <p:spPr>
            <a:xfrm>
              <a:off x="7225537" y="1770651"/>
              <a:ext cx="201952" cy="190953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800"/>
                <a:t>P</a:t>
              </a:r>
              <a:r>
                <a:rPr lang="en-US" sz="2800" baseline="-25000"/>
                <a:t>2</a:t>
              </a:r>
              <a:endParaRPr lang="cs-CZ" sz="2800" baseline="-25000"/>
            </a:p>
          </p:txBody>
        </p:sp>
        <p:sp>
          <p:nvSpPr>
            <p:cNvPr id="22" name="TextovéPole 50"/>
            <p:cNvSpPr txBox="1"/>
            <p:nvPr/>
          </p:nvSpPr>
          <p:spPr>
            <a:xfrm>
              <a:off x="6493729" y="2275298"/>
              <a:ext cx="201952" cy="190953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800" dirty="0"/>
                <a:t>P</a:t>
              </a:r>
              <a:r>
                <a:rPr lang="en-US" sz="2800" baseline="-25000" dirty="0"/>
                <a:t>3</a:t>
              </a:r>
              <a:endParaRPr lang="cs-CZ" sz="2800" baseline="-25000" dirty="0"/>
            </a:p>
          </p:txBody>
        </p:sp>
      </p:grpSp>
      <p:grpSp>
        <p:nvGrpSpPr>
          <p:cNvPr id="27" name="Skupina 26"/>
          <p:cNvGrpSpPr/>
          <p:nvPr/>
        </p:nvGrpSpPr>
        <p:grpSpPr>
          <a:xfrm>
            <a:off x="6429387" y="1643052"/>
            <a:ext cx="1734348" cy="2247613"/>
            <a:chOff x="4193358" y="2901137"/>
            <a:chExt cx="800957" cy="1037993"/>
          </a:xfrm>
        </p:grpSpPr>
        <p:sp>
          <p:nvSpPr>
            <p:cNvPr id="24" name="TextovéPole 51"/>
            <p:cNvSpPr txBox="1"/>
            <p:nvPr/>
          </p:nvSpPr>
          <p:spPr>
            <a:xfrm>
              <a:off x="4391307" y="2901137"/>
              <a:ext cx="170417" cy="213206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baseline="0" dirty="0"/>
                <a:t>a</a:t>
              </a:r>
              <a:endParaRPr lang="cs-CZ" sz="2400" baseline="-25000" dirty="0"/>
            </a:p>
          </p:txBody>
        </p:sp>
        <p:sp>
          <p:nvSpPr>
            <p:cNvPr id="25" name="TextovéPole 52"/>
            <p:cNvSpPr txBox="1"/>
            <p:nvPr/>
          </p:nvSpPr>
          <p:spPr>
            <a:xfrm>
              <a:off x="4193358" y="3725924"/>
              <a:ext cx="159312" cy="213206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baseline="0" dirty="0"/>
                <a:t>c</a:t>
              </a:r>
              <a:endParaRPr lang="cs-CZ" sz="2400" baseline="-25000" dirty="0"/>
            </a:p>
          </p:txBody>
        </p:sp>
        <p:sp>
          <p:nvSpPr>
            <p:cNvPr id="26" name="TextovéPole 53"/>
            <p:cNvSpPr txBox="1"/>
            <p:nvPr/>
          </p:nvSpPr>
          <p:spPr>
            <a:xfrm>
              <a:off x="4820197" y="3461993"/>
              <a:ext cx="174118" cy="213206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dirty="0"/>
                <a:t>b</a:t>
              </a:r>
              <a:endParaRPr lang="cs-CZ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Vektorový počet</a:t>
            </a:r>
            <a:endParaRPr lang="cs-CZ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857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21" name="Zástupný symbol pro obsah 20"/>
          <p:cNvGraphicFramePr>
            <a:graphicFrameLocks noGrp="1"/>
          </p:cNvGraphicFramePr>
          <p:nvPr>
            <p:ph idx="1"/>
          </p:nvPr>
        </p:nvGraphicFramePr>
        <p:xfrm>
          <a:off x="503238" y="530225"/>
          <a:ext cx="7778538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2830"/>
                <a:gridCol w="3817634"/>
                <a:gridCol w="1638074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Operace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Instrukce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Latence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sčítání / odčítání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FADD / FSUB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násobení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FMUL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dělení (</a:t>
                      </a:r>
                      <a:r>
                        <a:rPr lang="cs-CZ" dirty="0" err="1" smtClean="0"/>
                        <a:t>float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FDIV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23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dělení (double)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FDIV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38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absolutní hodnota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FABS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druhá odmocnina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FSQRT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58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cos</a:t>
                      </a:r>
                      <a:r>
                        <a:rPr lang="cs-CZ" baseline="0" dirty="0" smtClean="0"/>
                        <a:t> / sin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FCOS / FSIN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119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tan</a:t>
                      </a:r>
                      <a:r>
                        <a:rPr lang="cs-CZ" baseline="30000" dirty="0" smtClean="0"/>
                        <a:t>-1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FPATAN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147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cos</a:t>
                      </a:r>
                      <a:r>
                        <a:rPr lang="cs-CZ" baseline="30000" dirty="0" smtClean="0"/>
                        <a:t>-1</a:t>
                      </a:r>
                      <a:r>
                        <a:rPr lang="cs-CZ" dirty="0" smtClean="0"/>
                        <a:t> / sin</a:t>
                      </a:r>
                      <a:r>
                        <a:rPr lang="cs-CZ" baseline="30000" dirty="0" smtClean="0"/>
                        <a:t>-1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neexistuje, počítá se přes tan</a:t>
                      </a:r>
                      <a:r>
                        <a:rPr lang="cs-CZ" baseline="30000" dirty="0" smtClean="0"/>
                        <a:t>-1 </a:t>
                      </a:r>
                      <a:r>
                        <a:rPr lang="cs-CZ" baseline="0" dirty="0" smtClean="0"/>
                        <a:t> a druhou odmocninu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&gt; 220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Vektorový počet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27474"/>
          </a:xfrm>
        </p:spPr>
        <p:txBody>
          <a:bodyPr>
            <a:normAutofit/>
          </a:bodyPr>
          <a:lstStyle/>
          <a:p>
            <a:r>
              <a:rPr lang="cs-CZ" dirty="0" smtClean="0"/>
              <a:t>sčítání, odčítání a násobení vektorů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cs-CZ" dirty="0" smtClean="0"/>
              <a:t>velikost vektorů: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cs-CZ" dirty="0" smtClean="0"/>
              <a:t>normalizace vektorů</a:t>
            </a:r>
            <a:r>
              <a:rPr lang="en-US" dirty="0" smtClean="0"/>
              <a:t>:</a:t>
            </a:r>
            <a:endParaRPr lang="cs-CZ" dirty="0" smtClean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857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532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72132" y="642918"/>
            <a:ext cx="3286148" cy="2800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3253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14678" y="857232"/>
            <a:ext cx="2771795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3254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57950" y="2714620"/>
            <a:ext cx="2555893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3255" name="Object 7"/>
          <p:cNvGraphicFramePr>
            <a:graphicFrameLocks noChangeAspect="1"/>
          </p:cNvGraphicFramePr>
          <p:nvPr/>
        </p:nvGraphicFramePr>
        <p:xfrm>
          <a:off x="928662" y="3357562"/>
          <a:ext cx="4792662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79" name="Equation" r:id="rId7" imgW="1765080" imgH="279360" progId="Equation.3">
                  <p:embed/>
                </p:oleObj>
              </mc:Choice>
              <mc:Fallback>
                <p:oleObj name="Equation" r:id="rId7" imgW="1765080" imgH="27936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62" y="3357562"/>
                        <a:ext cx="4792662" cy="733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6" name="Object 8"/>
          <p:cNvGraphicFramePr>
            <a:graphicFrameLocks noChangeAspect="1"/>
          </p:cNvGraphicFramePr>
          <p:nvPr/>
        </p:nvGraphicFramePr>
        <p:xfrm>
          <a:off x="4786314" y="4048138"/>
          <a:ext cx="1136650" cy="1166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80" name="Equation" r:id="rId9" imgW="419040" imgH="444240" progId="Equation.3">
                  <p:embed/>
                </p:oleObj>
              </mc:Choice>
              <mc:Fallback>
                <p:oleObj name="Equation" r:id="rId9" imgW="419040" imgH="4442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6314" y="4048138"/>
                        <a:ext cx="1136650" cy="1166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Vektorový počet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27474"/>
          </a:xfrm>
        </p:spPr>
        <p:txBody>
          <a:bodyPr>
            <a:normAutofit/>
          </a:bodyPr>
          <a:lstStyle/>
          <a:p>
            <a:r>
              <a:rPr lang="cs-CZ" dirty="0" smtClean="0"/>
              <a:t>skalární součin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vektorový součin</a:t>
            </a:r>
          </a:p>
          <a:p>
            <a:pPr lvl="1"/>
            <a:endParaRPr lang="cs-CZ" dirty="0" smtClean="0"/>
          </a:p>
          <a:p>
            <a:endParaRPr lang="cs-CZ" dirty="0" smtClean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857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2" name="Picture 1" descr="File:Cross product vector.sv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86446" y="2786058"/>
            <a:ext cx="2651019" cy="3684039"/>
          </a:xfrm>
          <a:prstGeom prst="rect">
            <a:avLst/>
          </a:prstGeom>
          <a:noFill/>
        </p:spPr>
      </p:pic>
      <p:pic>
        <p:nvPicPr>
          <p:cNvPr id="13" name="Picture 3" descr="File:Dot Product.svg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572000" y="500042"/>
            <a:ext cx="2861453" cy="2286000"/>
          </a:xfrm>
          <a:prstGeom prst="rect">
            <a:avLst/>
          </a:prstGeom>
          <a:noFill/>
        </p:spPr>
      </p:pic>
      <p:graphicFrame>
        <p:nvGraphicFramePr>
          <p:cNvPr id="32772" name="Object 4"/>
          <p:cNvGraphicFramePr>
            <a:graphicFrameLocks noChangeAspect="1"/>
          </p:cNvGraphicFramePr>
          <p:nvPr/>
        </p:nvGraphicFramePr>
        <p:xfrm>
          <a:off x="877888" y="1109663"/>
          <a:ext cx="3103562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6" name="Equation" r:id="rId8" imgW="1143000" imgH="279360" progId="Equation.3">
                  <p:embed/>
                </p:oleObj>
              </mc:Choice>
              <mc:Fallback>
                <p:oleObj name="Equation" r:id="rId8" imgW="1143000" imgH="27936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7888" y="1109663"/>
                        <a:ext cx="3103562" cy="733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3" name="Object 5"/>
          <p:cNvGraphicFramePr>
            <a:graphicFrameLocks noChangeAspect="1"/>
          </p:cNvGraphicFramePr>
          <p:nvPr/>
        </p:nvGraphicFramePr>
        <p:xfrm>
          <a:off x="857224" y="3500438"/>
          <a:ext cx="3586163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7" name="Equation" r:id="rId10" imgW="1320480" imgH="279360" progId="Equation.3">
                  <p:embed/>
                </p:oleObj>
              </mc:Choice>
              <mc:Fallback>
                <p:oleObj name="Equation" r:id="rId10" imgW="1320480" imgH="27936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24" y="3500438"/>
                        <a:ext cx="3586163" cy="733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Numerická robustnost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27474"/>
          </a:xfrm>
        </p:spPr>
        <p:txBody>
          <a:bodyPr>
            <a:normAutofit/>
          </a:bodyPr>
          <a:lstStyle/>
          <a:p>
            <a:r>
              <a:rPr lang="cs-CZ" dirty="0"/>
              <a:t>r</a:t>
            </a:r>
            <a:r>
              <a:rPr lang="cs-CZ" dirty="0" smtClean="0"/>
              <a:t>obustnost algoritmů</a:t>
            </a:r>
          </a:p>
          <a:p>
            <a:pPr lvl="1"/>
            <a:r>
              <a:rPr lang="cs-CZ" dirty="0" smtClean="0"/>
              <a:t>numerická vs. singulární případy</a:t>
            </a:r>
          </a:p>
          <a:p>
            <a:r>
              <a:rPr lang="cs-CZ" dirty="0" smtClean="0"/>
              <a:t>numerická </a:t>
            </a:r>
            <a:r>
              <a:rPr lang="cs-CZ" dirty="0"/>
              <a:t>robustnost</a:t>
            </a:r>
          </a:p>
          <a:p>
            <a:pPr lvl="1"/>
            <a:r>
              <a:rPr lang="cs-CZ" dirty="0"/>
              <a:t>výsledek výpočtu na počítači je výrazně odlišný od skutečného výsledku</a:t>
            </a:r>
          </a:p>
          <a:p>
            <a:pPr lvl="1"/>
            <a:r>
              <a:rPr lang="cs-CZ" dirty="0" smtClean="0"/>
              <a:t>hlavní důvod: omezená přesnost reprezentace</a:t>
            </a:r>
            <a:endParaRPr lang="cs-CZ" dirty="0"/>
          </a:p>
          <a:p>
            <a:pPr lvl="2"/>
            <a:r>
              <a:rPr lang="cs-CZ" dirty="0" smtClean="0"/>
              <a:t>zaokrouhlení vstupních hodnot </a:t>
            </a:r>
            <a:r>
              <a:rPr lang="cs-CZ" dirty="0" smtClean="0">
                <a:sym typeface="Symbol"/>
              </a:rPr>
              <a:t> malá chyba</a:t>
            </a:r>
          </a:p>
          <a:p>
            <a:pPr lvl="2"/>
            <a:r>
              <a:rPr lang="cs-CZ" dirty="0" smtClean="0">
                <a:sym typeface="Symbol"/>
              </a:rPr>
              <a:t>chyba narůstá během výpočtu</a:t>
            </a:r>
          </a:p>
          <a:p>
            <a:pPr lvl="3"/>
            <a:r>
              <a:rPr lang="cs-CZ" dirty="0" smtClean="0"/>
              <a:t>číslo </a:t>
            </a:r>
            <a:r>
              <a:rPr lang="cs-CZ" dirty="0"/>
              <a:t>0.1 je </a:t>
            </a:r>
            <a:r>
              <a:rPr lang="cs-CZ" dirty="0" smtClean="0"/>
              <a:t>periodické – viz </a:t>
            </a:r>
            <a:r>
              <a:rPr lang="cs-CZ" i="1" dirty="0"/>
              <a:t>float </a:t>
            </a:r>
            <a:r>
              <a:rPr lang="cs-CZ" i="1" dirty="0" smtClean="0"/>
              <a:t>x </a:t>
            </a:r>
            <a:r>
              <a:rPr lang="cs-CZ" i="1" dirty="0"/>
              <a:t>double </a:t>
            </a:r>
            <a:r>
              <a:rPr lang="cs-CZ" i="1" dirty="0" smtClean="0"/>
              <a:t>x DECIMAL</a:t>
            </a:r>
            <a:endParaRPr lang="cs-CZ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4" t="45095" r="51210" b="26179"/>
          <a:stretch/>
        </p:blipFill>
        <p:spPr bwMode="auto">
          <a:xfrm>
            <a:off x="3491881" y="4253244"/>
            <a:ext cx="4974026" cy="1047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8618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Vektorový počet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27474"/>
          </a:xfrm>
        </p:spPr>
        <p:txBody>
          <a:bodyPr>
            <a:normAutofit/>
          </a:bodyPr>
          <a:lstStyle/>
          <a:p>
            <a:r>
              <a:rPr lang="cs-CZ" dirty="0" smtClean="0"/>
              <a:t>příklad:</a:t>
            </a:r>
            <a:r>
              <a:rPr lang="cs-CZ" i="1" dirty="0" smtClean="0"/>
              <a:t> „ošklivý“ pár trojúhelníků</a:t>
            </a:r>
          </a:p>
          <a:p>
            <a:pPr lvl="1"/>
            <a:r>
              <a:rPr lang="cs-CZ" dirty="0" smtClean="0">
                <a:latin typeface="Symbol" pitchFamily="18" charset="2"/>
              </a:rPr>
              <a:t>a</a:t>
            </a:r>
            <a:r>
              <a:rPr lang="cs-CZ" dirty="0" smtClean="0"/>
              <a:t> + </a:t>
            </a:r>
            <a:r>
              <a:rPr lang="cs-CZ" dirty="0" smtClean="0">
                <a:latin typeface="Symbol" pitchFamily="18" charset="2"/>
              </a:rPr>
              <a:t>b</a:t>
            </a:r>
            <a:r>
              <a:rPr lang="cs-CZ" dirty="0" smtClean="0"/>
              <a:t> </a:t>
            </a:r>
            <a:r>
              <a:rPr lang="cs-CZ" dirty="0" smtClean="0">
                <a:latin typeface="Arial"/>
                <a:cs typeface="Arial"/>
              </a:rPr>
              <a:t>≥ 180°</a:t>
            </a:r>
            <a:endParaRPr lang="cs-CZ" dirty="0" smtClean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857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Volný tvar 13"/>
          <p:cNvSpPr/>
          <p:nvPr/>
        </p:nvSpPr>
        <p:spPr>
          <a:xfrm>
            <a:off x="6178188" y="2000827"/>
            <a:ext cx="1361425" cy="3065404"/>
          </a:xfrm>
          <a:custGeom>
            <a:avLst/>
            <a:gdLst>
              <a:gd name="connsiteX0" fmla="*/ 0 w 557122"/>
              <a:gd name="connsiteY0" fmla="*/ 549934 h 1254424"/>
              <a:gd name="connsiteX1" fmla="*/ 557122 w 557122"/>
              <a:gd name="connsiteY1" fmla="*/ 0 h 1254424"/>
              <a:gd name="connsiteX2" fmla="*/ 240820 w 557122"/>
              <a:gd name="connsiteY2" fmla="*/ 1254424 h 1254424"/>
              <a:gd name="connsiteX3" fmla="*/ 0 w 557122"/>
              <a:gd name="connsiteY3" fmla="*/ 549934 h 1254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7122" h="1254424">
                <a:moveTo>
                  <a:pt x="0" y="549934"/>
                </a:moveTo>
                <a:lnTo>
                  <a:pt x="557122" y="0"/>
                </a:lnTo>
                <a:lnTo>
                  <a:pt x="240820" y="1254424"/>
                </a:lnTo>
                <a:lnTo>
                  <a:pt x="0" y="549934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 sz="1100"/>
          </a:p>
        </p:txBody>
      </p:sp>
      <p:sp>
        <p:nvSpPr>
          <p:cNvPr id="15" name="Volný tvar 14"/>
          <p:cNvSpPr/>
          <p:nvPr/>
        </p:nvSpPr>
        <p:spPr>
          <a:xfrm>
            <a:off x="6770185" y="2013123"/>
            <a:ext cx="1317510" cy="3065404"/>
          </a:xfrm>
          <a:custGeom>
            <a:avLst/>
            <a:gdLst>
              <a:gd name="connsiteX0" fmla="*/ 0 w 557122"/>
              <a:gd name="connsiteY0" fmla="*/ 549934 h 1254424"/>
              <a:gd name="connsiteX1" fmla="*/ 557122 w 557122"/>
              <a:gd name="connsiteY1" fmla="*/ 0 h 1254424"/>
              <a:gd name="connsiteX2" fmla="*/ 240820 w 557122"/>
              <a:gd name="connsiteY2" fmla="*/ 1254424 h 1254424"/>
              <a:gd name="connsiteX3" fmla="*/ 0 w 557122"/>
              <a:gd name="connsiteY3" fmla="*/ 549934 h 1254424"/>
              <a:gd name="connsiteX0" fmla="*/ 539151 w 539151"/>
              <a:gd name="connsiteY0" fmla="*/ 1013604 h 1254424"/>
              <a:gd name="connsiteX1" fmla="*/ 316302 w 539151"/>
              <a:gd name="connsiteY1" fmla="*/ 0 h 1254424"/>
              <a:gd name="connsiteX2" fmla="*/ 0 w 539151"/>
              <a:gd name="connsiteY2" fmla="*/ 1254424 h 1254424"/>
              <a:gd name="connsiteX3" fmla="*/ 539151 w 539151"/>
              <a:gd name="connsiteY3" fmla="*/ 1013604 h 1254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9151" h="1254424">
                <a:moveTo>
                  <a:pt x="539151" y="1013604"/>
                </a:moveTo>
                <a:lnTo>
                  <a:pt x="316302" y="0"/>
                </a:lnTo>
                <a:lnTo>
                  <a:pt x="0" y="1254424"/>
                </a:lnTo>
                <a:lnTo>
                  <a:pt x="539151" y="1013604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 sz="1100"/>
          </a:p>
        </p:txBody>
      </p:sp>
      <p:sp>
        <p:nvSpPr>
          <p:cNvPr id="16" name="TextovéPole 38"/>
          <p:cNvSpPr txBox="1"/>
          <p:nvPr/>
        </p:nvSpPr>
        <p:spPr>
          <a:xfrm>
            <a:off x="5572132" y="2958217"/>
            <a:ext cx="429926" cy="52322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A</a:t>
            </a:r>
            <a:endParaRPr lang="cs-CZ" sz="2800" dirty="0"/>
          </a:p>
        </p:txBody>
      </p:sp>
      <p:sp>
        <p:nvSpPr>
          <p:cNvPr id="17" name="TextovéPole 39"/>
          <p:cNvSpPr txBox="1"/>
          <p:nvPr/>
        </p:nvSpPr>
        <p:spPr>
          <a:xfrm>
            <a:off x="8005145" y="4363572"/>
            <a:ext cx="431528" cy="52322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/>
              <a:t>B</a:t>
            </a:r>
            <a:endParaRPr lang="cs-CZ" sz="2800"/>
          </a:p>
        </p:txBody>
      </p:sp>
      <p:sp>
        <p:nvSpPr>
          <p:cNvPr id="18" name="TextovéPole 40"/>
          <p:cNvSpPr txBox="1"/>
          <p:nvPr/>
        </p:nvSpPr>
        <p:spPr>
          <a:xfrm>
            <a:off x="7469345" y="1500174"/>
            <a:ext cx="434734" cy="52322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/>
              <a:t>C</a:t>
            </a:r>
            <a:endParaRPr lang="cs-CZ" sz="2800"/>
          </a:p>
        </p:txBody>
      </p:sp>
      <p:sp>
        <p:nvSpPr>
          <p:cNvPr id="19" name="TextovéPole 41"/>
          <p:cNvSpPr txBox="1"/>
          <p:nvPr/>
        </p:nvSpPr>
        <p:spPr>
          <a:xfrm>
            <a:off x="6380206" y="5118933"/>
            <a:ext cx="461986" cy="52322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D</a:t>
            </a:r>
            <a:endParaRPr lang="cs-CZ" sz="2800" dirty="0"/>
          </a:p>
        </p:txBody>
      </p:sp>
      <p:sp>
        <p:nvSpPr>
          <p:cNvPr id="20" name="TextovéPole 42"/>
          <p:cNvSpPr txBox="1"/>
          <p:nvPr/>
        </p:nvSpPr>
        <p:spPr>
          <a:xfrm>
            <a:off x="6286512" y="3000372"/>
            <a:ext cx="444352" cy="58477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latin typeface="Symbol" pitchFamily="18" charset="2"/>
              </a:rPr>
              <a:t>a</a:t>
            </a:r>
            <a:endParaRPr lang="cs-CZ" sz="3200" dirty="0">
              <a:latin typeface="Symbol" pitchFamily="18" charset="2"/>
            </a:endParaRPr>
          </a:p>
        </p:txBody>
      </p:sp>
      <p:sp>
        <p:nvSpPr>
          <p:cNvPr id="21" name="TextovéPole 43"/>
          <p:cNvSpPr txBox="1"/>
          <p:nvPr/>
        </p:nvSpPr>
        <p:spPr>
          <a:xfrm>
            <a:off x="7581183" y="3987626"/>
            <a:ext cx="410690" cy="58477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>
                <a:latin typeface="Symbol" pitchFamily="18" charset="2"/>
              </a:rPr>
              <a:t>b</a:t>
            </a:r>
            <a:endParaRPr lang="cs-CZ" sz="3200">
              <a:latin typeface="Symbol" pitchFamily="18" charset="2"/>
            </a:endParaRPr>
          </a:p>
        </p:txBody>
      </p:sp>
      <p:graphicFrame>
        <p:nvGraphicFramePr>
          <p:cNvPr id="33796" name="Object 4"/>
          <p:cNvGraphicFramePr>
            <a:graphicFrameLocks noChangeAspect="1"/>
          </p:cNvGraphicFramePr>
          <p:nvPr/>
        </p:nvGraphicFramePr>
        <p:xfrm>
          <a:off x="928662" y="1643050"/>
          <a:ext cx="4214842" cy="17551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20" name="Equation" r:id="rId4" imgW="1650960" imgH="711000" progId="Equation.3">
                  <p:embed/>
                </p:oleObj>
              </mc:Choice>
              <mc:Fallback>
                <p:oleObj name="Equation" r:id="rId4" imgW="1650960" imgH="7110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62" y="1643050"/>
                        <a:ext cx="4214842" cy="175518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7" name="Object 5"/>
          <p:cNvGraphicFramePr>
            <a:graphicFrameLocks noChangeAspect="1"/>
          </p:cNvGraphicFramePr>
          <p:nvPr/>
        </p:nvGraphicFramePr>
        <p:xfrm>
          <a:off x="785787" y="3571877"/>
          <a:ext cx="5286412" cy="17256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21" name="Equation" r:id="rId6" imgW="2031840" imgH="685800" progId="Equation.3">
                  <p:embed/>
                </p:oleObj>
              </mc:Choice>
              <mc:Fallback>
                <p:oleObj name="Equation" r:id="rId6" imgW="2031840" imgH="6858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787" y="3571877"/>
                        <a:ext cx="5286412" cy="17256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První sada úloh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odevzdání </a:t>
            </a:r>
            <a:r>
              <a:rPr lang="en-US" dirty="0" err="1" smtClean="0"/>
              <a:t>na</a:t>
            </a:r>
            <a:r>
              <a:rPr lang="en-US" dirty="0" smtClean="0"/>
              <a:t> port</a:t>
            </a:r>
            <a:r>
              <a:rPr lang="cs-CZ" dirty="0" err="1" smtClean="0"/>
              <a:t>ál</a:t>
            </a:r>
            <a:r>
              <a:rPr lang="cs-CZ" dirty="0" smtClean="0"/>
              <a:t> do 28.3.2010 12:00</a:t>
            </a:r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55071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Numerická robustnost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27474"/>
          </a:xfrm>
        </p:spPr>
        <p:txBody>
          <a:bodyPr>
            <a:normAutofit/>
          </a:bodyPr>
          <a:lstStyle/>
          <a:p>
            <a:pPr lvl="1"/>
            <a:r>
              <a:rPr lang="cs-CZ" dirty="0" smtClean="0"/>
              <a:t>proslulé „nehody“</a:t>
            </a:r>
          </a:p>
          <a:p>
            <a:pPr lvl="2"/>
            <a:r>
              <a:rPr lang="cs-CZ" dirty="0" smtClean="0"/>
              <a:t>zaokrouhlování na burze ve Vancouver (1982)</a:t>
            </a:r>
          </a:p>
          <a:p>
            <a:pPr lvl="3"/>
            <a:r>
              <a:rPr lang="cs-CZ" dirty="0" smtClean="0"/>
              <a:t>opakované zaokrouhlování na 3 desetinná místa</a:t>
            </a:r>
          </a:p>
          <a:p>
            <a:pPr lvl="3"/>
            <a:r>
              <a:rPr lang="cs-CZ" dirty="0" smtClean="0"/>
              <a:t>po 22 měsících burzovní index 524.881 namísto skutečného 1009.811</a:t>
            </a:r>
          </a:p>
          <a:p>
            <a:pPr lvl="2"/>
            <a:r>
              <a:rPr lang="cs-CZ" dirty="0" smtClean="0"/>
              <a:t>násobení číslem 0.1 u obranného protiraketového systému USA (1992)</a:t>
            </a:r>
          </a:p>
          <a:p>
            <a:pPr lvl="3"/>
            <a:r>
              <a:rPr lang="cs-CZ" dirty="0" smtClean="0"/>
              <a:t>celočíselný čítač inkrementující se každých 0.1s</a:t>
            </a:r>
          </a:p>
          <a:p>
            <a:pPr lvl="3"/>
            <a:r>
              <a:rPr lang="cs-CZ" dirty="0" smtClean="0"/>
              <a:t>pro výpočet času čítač násoben čítač 0.1 a na základě toho vypočteno zaměřování rakety</a:t>
            </a:r>
          </a:p>
          <a:p>
            <a:pPr lvl="3"/>
            <a:r>
              <a:rPr lang="cs-CZ" dirty="0" smtClean="0"/>
              <a:t>chyba 0.343 s, když systém online po dobu 100h</a:t>
            </a:r>
          </a:p>
          <a:p>
            <a:pPr lvl="3"/>
            <a:r>
              <a:rPr lang="cs-CZ" dirty="0" smtClean="0"/>
              <a:t>výsledek: raketa minula nepřátelskou raketu mířící na US základnu </a:t>
            </a:r>
            <a:r>
              <a:rPr lang="cs-CZ" dirty="0" smtClean="0">
                <a:sym typeface="Symbol"/>
              </a:rPr>
              <a:t></a:t>
            </a:r>
            <a:r>
              <a:rPr lang="cs-CZ" dirty="0" smtClean="0"/>
              <a:t> 28 mrtvých, 100 zraněných</a:t>
            </a: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Numerická robustnost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proslulé „nehody“</a:t>
            </a:r>
          </a:p>
          <a:p>
            <a:pPr marL="502920" lvl="3" indent="-265176"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cs-CZ" dirty="0"/>
              <a:t>přetečení čísla u rakety Ariane (1996</a:t>
            </a:r>
            <a:r>
              <a:rPr lang="cs-CZ" dirty="0" smtClean="0"/>
              <a:t>)</a:t>
            </a:r>
          </a:p>
          <a:p>
            <a:pPr marL="758952" lvl="4" indent="-265176"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cs-CZ" dirty="0" smtClean="0"/>
              <a:t>rychlost zkonvertována z 64-bitového čísla na 16-bitové</a:t>
            </a:r>
          </a:p>
          <a:p>
            <a:pPr marL="758952" lvl="4" indent="-265176"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cs-CZ" dirty="0" smtClean="0"/>
              <a:t>výsledkem nesmyslný údaj použitý pro řízení a shoření rakety</a:t>
            </a:r>
          </a:p>
          <a:p>
            <a:pPr marL="758952" lvl="4" indent="-265176"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cs-CZ" dirty="0" smtClean="0"/>
              <a:t>škoda 500 millionů USD </a:t>
            </a:r>
          </a:p>
        </p:txBody>
      </p:sp>
    </p:spTree>
    <p:extLst>
      <p:ext uri="{BB962C8B-B14F-4D97-AF65-F5344CB8AC3E}">
        <p14:creationId xmlns:p14="http://schemas.microsoft.com/office/powerpoint/2010/main" val="3331016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Numerická robustnost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27474"/>
          </a:xfrm>
        </p:spPr>
        <p:txBody>
          <a:bodyPr>
            <a:normAutofit/>
          </a:bodyPr>
          <a:lstStyle/>
          <a:p>
            <a:r>
              <a:rPr lang="cs-CZ" dirty="0" smtClean="0"/>
              <a:t>je-li numerika takový problém, tak proč vůbec používat jednoduchou přesnost?</a:t>
            </a: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108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Numerická robustnost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27474"/>
          </a:xfrm>
        </p:spPr>
        <p:txBody>
          <a:bodyPr>
            <a:normAutofit/>
          </a:bodyPr>
          <a:lstStyle/>
          <a:p>
            <a:r>
              <a:rPr lang="cs-CZ" dirty="0" smtClean="0"/>
              <a:t>reálná naměřená data často veliká</a:t>
            </a:r>
          </a:p>
          <a:p>
            <a:pPr lvl="1"/>
            <a:r>
              <a:rPr lang="cs-CZ" dirty="0" smtClean="0"/>
              <a:t>např. volumetrická data (CT), </a:t>
            </a:r>
            <a:r>
              <a:rPr lang="cs-CZ" dirty="0"/>
              <a:t>vektorová </a:t>
            </a:r>
            <a:r>
              <a:rPr lang="cs-CZ" dirty="0" smtClean="0"/>
              <a:t>pole </a:t>
            </a:r>
            <a:endParaRPr lang="cs-CZ" dirty="0"/>
          </a:p>
          <a:p>
            <a:r>
              <a:rPr lang="cs-CZ" dirty="0" smtClean="0"/>
              <a:t>reálná data již zatížena chybou měření</a:t>
            </a:r>
          </a:p>
          <a:p>
            <a:pPr lvl="1"/>
            <a:r>
              <a:rPr lang="cs-CZ" dirty="0" smtClean="0"/>
              <a:t>např. tisícina mm</a:t>
            </a:r>
          </a:p>
          <a:p>
            <a:r>
              <a:rPr lang="cs-CZ" dirty="0" smtClean="0">
                <a:sym typeface="Symbol"/>
              </a:rPr>
              <a:t> </a:t>
            </a:r>
            <a:r>
              <a:rPr lang="cs-CZ" dirty="0" smtClean="0"/>
              <a:t>jednoduchá </a:t>
            </a:r>
            <a:r>
              <a:rPr lang="cs-CZ" dirty="0"/>
              <a:t>přesnost</a:t>
            </a:r>
          </a:p>
          <a:p>
            <a:pPr lvl="2"/>
            <a:r>
              <a:rPr lang="cs-CZ" dirty="0"/>
              <a:t>poloviční velikost</a:t>
            </a:r>
          </a:p>
          <a:p>
            <a:pPr lvl="2"/>
            <a:r>
              <a:rPr lang="cs-CZ" dirty="0"/>
              <a:t>rychlejší (Intel preferuje)</a:t>
            </a:r>
          </a:p>
          <a:p>
            <a:pPr lvl="2"/>
            <a:r>
              <a:rPr lang="cs-CZ" dirty="0" smtClean="0"/>
              <a:t>7 </a:t>
            </a:r>
            <a:r>
              <a:rPr lang="cs-CZ" dirty="0"/>
              <a:t>desetiných míst </a:t>
            </a:r>
            <a:r>
              <a:rPr lang="cs-CZ" dirty="0" smtClean="0"/>
              <a:t>je pro uchování OK</a:t>
            </a:r>
          </a:p>
          <a:p>
            <a:pPr lvl="3"/>
            <a:r>
              <a:rPr lang="cs-CZ" dirty="0" smtClean="0">
                <a:sym typeface="Symbol"/>
              </a:rPr>
              <a:t>často </a:t>
            </a:r>
            <a:r>
              <a:rPr lang="cs-CZ" dirty="0">
                <a:sym typeface="Symbol"/>
              </a:rPr>
              <a:t>jiné jednotky než SI (např. ms, mm</a:t>
            </a:r>
            <a:r>
              <a:rPr lang="cs-CZ" dirty="0" smtClean="0">
                <a:sym typeface="Symbol"/>
              </a:rPr>
              <a:t>)</a:t>
            </a:r>
          </a:p>
          <a:p>
            <a:pPr lvl="3"/>
            <a:r>
              <a:rPr lang="cs-CZ" dirty="0" smtClean="0">
                <a:sym typeface="Symbol"/>
              </a:rPr>
              <a:t>POZOR na fyzikální jednotky ve výpočtech!</a:t>
            </a:r>
            <a:endParaRPr lang="cs-CZ" dirty="0">
              <a:sym typeface="Symbol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433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Numerická robustnost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27474"/>
          </a:xfrm>
        </p:spPr>
        <p:txBody>
          <a:bodyPr>
            <a:normAutofit/>
          </a:bodyPr>
          <a:lstStyle/>
          <a:p>
            <a:pPr marL="265176" lvl="2" indent="-265176"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cs-CZ" dirty="0" smtClean="0"/>
              <a:t>proslulé „nehody“</a:t>
            </a:r>
          </a:p>
          <a:p>
            <a:pPr marL="502920" lvl="3" indent="-265176"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cs-CZ" dirty="0" smtClean="0"/>
              <a:t>Mars </a:t>
            </a:r>
            <a:r>
              <a:rPr lang="cs-CZ" dirty="0"/>
              <a:t>Climate Orbiter (1998)</a:t>
            </a:r>
          </a:p>
          <a:p>
            <a:pPr marL="758952" lvl="4" indent="-265176"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cs-CZ" dirty="0"/>
              <a:t>některé algoritmy vyvinuté v UK jiné v US</a:t>
            </a:r>
          </a:p>
          <a:p>
            <a:pPr marL="758952" lvl="4" indent="-265176"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cs-CZ" dirty="0"/>
              <a:t>UK kód pracuje v palcích, apod. US kód v SI jednotkách</a:t>
            </a:r>
          </a:p>
          <a:p>
            <a:pPr marL="758952" lvl="4" indent="-265176"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cs-CZ" dirty="0"/>
              <a:t>sonda se zřítila na Mars</a:t>
            </a:r>
          </a:p>
          <a:p>
            <a:pPr marL="758952" lvl="4" indent="-265176"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cs-CZ" dirty="0"/>
              <a:t>škoda 125 millionů USD</a:t>
            </a:r>
          </a:p>
          <a:p>
            <a:endParaRPr lang="cs-CZ" dirty="0" smtClean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Numerická robustnost</a:t>
            </a: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 r="49644"/>
          <a:stretch>
            <a:fillRect/>
          </a:stretch>
        </p:blipFill>
        <p:spPr bwMode="auto">
          <a:xfrm>
            <a:off x="971599" y="806308"/>
            <a:ext cx="7184923" cy="4350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984414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Numerická robustnost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02920" y="530352"/>
                <a:ext cx="8183880" cy="4827474"/>
              </a:xfrm>
            </p:spPr>
            <p:txBody>
              <a:bodyPr>
                <a:normAutofit/>
              </a:bodyPr>
              <a:lstStyle/>
              <a:p>
                <a:r>
                  <a:rPr lang="cs-CZ" dirty="0"/>
                  <a:t>p</a:t>
                </a:r>
                <a:r>
                  <a:rPr lang="cs-CZ" dirty="0" smtClean="0"/>
                  <a:t>orovnávání dvou reálných čísel</a:t>
                </a:r>
              </a:p>
              <a:p>
                <a:pPr lvl="1"/>
                <a:r>
                  <a:rPr lang="cs-CZ" dirty="0" smtClean="0"/>
                  <a:t>porovnávat jen intervalově (&lt;, &gt;)</a:t>
                </a:r>
              </a:p>
              <a:p>
                <a:pPr lvl="1"/>
                <a:r>
                  <a:rPr lang="cs-CZ" dirty="0" smtClean="0">
                    <a:sym typeface="Symbol"/>
                  </a:rPr>
                  <a:t>použití  okolí: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cs-CZ" i="1" dirty="0" smtClean="0">
                        <a:latin typeface="Cambria Math"/>
                        <a:sym typeface="Symbol"/>
                      </a:rPr>
                      <m:t>𝑥</m:t>
                    </m:r>
                    <m:r>
                      <a:rPr lang="cs-CZ" i="1" dirty="0" smtClean="0">
                        <a:latin typeface="Cambria Math"/>
                        <a:sym typeface="Symbol"/>
                      </a:rPr>
                      <m:t>=</m:t>
                    </m:r>
                    <m:r>
                      <a:rPr lang="cs-CZ" i="1" dirty="0" smtClean="0">
                        <a:latin typeface="Cambria Math"/>
                        <a:sym typeface="Symbol"/>
                      </a:rPr>
                      <m:t>𝑦</m:t>
                    </m:r>
                    <m:r>
                      <a:rPr lang="cs-CZ" i="1" dirty="0" smtClean="0">
                        <a:latin typeface="Cambria Math"/>
                        <a:ea typeface="Cambria Math"/>
                        <a:sym typeface="Symbol"/>
                      </a:rPr>
                      <m:t>↔</m:t>
                    </m:r>
                    <m:d>
                      <m:dPr>
                        <m:begChr m:val="|"/>
                        <m:endChr m:val="|"/>
                        <m:ctrlPr>
                          <a:rPr lang="cs-CZ" i="1" dirty="0" smtClean="0">
                            <a:latin typeface="Cambria Math"/>
                            <a:sym typeface="Symbol"/>
                          </a:rPr>
                        </m:ctrlPr>
                      </m:dPr>
                      <m:e>
                        <m:r>
                          <a:rPr lang="cs-CZ" i="1" dirty="0" smtClean="0">
                            <a:latin typeface="Cambria Math"/>
                            <a:sym typeface="Symbol"/>
                          </a:rPr>
                          <m:t>𝑥</m:t>
                        </m:r>
                        <m:r>
                          <a:rPr lang="cs-CZ" i="1" dirty="0" smtClean="0">
                            <a:latin typeface="Cambria Math"/>
                            <a:sym typeface="Symbol"/>
                          </a:rPr>
                          <m:t> −</m:t>
                        </m:r>
                        <m:r>
                          <a:rPr lang="cs-CZ" i="1" dirty="0" smtClean="0">
                            <a:latin typeface="Cambria Math"/>
                            <a:sym typeface="Symbol"/>
                          </a:rPr>
                          <m:t>𝑦</m:t>
                        </m:r>
                      </m:e>
                    </m:d>
                    <m:r>
                      <a:rPr lang="cs-CZ" i="1" dirty="0" smtClean="0">
                        <a:latin typeface="Cambria Math"/>
                        <a:sym typeface="Symbol"/>
                      </a:rPr>
                      <m:t>&lt;</m:t>
                    </m:r>
                    <m:r>
                      <a:rPr lang="cs-CZ" i="1" dirty="0" smtClean="0">
                        <a:latin typeface="Cambria Math"/>
                        <a:ea typeface="Cambria Math"/>
                        <a:sym typeface="Symbol"/>
                      </a:rPr>
                      <m:t>𝜀</m:t>
                    </m:r>
                  </m:oMath>
                </a14:m>
                <a:endParaRPr lang="cs-CZ" dirty="0" smtClean="0"/>
              </a:p>
              <a:p>
                <a:pPr lvl="2"/>
                <a:r>
                  <a:rPr lang="cs-CZ" dirty="0" smtClean="0"/>
                  <a:t>jak volit </a:t>
                </a:r>
                <a:r>
                  <a:rPr lang="cs-CZ" dirty="0" smtClean="0">
                    <a:sym typeface="Symbol"/>
                  </a:rPr>
                  <a:t>, pokud nic nevím o možném rozsahu vstupních dat?</a:t>
                </a:r>
              </a:p>
              <a:p>
                <a:pPr lvl="3"/>
                <a:r>
                  <a:rPr lang="cs-CZ" dirty="0" smtClean="0">
                    <a:sym typeface="Symbol"/>
                  </a:rPr>
                  <a:t> dáno počtem platných míst (v mantise)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02920" y="530352"/>
                <a:ext cx="8183880" cy="4827474"/>
              </a:xfrm>
              <a:blipFill rotWithShape="1">
                <a:blip r:embed="rId7"/>
                <a:stretch>
                  <a:fillRect t="-25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54274" name="Picture 2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5" t="19071" r="30477" b="43626"/>
          <a:stretch/>
        </p:blipFill>
        <p:spPr bwMode="auto">
          <a:xfrm>
            <a:off x="1043608" y="3284984"/>
            <a:ext cx="7344802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313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7798</TotalTime>
  <Words>1225</Words>
  <Application>Microsoft Office PowerPoint</Application>
  <PresentationFormat>Předvádění na obrazovce (4:3)</PresentationFormat>
  <Paragraphs>220</Paragraphs>
  <Slides>21</Slides>
  <Notes>17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3" baseType="lpstr">
      <vt:lpstr>Aspect</vt:lpstr>
      <vt:lpstr>Equation</vt:lpstr>
      <vt:lpstr>KIV/ZEP - 2011</vt:lpstr>
      <vt:lpstr>Numerická robustnost</vt:lpstr>
      <vt:lpstr>Numerická robustnost</vt:lpstr>
      <vt:lpstr>Numerická robustnost</vt:lpstr>
      <vt:lpstr>Numerická robustnost</vt:lpstr>
      <vt:lpstr>Numerická robustnost</vt:lpstr>
      <vt:lpstr>Numerická robustnost</vt:lpstr>
      <vt:lpstr>Numerická robustnost</vt:lpstr>
      <vt:lpstr>Numerická robustnost</vt:lpstr>
      <vt:lpstr>Numerická robustnost</vt:lpstr>
      <vt:lpstr>Numerická robustnost</vt:lpstr>
      <vt:lpstr>Numerická robustnost</vt:lpstr>
      <vt:lpstr>Numerická robustnost</vt:lpstr>
      <vt:lpstr>Singulární případy</vt:lpstr>
      <vt:lpstr>Singulární případy</vt:lpstr>
      <vt:lpstr>Vektorový počet</vt:lpstr>
      <vt:lpstr>Vektorový počet</vt:lpstr>
      <vt:lpstr>Vektorový počet</vt:lpstr>
      <vt:lpstr>Vektorový počet</vt:lpstr>
      <vt:lpstr>Vektorový počet</vt:lpstr>
      <vt:lpstr>První sada úloh</vt:lpstr>
    </vt:vector>
  </TitlesOfParts>
  <Company>BeSoft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KIV/PRJ2 - 2009</dc:title>
  <dc:creator>Josef Kohout</dc:creator>
  <cp:lastModifiedBy>Josef Kohout</cp:lastModifiedBy>
  <cp:revision>220</cp:revision>
  <cp:lastPrinted>2010-03-03T11:59:18Z</cp:lastPrinted>
  <dcterms:created xsi:type="dcterms:W3CDTF">2009-02-02T17:36:35Z</dcterms:created>
  <dcterms:modified xsi:type="dcterms:W3CDTF">2011-03-07T08:53:18Z</dcterms:modified>
</cp:coreProperties>
</file>