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77" r:id="rId6"/>
    <p:sldId id="272" r:id="rId7"/>
    <p:sldId id="279" r:id="rId8"/>
    <p:sldId id="278" r:id="rId9"/>
    <p:sldId id="273" r:id="rId10"/>
    <p:sldId id="280" r:id="rId11"/>
    <p:sldId id="274" r:id="rId12"/>
    <p:sldId id="275" r:id="rId13"/>
    <p:sldId id="276" r:id="rId14"/>
    <p:sldId id="281" r:id="rId15"/>
    <p:sldId id="282" r:id="rId16"/>
    <p:sldId id="26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70474" autoAdjust="0"/>
  </p:normalViewPr>
  <p:slideViewPr>
    <p:cSldViewPr>
      <p:cViewPr varScale="1">
        <p:scale>
          <a:sx n="93" d="100"/>
          <a:sy n="93" d="100"/>
        </p:scale>
        <p:origin x="-21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nekterych jednoduchych pripadech postacuje cache (to</a:t>
            </a:r>
            <a:r>
              <a:rPr lang="cs-CZ" baseline="0" dirty="0" smtClean="0"/>
              <a:t> kdyz je vstupem jedno cislo, napr. index)</a:t>
            </a:r>
          </a:p>
          <a:p>
            <a:r>
              <a:rPr lang="cs-CZ" baseline="0" dirty="0" smtClean="0"/>
              <a:t>65521 je nejvetsi prvocislo na 16 bitech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by se útočníkovi podařilo získat informaci o tom,</a:t>
            </a:r>
            <a:r>
              <a:rPr lang="cs-CZ" baseline="0" dirty="0" smtClean="0"/>
              <a:t> jaký je checksum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baseline="0" dirty="0" smtClean="0"/>
              <a:t> (plain text), C (</a:t>
            </a:r>
            <a:r>
              <a:rPr lang="en-US" baseline="0" dirty="0" err="1" smtClean="0"/>
              <a:t>crypted</a:t>
            </a:r>
            <a:r>
              <a:rPr lang="en-US" baseline="0" dirty="0" smtClean="0"/>
              <a:t> message), </a:t>
            </a:r>
            <a:r>
              <a:rPr lang="en-US" baseline="0" dirty="0" err="1" smtClean="0"/>
              <a:t>kryptujeme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pismenech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nekdy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jako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zakladni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jednotka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pouziva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dvojice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nebo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trojice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pismen</a:t>
            </a:r>
            <a:r>
              <a:rPr lang="en-US" baseline="0" dirty="0" smtClean="0"/>
              <a:t>), m je </a:t>
            </a:r>
            <a:r>
              <a:rPr lang="en-US" baseline="0" dirty="0" err="1" smtClean="0"/>
              <a:t>velikost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mnoziny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napr</a:t>
            </a:r>
            <a:r>
              <a:rPr lang="en-US" baseline="0" dirty="0" smtClean="0"/>
              <a:t>. 26, </a:t>
            </a:r>
            <a:r>
              <a:rPr lang="en-US" baseline="0" dirty="0" err="1" smtClean="0"/>
              <a:t>uvazujeme-li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pismena</a:t>
            </a:r>
            <a:r>
              <a:rPr lang="en-US" baseline="0" dirty="0" smtClean="0"/>
              <a:t>, 256 pro ASCII), b je </a:t>
            </a:r>
            <a:r>
              <a:rPr lang="en-US" baseline="0" dirty="0" err="1" smtClean="0"/>
              <a:t>prislusny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posun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Obecnejsi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sifra</a:t>
            </a:r>
            <a:r>
              <a:rPr lang="en-US" baseline="0" dirty="0" smtClean="0"/>
              <a:t> ma C=a*P + b mod m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D = A,  N = H,  E</a:t>
            </a:r>
            <a:r>
              <a:rPr lang="cs-CZ" baseline="0" dirty="0" smtClean="0"/>
              <a:t> = O, S = J</a:t>
            </a:r>
          </a:p>
          <a:p>
            <a:r>
              <a:rPr lang="cs-CZ" baseline="0" dirty="0" smtClean="0"/>
              <a:t>J = D, H = B, Z = R, K = K, Y = U</a:t>
            </a:r>
          </a:p>
          <a:p>
            <a:r>
              <a:rPr lang="cs-CZ" baseline="0" dirty="0" smtClean="0"/>
              <a:t>V anglictine je nejcasteji se vyskytujicim pismenem E, nasledovano T</a:t>
            </a:r>
          </a:p>
          <a:p>
            <a:r>
              <a:rPr lang="cs-CZ" baseline="0" dirty="0" smtClean="0"/>
              <a:t>Enigma byla pouzivana nemeckou armadou (pozdeji i sovety) – viz film jak USA kradlo Enigmu z ponorky (tou dobou ale jiz britove to dokazali desifrovat sami). Obsahovala 3-8 kolecek, ktera se nastavila (klic), a tato kolecka mela v sobe dratky, ktere byly soucasti obvodu a jejich pootocenim se obvod pozmenil (tj. z A jiz proud netekl na A,  ale treba na B apod.)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 a</a:t>
            </a:r>
            <a:r>
              <a:rPr lang="cs-CZ" baseline="0" dirty="0" smtClean="0"/>
              <a:t> q jsou skryté (ani se neukládají), takže je lze zjistit jen testem všeho</a:t>
            </a:r>
          </a:p>
          <a:p>
            <a:r>
              <a:rPr lang="cs-CZ" baseline="0" dirty="0" smtClean="0"/>
              <a:t>p a q se počítají tak, že se zvolí liché číslo, to otestuje, zda je prvočíslo, pak se zkusí číslo o +2 větší, pak o +4, o +6 (existuje nějaká věta v matematice, že prvočíslo nejbližší danému lichému lze nalézt tímto postupem velmi brzo)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Jednotlive metody se nebudou popisovat, protoze to maji v jinych predmetech.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lomená čára</a:t>
            </a:r>
            <a:r>
              <a:rPr lang="cs-CZ" baseline="0" dirty="0" smtClean="0"/>
              <a:t> – vychází z konvexní obálky: musí se najít místo, kam to má patřit a pak to tam vložit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Je-li polynom, kterým se dělí</a:t>
            </a:r>
            <a:r>
              <a:rPr lang="cs-CZ" baseline="0" dirty="0" smtClean="0"/>
              <a:t> vhodně zadan, tak CRC je dobre na detekci sumu (jednoduche poruchy)</a:t>
            </a:r>
          </a:p>
          <a:p>
            <a:r>
              <a:rPr lang="cs-CZ" baseline="0" dirty="0" smtClean="0"/>
              <a:t>Polynomu pro CRC32 muze byt vicero, tento je z IEEE specifikace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v podstate okno</a:t>
            </a:r>
          </a:p>
          <a:p>
            <a:endParaRPr lang="cs-CZ" dirty="0" smtClean="0"/>
          </a:p>
          <a:p>
            <a:r>
              <a:rPr lang="en-US" dirty="0" smtClean="0"/>
              <a:t>11010011101100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1</a:t>
            </a:r>
            <a:r>
              <a:rPr lang="en-US" dirty="0" smtClean="0"/>
              <a:t>011</a:t>
            </a:r>
            <a:r>
              <a:rPr lang="cs-CZ" dirty="0" smtClean="0"/>
              <a:t> (CRC3)=</a:t>
            </a:r>
          </a:p>
          <a:p>
            <a:r>
              <a:rPr lang="en-US" dirty="0" smtClean="0"/>
              <a:t>01100011101100 </a:t>
            </a:r>
            <a:r>
              <a:rPr lang="cs-CZ" baseline="0" dirty="0" smtClean="0"/>
              <a:t> +</a:t>
            </a:r>
          </a:p>
          <a:p>
            <a:r>
              <a:rPr lang="cs-CZ" baseline="0" dirty="0" smtClean="0"/>
              <a:t>_1011 =</a:t>
            </a:r>
          </a:p>
          <a:p>
            <a:r>
              <a:rPr lang="cs-CZ" baseline="0" dirty="0" smtClean="0"/>
              <a:t>00111</a:t>
            </a:r>
            <a:r>
              <a:rPr lang="en-US" dirty="0" smtClean="0"/>
              <a:t>011101100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__1011 =</a:t>
            </a:r>
          </a:p>
          <a:p>
            <a:r>
              <a:rPr lang="cs-CZ" dirty="0" smtClean="0"/>
              <a:t>000101</a:t>
            </a:r>
            <a:r>
              <a:rPr lang="en-US" dirty="0" smtClean="0"/>
              <a:t>11101100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___1011 =</a:t>
            </a:r>
          </a:p>
          <a:p>
            <a:r>
              <a:rPr lang="cs-CZ" dirty="0" smtClean="0"/>
              <a:t>0000000</a:t>
            </a:r>
            <a:r>
              <a:rPr lang="en-US" dirty="0" smtClean="0"/>
              <a:t>1101100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____1011 = 3 skip kroky</a:t>
            </a:r>
          </a:p>
          <a:p>
            <a:r>
              <a:rPr lang="cs-CZ" dirty="0" smtClean="0"/>
              <a:t>0000000</a:t>
            </a:r>
            <a:r>
              <a:rPr lang="en-US" dirty="0" smtClean="0"/>
              <a:t>1101100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_______1011 = </a:t>
            </a:r>
          </a:p>
          <a:p>
            <a:r>
              <a:rPr lang="cs-CZ" dirty="0" smtClean="0"/>
              <a:t>00000000</a:t>
            </a:r>
            <a:r>
              <a:rPr lang="en-US" dirty="0" smtClean="0"/>
              <a:t>1</a:t>
            </a:r>
            <a:r>
              <a:rPr lang="cs-CZ" dirty="0" smtClean="0"/>
              <a:t>10</a:t>
            </a:r>
            <a:r>
              <a:rPr lang="en-US" dirty="0" smtClean="0"/>
              <a:t>100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________1011 = </a:t>
            </a:r>
          </a:p>
          <a:p>
            <a:r>
              <a:rPr lang="cs-CZ" dirty="0" smtClean="0"/>
              <a:t>000000000110</a:t>
            </a:r>
            <a:r>
              <a:rPr lang="en-US" dirty="0" smtClean="0"/>
              <a:t>00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_________1011 = </a:t>
            </a:r>
          </a:p>
          <a:p>
            <a:r>
              <a:rPr lang="cs-CZ" dirty="0" smtClean="0"/>
              <a:t>0000000000111</a:t>
            </a:r>
            <a:r>
              <a:rPr lang="en-US" dirty="0" smtClean="0"/>
              <a:t>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__________1011 = </a:t>
            </a:r>
          </a:p>
          <a:p>
            <a:r>
              <a:rPr lang="cs-CZ" dirty="0" smtClean="0"/>
              <a:t>0000000000111</a:t>
            </a:r>
            <a:r>
              <a:rPr lang="en-US" dirty="0" smtClean="0"/>
              <a:t>0 </a:t>
            </a:r>
            <a:r>
              <a:rPr lang="cs-CZ" dirty="0" smtClean="0"/>
              <a:t> +</a:t>
            </a:r>
          </a:p>
          <a:p>
            <a:r>
              <a:rPr lang="cs-CZ" dirty="0" smtClean="0"/>
              <a:t>__________1011 = </a:t>
            </a:r>
          </a:p>
          <a:p>
            <a:r>
              <a:rPr lang="cs-CZ" dirty="0" smtClean="0"/>
              <a:t>00000000000101 =&gt;</a:t>
            </a:r>
            <a:r>
              <a:rPr lang="cs-CZ" baseline="0" dirty="0" smtClean="0"/>
              <a:t> posledni tri bity 101 = 5 je CRC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nekterych jednoduchych pripadech postacuje cache (to</a:t>
            </a:r>
            <a:r>
              <a:rPr lang="cs-CZ" baseline="0" dirty="0" smtClean="0"/>
              <a:t> kdyz je vstupem jedno cislo, napr. index)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</a:t>
            </a:r>
            <a:r>
              <a:rPr lang="cs-CZ" dirty="0" smtClean="0"/>
              <a:t>ZEP</a:t>
            </a:r>
            <a:r>
              <a:rPr lang="en-US" dirty="0" smtClean="0"/>
              <a:t> - </a:t>
            </a:r>
            <a:r>
              <a:rPr lang="en-US" dirty="0" smtClean="0"/>
              <a:t>20</a:t>
            </a:r>
            <a:r>
              <a:rPr lang="cs-CZ" dirty="0" smtClean="0"/>
              <a:t>1</a:t>
            </a:r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en-US" dirty="0" err="1" smtClean="0"/>
              <a:t>Lehk</a:t>
            </a:r>
            <a:r>
              <a:rPr lang="cs-CZ" dirty="0" smtClean="0"/>
              <a:t>ý úvod do komprese, checksumů a šifrování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Adler32</a:t>
            </a:r>
          </a:p>
          <a:p>
            <a:pPr lvl="1"/>
            <a:r>
              <a:rPr lang="cs-CZ" dirty="0" smtClean="0"/>
              <a:t>postup:</a:t>
            </a:r>
          </a:p>
          <a:p>
            <a:pPr lvl="2"/>
            <a:r>
              <a:rPr lang="cs-CZ" dirty="0" smtClean="0"/>
              <a:t>A = 1, B = 0</a:t>
            </a:r>
          </a:p>
          <a:p>
            <a:pPr lvl="2"/>
            <a:r>
              <a:rPr lang="cs-CZ" dirty="0" smtClean="0"/>
              <a:t>dokud nejsou všechny BYTY zpracovány</a:t>
            </a:r>
          </a:p>
          <a:p>
            <a:pPr lvl="3"/>
            <a:r>
              <a:rPr lang="cs-CZ" dirty="0" smtClean="0"/>
              <a:t>A = A + aktuální byte MOD 65521</a:t>
            </a:r>
          </a:p>
          <a:p>
            <a:pPr lvl="3"/>
            <a:r>
              <a:rPr lang="cs-CZ" dirty="0" smtClean="0"/>
              <a:t>B = B + A MOD 65521</a:t>
            </a:r>
          </a:p>
          <a:p>
            <a:pPr lvl="2"/>
            <a:r>
              <a:rPr lang="cs-CZ" dirty="0" smtClean="0"/>
              <a:t>Adler32 = B &lt;&lt; 16 </a:t>
            </a:r>
            <a:r>
              <a:rPr lang="en-US" dirty="0" smtClean="0"/>
              <a:t>|</a:t>
            </a:r>
            <a:r>
              <a:rPr lang="cs-CZ" dirty="0" smtClean="0"/>
              <a:t> A</a:t>
            </a:r>
          </a:p>
          <a:p>
            <a:pPr lvl="1"/>
            <a:r>
              <a:rPr lang="cs-CZ" dirty="0" smtClean="0"/>
              <a:t>vlastnosti:</a:t>
            </a:r>
          </a:p>
          <a:p>
            <a:pPr lvl="2"/>
            <a:r>
              <a:rPr lang="cs-CZ" dirty="0" smtClean="0"/>
              <a:t>velice jednoduchá implementace</a:t>
            </a:r>
          </a:p>
          <a:p>
            <a:pPr lvl="2"/>
            <a:r>
              <a:rPr lang="cs-CZ" dirty="0" smtClean="0"/>
              <a:t>rychlý výpočet (lze jako hash funkce)</a:t>
            </a:r>
          </a:p>
          <a:p>
            <a:pPr lvl="2"/>
            <a:r>
              <a:rPr lang="cs-CZ" dirty="0" smtClean="0"/>
              <a:t>slabá ochrana, zejména pro málo dat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zabezpečení přístupu</a:t>
            </a:r>
          </a:p>
          <a:p>
            <a:pPr lvl="1"/>
            <a:r>
              <a:rPr lang="cs-CZ" dirty="0" smtClean="0"/>
              <a:t>je-li checksum zadaného hesla stejný jako uložené checksum, uživatel získá přístup</a:t>
            </a:r>
          </a:p>
          <a:p>
            <a:pPr lvl="1"/>
            <a:r>
              <a:rPr lang="cs-CZ" dirty="0" smtClean="0"/>
              <a:t>vygenerovat heslo odpovídající uloženému checksum je obtížné</a:t>
            </a:r>
          </a:p>
          <a:p>
            <a:pPr lvl="2"/>
            <a:r>
              <a:rPr lang="cs-CZ" dirty="0" smtClean="0"/>
              <a:t>MD5, SHA-1 (180 bitů), SHA-512 (512 bitů)</a:t>
            </a:r>
          </a:p>
          <a:p>
            <a:pPr lvl="1"/>
            <a:r>
              <a:rPr lang="cs-CZ" dirty="0" smtClean="0"/>
              <a:t>pozor na sociální inženýrství!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Základy kryptování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zakryptujte zprávu: „DNES JE HEZKY“</a:t>
            </a:r>
          </a:p>
          <a:p>
            <a:pPr lvl="1"/>
            <a:r>
              <a:rPr lang="cs-CZ" dirty="0" smtClean="0"/>
              <a:t>pozpátku: „YKZEH EJ SEND“</a:t>
            </a:r>
          </a:p>
          <a:p>
            <a:pPr lvl="1"/>
            <a:r>
              <a:rPr lang="cs-CZ" dirty="0" smtClean="0"/>
              <a:t>posun o -1 písmeno: „CMDR ID GDYJX“</a:t>
            </a:r>
            <a:endParaRPr lang="en-US" dirty="0" smtClean="0"/>
          </a:p>
          <a:p>
            <a:pPr lvl="2"/>
            <a:r>
              <a:rPr lang="en-US" dirty="0" smtClean="0"/>
              <a:t>C = (P + b) mod m</a:t>
            </a:r>
          </a:p>
          <a:p>
            <a:pPr lvl="2"/>
            <a:r>
              <a:rPr lang="en-US" dirty="0" smtClean="0"/>
              <a:t>P = (C - b) mod m</a:t>
            </a:r>
            <a:endParaRPr lang="cs-CZ" dirty="0" smtClean="0"/>
          </a:p>
          <a:p>
            <a:pPr lvl="1"/>
            <a:r>
              <a:rPr lang="cs-CZ" dirty="0" smtClean="0"/>
              <a:t>posun o -1 (lichá)/+1 (sudá): „CODT IF GFYLX“</a:t>
            </a:r>
          </a:p>
          <a:p>
            <a:pPr lvl="1"/>
            <a:r>
              <a:rPr lang="cs-CZ" dirty="0" smtClean="0"/>
              <a:t>nahrazení písmen: „AHOJ DO BORKU“</a:t>
            </a:r>
          </a:p>
          <a:p>
            <a:pPr lvl="2"/>
            <a:r>
              <a:rPr lang="cs-CZ" dirty="0" smtClean="0"/>
              <a:t>Enigma (viz „Hon na ponorku“)</a:t>
            </a:r>
          </a:p>
          <a:p>
            <a:pPr lvl="2"/>
            <a:r>
              <a:rPr lang="cs-CZ" dirty="0" smtClean="0"/>
              <a:t>poměrně bezpečné, ale vyžaduje zaslání klíče</a:t>
            </a:r>
          </a:p>
          <a:p>
            <a:pPr lvl="2"/>
            <a:r>
              <a:rPr lang="cs-CZ" dirty="0" smtClean="0"/>
              <a:t>lze prolomit, je-li zpráva dostatečně dlouhá, na základě známé frekvence písmen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Základy kryptování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RSA</a:t>
            </a:r>
            <a:r>
              <a:rPr lang="en-US" dirty="0" smtClean="0"/>
              <a:t> (</a:t>
            </a:r>
            <a:r>
              <a:rPr lang="en-US" dirty="0" err="1" smtClean="0"/>
              <a:t>Rivest</a:t>
            </a:r>
            <a:r>
              <a:rPr lang="en-US" dirty="0" smtClean="0"/>
              <a:t>-Shamir-Adelman)</a:t>
            </a:r>
          </a:p>
          <a:p>
            <a:pPr lvl="1"/>
            <a:r>
              <a:rPr lang="en-US" dirty="0" smtClean="0"/>
              <a:t>C = </a:t>
            </a:r>
            <a:r>
              <a:rPr lang="en-US" dirty="0" err="1" smtClean="0"/>
              <a:t>P</a:t>
            </a:r>
            <a:r>
              <a:rPr lang="en-US" baseline="30000" dirty="0" err="1" smtClean="0"/>
              <a:t>e</a:t>
            </a:r>
            <a:r>
              <a:rPr lang="en-US" dirty="0" smtClean="0"/>
              <a:t> mod n</a:t>
            </a:r>
          </a:p>
          <a:p>
            <a:pPr lvl="1"/>
            <a:r>
              <a:rPr lang="en-US" dirty="0" smtClean="0"/>
              <a:t>P = </a:t>
            </a:r>
            <a:r>
              <a:rPr lang="en-US" dirty="0" err="1" smtClean="0"/>
              <a:t>C</a:t>
            </a:r>
            <a:r>
              <a:rPr lang="en-US" baseline="30000" dirty="0" err="1" smtClean="0"/>
              <a:t>d</a:t>
            </a:r>
            <a:r>
              <a:rPr lang="en-US" dirty="0" smtClean="0"/>
              <a:t> mod n</a:t>
            </a:r>
          </a:p>
          <a:p>
            <a:pPr lvl="1"/>
            <a:r>
              <a:rPr lang="en-US" dirty="0" smtClean="0"/>
              <a:t>(e, n) </a:t>
            </a:r>
            <a:r>
              <a:rPr lang="cs-CZ" dirty="0" smtClean="0"/>
              <a:t>je veřejný klíč (volně dostupný)</a:t>
            </a:r>
          </a:p>
          <a:p>
            <a:pPr lvl="1"/>
            <a:r>
              <a:rPr lang="cs-CZ" dirty="0" smtClean="0"/>
              <a:t>(d, n) je soukromý klíč (skrytý)</a:t>
            </a:r>
          </a:p>
          <a:p>
            <a:pPr lvl="1"/>
            <a:r>
              <a:rPr lang="cs-CZ" dirty="0" smtClean="0"/>
              <a:t>kdokoliv s (e, n) může zašifrovat zprávu pro vlastníka (d, n), ale nikdo kromě vlastníka ji neumí dešifrovat (a obráceně)</a:t>
            </a:r>
            <a:endParaRPr lang="en-US" dirty="0" smtClean="0"/>
          </a:p>
          <a:p>
            <a:pPr lvl="1"/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Základy kryptování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RSA Algoritmus</a:t>
            </a:r>
            <a:endParaRPr lang="en-US" dirty="0" smtClean="0"/>
          </a:p>
          <a:p>
            <a:pPr lvl="1"/>
            <a:r>
              <a:rPr lang="cs-CZ" dirty="0" smtClean="0"/>
              <a:t>vygeneruj dvě náhodná velká prvočísla p, q</a:t>
            </a:r>
          </a:p>
          <a:p>
            <a:pPr lvl="2"/>
            <a:r>
              <a:rPr lang="cs-CZ" dirty="0" smtClean="0"/>
              <a:t>velká = 150 cifer a více</a:t>
            </a:r>
          </a:p>
          <a:p>
            <a:pPr lvl="1"/>
            <a:r>
              <a:rPr lang="cs-CZ" dirty="0" smtClean="0"/>
              <a:t>n = p∙q, f = (p – 1)∙(q – 1)</a:t>
            </a:r>
          </a:p>
          <a:p>
            <a:pPr lvl="1"/>
            <a:r>
              <a:rPr lang="cs-CZ" dirty="0" smtClean="0"/>
              <a:t>zvol e = libovolné přirozené číslo ≤ f, takové, že největší společný dělitel NSD(e, f) = 1</a:t>
            </a:r>
          </a:p>
          <a:p>
            <a:pPr lvl="1"/>
            <a:r>
              <a:rPr lang="cs-CZ" dirty="0" smtClean="0"/>
              <a:t>spočítej d = číslo takové, že e∙d -1 je dělitelné beze zbytku číslem f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Základy kryptování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RSA prolomení</a:t>
            </a:r>
            <a:endParaRPr lang="en-US" dirty="0" smtClean="0"/>
          </a:p>
          <a:p>
            <a:pPr lvl="1"/>
            <a:r>
              <a:rPr lang="cs-CZ" dirty="0" smtClean="0"/>
              <a:t>(e, n) = (59, 91)</a:t>
            </a:r>
          </a:p>
          <a:p>
            <a:pPr lvl="1"/>
            <a:r>
              <a:rPr lang="cs-CZ" dirty="0" smtClean="0"/>
              <a:t>stanov všechny prvočísla &lt;= 91</a:t>
            </a:r>
          </a:p>
          <a:p>
            <a:pPr lvl="2"/>
            <a:r>
              <a:rPr lang="cs-CZ" dirty="0" smtClean="0"/>
              <a:t>2, 3, 5, … (celkem m)</a:t>
            </a:r>
          </a:p>
          <a:p>
            <a:pPr lvl="1"/>
            <a:r>
              <a:rPr lang="cs-CZ" dirty="0" smtClean="0"/>
              <a:t>vynásob každou dvojici čísel (m∙m) a nalezni takovou, že výsledek je 91, tj. 7∙13</a:t>
            </a:r>
          </a:p>
          <a:p>
            <a:pPr lvl="1"/>
            <a:r>
              <a:rPr lang="cs-CZ" dirty="0" smtClean="0"/>
              <a:t>stanov f = 6∙12 = 72 a ověř, že NSD(59,72)=1</a:t>
            </a:r>
          </a:p>
          <a:p>
            <a:pPr lvl="1"/>
            <a:r>
              <a:rPr lang="cs-CZ" dirty="0" smtClean="0"/>
              <a:t>spočítej d = 11 (11∙59 – 1 / 72 = 9)</a:t>
            </a:r>
          </a:p>
          <a:p>
            <a:pPr lvl="1"/>
            <a:r>
              <a:rPr lang="cs-CZ" dirty="0" smtClean="0"/>
              <a:t>v praxi ale p, q mají 2048 cifer (binárních), </a:t>
            </a:r>
            <a:br>
              <a:rPr lang="cs-CZ" dirty="0" smtClean="0"/>
            </a:br>
            <a:r>
              <a:rPr lang="cs-CZ" dirty="0" smtClean="0"/>
              <a:t>tj. m = O(2</a:t>
            </a:r>
            <a:r>
              <a:rPr lang="cs-CZ" baseline="30000" dirty="0" smtClean="0"/>
              <a:t>2048</a:t>
            </a:r>
            <a:r>
              <a:rPr lang="cs-CZ" dirty="0" smtClean="0"/>
              <a:t>) </a:t>
            </a:r>
            <a:r>
              <a:rPr lang="cs-CZ" dirty="0" smtClean="0">
                <a:latin typeface="Arial"/>
                <a:cs typeface="Arial"/>
              </a:rPr>
              <a:t>→ předpokládá se, že nelze prolomit na současných počítačích</a:t>
            </a: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lvl="1" indent="0">
              <a:buNone/>
            </a:pPr>
            <a:r>
              <a:rPr lang="en-US" dirty="0" err="1" smtClean="0"/>
              <a:t>Zkou</a:t>
            </a:r>
            <a:r>
              <a:rPr lang="cs-CZ" dirty="0" err="1" smtClean="0"/>
              <a:t>ška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347472" lvl="1" indent="0">
              <a:buNone/>
            </a:pPr>
            <a:r>
              <a:rPr lang="cs-CZ" dirty="0" smtClean="0">
                <a:sym typeface="Wingdings" pitchFamily="2" charset="2"/>
              </a:rPr>
              <a:t>Feedback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Komprese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redukce zabraného místa</a:t>
            </a:r>
          </a:p>
          <a:p>
            <a:r>
              <a:rPr lang="cs-CZ" dirty="0" smtClean="0"/>
              <a:t>ztrátová vs. neztrátová komprese</a:t>
            </a:r>
          </a:p>
          <a:p>
            <a:pPr lvl="1"/>
            <a:r>
              <a:rPr lang="cs-CZ" dirty="0" smtClean="0"/>
              <a:t>RLE, Huffman, Waveletová transformace</a:t>
            </a:r>
          </a:p>
          <a:p>
            <a:r>
              <a:rPr lang="cs-CZ" dirty="0" smtClean="0"/>
              <a:t>progresivní komprese</a:t>
            </a:r>
          </a:p>
          <a:p>
            <a:pPr lvl="1"/>
            <a:r>
              <a:rPr lang="cs-CZ" dirty="0" smtClean="0"/>
              <a:t>vhodné pro obrazová data případně zvuk</a:t>
            </a:r>
          </a:p>
          <a:p>
            <a:pPr lvl="1"/>
            <a:r>
              <a:rPr lang="cs-CZ" dirty="0" smtClean="0"/>
              <a:t>data dekomprimovány nejprve v nízké kvalitě a jak dekomprese postupuje, kvalita roste</a:t>
            </a:r>
          </a:p>
          <a:p>
            <a:pPr lvl="1"/>
            <a:r>
              <a:rPr lang="cs-CZ" dirty="0" smtClean="0"/>
              <a:t>není-li dostatek času dekomprimovat v nejvyšší kvalitě, uživatel alespoň vidí nízkou</a:t>
            </a:r>
          </a:p>
          <a:p>
            <a:pPr lvl="1"/>
            <a:r>
              <a:rPr lang="cs-CZ" dirty="0" smtClean="0"/>
              <a:t>některé části mohou zůstat v nízké kvalitě, protože nejsou ve středu pozornosti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Komprese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komprese dat v paměti</a:t>
            </a:r>
          </a:p>
          <a:p>
            <a:pPr lvl="1"/>
            <a:r>
              <a:rPr lang="cs-CZ" dirty="0" smtClean="0"/>
              <a:t>redukuje problém s fragmentací paměti</a:t>
            </a:r>
          </a:p>
          <a:p>
            <a:pPr lvl="1"/>
            <a:r>
              <a:rPr lang="cs-CZ" dirty="0" smtClean="0"/>
              <a:t>umožňuje zpracování rozsáhlejších dat</a:t>
            </a:r>
          </a:p>
          <a:p>
            <a:pPr lvl="1"/>
            <a:r>
              <a:rPr lang="cs-CZ" dirty="0" smtClean="0"/>
              <a:t>příklady komprese</a:t>
            </a:r>
          </a:p>
          <a:p>
            <a:pPr lvl="2"/>
            <a:r>
              <a:rPr lang="cs-CZ" dirty="0" smtClean="0"/>
              <a:t>„undo“ informace</a:t>
            </a:r>
          </a:p>
          <a:p>
            <a:pPr lvl="2"/>
            <a:r>
              <a:rPr lang="cs-CZ" dirty="0" smtClean="0"/>
              <a:t>načtené pluginy (resp. jejich stavových dat)</a:t>
            </a:r>
          </a:p>
          <a:p>
            <a:pPr lvl="2"/>
            <a:r>
              <a:rPr lang="cs-CZ" dirty="0" smtClean="0"/>
              <a:t>volumetrická data (např. CT hlavy)</a:t>
            </a:r>
          </a:p>
          <a:p>
            <a:pPr lvl="1"/>
            <a:r>
              <a:rPr lang="cs-CZ" dirty="0" smtClean="0"/>
              <a:t>úsporné datové struktury vs. datové struktury se snadnou aktualizací</a:t>
            </a:r>
          </a:p>
          <a:p>
            <a:pPr lvl="2"/>
            <a:r>
              <a:rPr lang="cs-CZ" dirty="0" smtClean="0"/>
              <a:t>lomená čára – pole vs. spojový seznam vs. strom</a:t>
            </a:r>
          </a:p>
          <a:p>
            <a:pPr lvl="2"/>
            <a:r>
              <a:rPr lang="cs-CZ" dirty="0" smtClean="0"/>
              <a:t>Freemanova růžice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kontrola, že nějaká informace je správná</a:t>
            </a:r>
          </a:p>
          <a:p>
            <a:pPr lvl="1"/>
            <a:r>
              <a:rPr lang="cs-CZ" dirty="0" smtClean="0"/>
              <a:t>rodné číslo: musí být dělitelné 11</a:t>
            </a:r>
          </a:p>
          <a:p>
            <a:pPr lvl="2"/>
            <a:r>
              <a:rPr lang="cs-CZ" dirty="0" smtClean="0"/>
              <a:t>platí pro rodná čísla desetimístná (od roku 1954)</a:t>
            </a:r>
          </a:p>
          <a:p>
            <a:pPr lvl="1"/>
            <a:r>
              <a:rPr lang="cs-CZ" dirty="0" smtClean="0"/>
              <a:t>čísla kreditních/debitních karet (VISA, MASTERCARD, AMEX, ...), čísla sociálního pojištění v USA a Kanadě</a:t>
            </a:r>
          </a:p>
          <a:p>
            <a:pPr lvl="2"/>
            <a:r>
              <a:rPr lang="cs-CZ" dirty="0" smtClean="0"/>
              <a:t>LUHN algoritmus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LUHN algoritmus</a:t>
            </a:r>
          </a:p>
          <a:p>
            <a:pPr lvl="1"/>
            <a:r>
              <a:rPr lang="cs-CZ" dirty="0" smtClean="0"/>
              <a:t>postup:</a:t>
            </a:r>
          </a:p>
          <a:p>
            <a:pPr lvl="2"/>
            <a:r>
              <a:rPr lang="cs-CZ" dirty="0" smtClean="0"/>
              <a:t>sečíst číslice na liché (bráno od 1) pozici (zprava)</a:t>
            </a:r>
          </a:p>
          <a:p>
            <a:pPr lvl="2"/>
            <a:r>
              <a:rPr lang="cs-CZ" dirty="0" smtClean="0"/>
              <a:t>vynásobit každou číslici na liché pozici (počítáno od 1 zprava) jedničkou a na sudé pozici dvojkou</a:t>
            </a:r>
          </a:p>
          <a:p>
            <a:pPr lvl="2"/>
            <a:r>
              <a:rPr lang="cs-CZ" dirty="0" smtClean="0"/>
              <a:t>sečíst číslice čísel z předchozího kroku</a:t>
            </a:r>
          </a:p>
          <a:p>
            <a:pPr lvl="2"/>
            <a:r>
              <a:rPr lang="cs-CZ" dirty="0" smtClean="0"/>
              <a:t>je-li součet dělitelný 10, je číslo správně zadané</a:t>
            </a:r>
          </a:p>
          <a:p>
            <a:pPr lvl="1"/>
            <a:r>
              <a:rPr lang="cs-CZ" dirty="0" smtClean="0"/>
              <a:t>vlastnosti:</a:t>
            </a:r>
          </a:p>
          <a:p>
            <a:pPr lvl="2"/>
            <a:r>
              <a:rPr lang="cs-CZ" dirty="0" smtClean="0"/>
              <a:t>dokáže detekovat chybu na jednom místě</a:t>
            </a:r>
          </a:p>
          <a:p>
            <a:pPr lvl="2"/>
            <a:r>
              <a:rPr lang="cs-CZ" dirty="0" smtClean="0"/>
              <a:t>nedokáže detekovat dva zaměněné páry</a:t>
            </a:r>
          </a:p>
          <a:p>
            <a:pPr lvl="2"/>
            <a:r>
              <a:rPr lang="cs-CZ" dirty="0" smtClean="0"/>
              <a:t>nedokáže detekovat záměnu 22 za 55, 33 za 66 a 44 za 77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kontrola, že se nějaká data nezměnila</a:t>
            </a:r>
          </a:p>
          <a:p>
            <a:pPr lvl="1"/>
            <a:r>
              <a:rPr lang="cs-CZ" dirty="0" smtClean="0"/>
              <a:t>požaduje se vysoká přesnost zabezpečení -detekce poruchy přenosového média</a:t>
            </a:r>
          </a:p>
          <a:p>
            <a:pPr lvl="1"/>
            <a:r>
              <a:rPr lang="cs-CZ" dirty="0" smtClean="0"/>
              <a:t>CRC</a:t>
            </a:r>
          </a:p>
          <a:p>
            <a:pPr lvl="2"/>
            <a:r>
              <a:rPr lang="cs-CZ" dirty="0" smtClean="0"/>
              <a:t>bitová posloupnost = polynom </a:t>
            </a:r>
            <a:r>
              <a:rPr lang="cs-CZ" i="1" dirty="0" smtClean="0"/>
              <a:t>n</a:t>
            </a:r>
            <a:r>
              <a:rPr lang="cs-CZ" dirty="0" smtClean="0"/>
              <a:t>-tého stupně</a:t>
            </a:r>
          </a:p>
          <a:p>
            <a:pPr lvl="2"/>
            <a:r>
              <a:rPr lang="cs-CZ" dirty="0" smtClean="0"/>
              <a:t>CRC</a:t>
            </a:r>
            <a:r>
              <a:rPr lang="cs-CZ" i="1" dirty="0" smtClean="0"/>
              <a:t>k</a:t>
            </a:r>
            <a:r>
              <a:rPr lang="cs-CZ" dirty="0" smtClean="0"/>
              <a:t> = zbytek po dělení vstupního polynomu polynomem </a:t>
            </a:r>
            <a:r>
              <a:rPr lang="cs-CZ" i="1" dirty="0" smtClean="0"/>
              <a:t>k-</a:t>
            </a:r>
            <a:r>
              <a:rPr lang="cs-CZ" dirty="0" smtClean="0"/>
              <a:t>tého stupně</a:t>
            </a:r>
            <a:r>
              <a:rPr lang="cs-CZ" i="1" dirty="0" smtClean="0"/>
              <a:t> </a:t>
            </a:r>
            <a:r>
              <a:rPr lang="cs-CZ" dirty="0" smtClean="0"/>
              <a:t>(vhodně zvoleným)</a:t>
            </a:r>
          </a:p>
          <a:p>
            <a:pPr lvl="2"/>
            <a:r>
              <a:rPr lang="cs-CZ" dirty="0" smtClean="0"/>
              <a:t>CRC32: </a:t>
            </a:r>
            <a:r>
              <a:rPr lang="cs-CZ" i="1" dirty="0" smtClean="0"/>
              <a:t>x</a:t>
            </a:r>
            <a:r>
              <a:rPr lang="cs-CZ" baseline="30000" dirty="0" smtClean="0"/>
              <a:t>32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26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23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22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16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12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11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10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8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7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5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4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 + </a:t>
            </a:r>
            <a:r>
              <a:rPr lang="cs-CZ" i="1" dirty="0" smtClean="0"/>
              <a:t>x</a:t>
            </a:r>
            <a:r>
              <a:rPr lang="cs-CZ" dirty="0" smtClean="0"/>
              <a:t> + 1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CRC </a:t>
            </a:r>
          </a:p>
          <a:p>
            <a:pPr lvl="1"/>
            <a:r>
              <a:rPr lang="cs-CZ" dirty="0" smtClean="0"/>
              <a:t>postup:</a:t>
            </a:r>
          </a:p>
          <a:p>
            <a:pPr lvl="2"/>
            <a:r>
              <a:rPr lang="cs-CZ" dirty="0" smtClean="0"/>
              <a:t>máme dvě bitové posloupnosti: vstupních data a zvoleného polynomu – maska</a:t>
            </a:r>
          </a:p>
          <a:p>
            <a:pPr lvl="2"/>
            <a:r>
              <a:rPr lang="cs-CZ" dirty="0" smtClean="0"/>
              <a:t>maska propagována bit po bitu vstupními daty</a:t>
            </a:r>
          </a:p>
          <a:p>
            <a:pPr lvl="2"/>
            <a:r>
              <a:rPr lang="cs-CZ" dirty="0" smtClean="0"/>
              <a:t>je-li aktuální bit na vstupu = 1, změň vstup XOR operací mezi bity masky vstupní bitovou posloupností</a:t>
            </a:r>
          </a:p>
          <a:p>
            <a:pPr lvl="2"/>
            <a:r>
              <a:rPr lang="cs-CZ" dirty="0" smtClean="0"/>
              <a:t>nelze-li pokračovat, posledních </a:t>
            </a:r>
            <a:r>
              <a:rPr lang="cs-CZ" i="1" dirty="0" smtClean="0"/>
              <a:t>k</a:t>
            </a:r>
            <a:r>
              <a:rPr lang="cs-CZ" dirty="0" smtClean="0"/>
              <a:t> bitů je CRC</a:t>
            </a:r>
            <a:r>
              <a:rPr lang="cs-CZ" i="1" dirty="0" smtClean="0"/>
              <a:t>k</a:t>
            </a:r>
          </a:p>
          <a:p>
            <a:pPr lvl="1"/>
            <a:r>
              <a:rPr lang="cs-CZ" dirty="0" smtClean="0"/>
              <a:t>vlastnosti:</a:t>
            </a:r>
          </a:p>
          <a:p>
            <a:pPr lvl="2"/>
            <a:r>
              <a:rPr lang="cs-CZ" dirty="0" smtClean="0"/>
              <a:t>velmi dobře se vypořádá s nahodilými poruchami</a:t>
            </a:r>
          </a:p>
          <a:p>
            <a:pPr lvl="2"/>
            <a:r>
              <a:rPr lang="cs-CZ" dirty="0" smtClean="0"/>
              <a:t>dvě zcela odlišné posloupnosti mohou mít totožné CRC</a:t>
            </a:r>
          </a:p>
          <a:p>
            <a:pPr lvl="2"/>
            <a:r>
              <a:rPr lang="cs-CZ" dirty="0" smtClean="0"/>
              <a:t>je poměrně snadné nalézt takovou posloupnost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MD5</a:t>
            </a:r>
          </a:p>
          <a:p>
            <a:pPr lvl="1"/>
            <a:r>
              <a:rPr lang="cs-CZ" dirty="0" smtClean="0"/>
              <a:t>128 bitů, obvykle v hexadecimální soustavě, tj. např. „9e107d9d372bb6826bd81d3542a419d6„</a:t>
            </a:r>
          </a:p>
          <a:p>
            <a:pPr lvl="1"/>
            <a:r>
              <a:rPr lang="cs-CZ" dirty="0" smtClean="0"/>
              <a:t>výpočet složitější než u CRC</a:t>
            </a:r>
          </a:p>
          <a:p>
            <a:pPr lvl="2"/>
            <a:r>
              <a:rPr lang="cs-CZ" dirty="0" smtClean="0"/>
              <a:t>XOR, AND, OR, NOT operace</a:t>
            </a:r>
          </a:p>
          <a:p>
            <a:pPr lvl="1"/>
            <a:r>
              <a:rPr lang="cs-CZ" dirty="0" smtClean="0"/>
              <a:t>použitelné pro zabezpečení zprávy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Checksums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kontrola, že se nějaká vstupní data nezměnila, takže není třeba provést jejich předzpracování, lze využít informace vypočtené v předchozím volání</a:t>
            </a:r>
          </a:p>
          <a:p>
            <a:pPr lvl="1"/>
            <a:r>
              <a:rPr lang="cs-CZ" dirty="0" smtClean="0"/>
              <a:t>musí být velmi rychlá</a:t>
            </a:r>
          </a:p>
          <a:p>
            <a:pPr lvl="1"/>
            <a:r>
              <a:rPr lang="cs-CZ" dirty="0" smtClean="0"/>
              <a:t>nemusí být přesná</a:t>
            </a:r>
          </a:p>
          <a:p>
            <a:pPr lvl="2"/>
            <a:r>
              <a:rPr lang="cs-CZ" dirty="0" smtClean="0"/>
              <a:t>analogie k hash funkcím</a:t>
            </a:r>
          </a:p>
          <a:p>
            <a:pPr lvl="2"/>
            <a:r>
              <a:rPr lang="cs-CZ" dirty="0" smtClean="0"/>
              <a:t>často stačí zkontrolovat jen část dat</a:t>
            </a:r>
          </a:p>
          <a:p>
            <a:pPr lvl="1"/>
            <a:r>
              <a:rPr lang="cs-CZ" dirty="0" smtClean="0"/>
              <a:t>Adler32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16660</TotalTime>
  <Words>1386</Words>
  <Application>Microsoft Office PowerPoint</Application>
  <PresentationFormat>Předvádění na obrazovce (4:3)</PresentationFormat>
  <Paragraphs>185</Paragraphs>
  <Slides>16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Aspect</vt:lpstr>
      <vt:lpstr>KIV/ZEP - 2011</vt:lpstr>
      <vt:lpstr>Komprese dat</vt:lpstr>
      <vt:lpstr>Komprese dat</vt:lpstr>
      <vt:lpstr>Checksums</vt:lpstr>
      <vt:lpstr>Checksums</vt:lpstr>
      <vt:lpstr>Checksums</vt:lpstr>
      <vt:lpstr>Checksums</vt:lpstr>
      <vt:lpstr>Checksums</vt:lpstr>
      <vt:lpstr>Checksums</vt:lpstr>
      <vt:lpstr>Checksums</vt:lpstr>
      <vt:lpstr>Checksums</vt:lpstr>
      <vt:lpstr>Základy kryptování</vt:lpstr>
      <vt:lpstr>Základy kryptování</vt:lpstr>
      <vt:lpstr>Základy kryptování</vt:lpstr>
      <vt:lpstr>Základy kryptování</vt:lpstr>
      <vt:lpstr>Co dále?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410</cp:revision>
  <dcterms:created xsi:type="dcterms:W3CDTF">2009-02-02T17:36:35Z</dcterms:created>
  <dcterms:modified xsi:type="dcterms:W3CDTF">2011-05-17T05:51:30Z</dcterms:modified>
</cp:coreProperties>
</file>