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7" r:id="rId5"/>
    <p:sldId id="261" r:id="rId6"/>
    <p:sldId id="275" r:id="rId7"/>
    <p:sldId id="276" r:id="rId8"/>
    <p:sldId id="268" r:id="rId9"/>
    <p:sldId id="262" r:id="rId10"/>
    <p:sldId id="263" r:id="rId11"/>
    <p:sldId id="270" r:id="rId12"/>
    <p:sldId id="271" r:id="rId13"/>
    <p:sldId id="272" r:id="rId14"/>
    <p:sldId id="273" r:id="rId15"/>
    <p:sldId id="264" r:id="rId16"/>
    <p:sldId id="265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72" autoAdjust="0"/>
  </p:normalViewPr>
  <p:slideViewPr>
    <p:cSldViewPr>
      <p:cViewPr varScale="1">
        <p:scale>
          <a:sx n="99" d="100"/>
          <a:sy n="99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t>22.2.2011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Nalezeni extremu</a:t>
            </a:r>
            <a:r>
              <a:rPr lang="cs-CZ" baseline="0" dirty="0" smtClean="0"/>
              <a:t> parovanim je z algoritmickeho hlediska o 25 procent rychlejsi, ale implementacne to </a:t>
            </a:r>
            <a:r>
              <a:rPr lang="cs-CZ" baseline="0" dirty="0" err="1" smtClean="0"/>
              <a:t>prohrava</a:t>
            </a:r>
            <a:r>
              <a:rPr lang="cs-CZ" baseline="0" dirty="0" smtClean="0"/>
              <a:t> </a:t>
            </a:r>
            <a:r>
              <a:rPr lang="cs-CZ" baseline="0" dirty="0" smtClean="0">
                <a:sym typeface="Wingdings" pitchFamily="2" charset="2"/>
              </a:rPr>
              <a:t>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-&gt;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dalsi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Intel Core i7, 12 GB memory, Win7 64-bit </a:t>
            </a:r>
          </a:p>
          <a:p>
            <a:r>
              <a:rPr lang="cs-CZ" baseline="0" dirty="0" smtClean="0"/>
              <a:t>Test1 je viz predchozi slide (d bylo 0 v 50 % případů)</a:t>
            </a:r>
            <a:r>
              <a:rPr lang="en-US" baseline="0" dirty="0" smtClean="0"/>
              <a:t>, ale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i7 to </a:t>
            </a:r>
            <a:r>
              <a:rPr lang="en-US" baseline="0" dirty="0" err="1" smtClean="0"/>
              <a:t>casto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vyjde</a:t>
            </a:r>
            <a:r>
              <a:rPr lang="en-US" baseline="0" dirty="0" smtClean="0"/>
              <a:t> take </a:t>
            </a:r>
            <a:r>
              <a:rPr lang="en-US" baseline="0" dirty="0" err="1" smtClean="0"/>
              <a:t>obracene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tj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ALU je </a:t>
            </a:r>
            <a:r>
              <a:rPr lang="en-US" baseline="0" dirty="0" err="1" smtClean="0"/>
              <a:t>pomalejsi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starsich</a:t>
            </a:r>
            <a:r>
              <a:rPr lang="en-US" baseline="0" dirty="0" smtClean="0"/>
              <a:t> CPU to </a:t>
            </a:r>
            <a:r>
              <a:rPr lang="en-US" baseline="0" dirty="0" err="1" smtClean="0"/>
              <a:t>vychazelo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jednoznacne</a:t>
            </a:r>
            <a:endParaRPr lang="cs-CZ" baseline="0" dirty="0" smtClean="0"/>
          </a:p>
          <a:p>
            <a:r>
              <a:rPr lang="cs-CZ" baseline="0" dirty="0" smtClean="0"/>
              <a:t>Test2 je tento slide (</a:t>
            </a:r>
            <a:r>
              <a:rPr lang="cs-CZ" dirty="0" smtClean="0"/>
              <a:t>MSVC kod je ten treti;</a:t>
            </a:r>
            <a:r>
              <a:rPr lang="cs-CZ" baseline="0" dirty="0" smtClean="0"/>
              <a:t> </a:t>
            </a:r>
            <a:r>
              <a:rPr lang="cs-CZ" dirty="0" smtClean="0"/>
              <a:t>Const1</a:t>
            </a:r>
            <a:r>
              <a:rPr lang="cs-CZ" baseline="0" dirty="0" smtClean="0"/>
              <a:t> a 2 byly 3,7)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‘F’</a:t>
            </a:r>
            <a:r>
              <a:rPr lang="cs-CZ" dirty="0" smtClean="0"/>
              <a:t> mnohem castejsi, takze se musi otestovat jako první</a:t>
            </a:r>
            <a:r>
              <a:rPr lang="en-US" dirty="0" smtClean="0"/>
              <a:t>, p</a:t>
            </a:r>
            <a:r>
              <a:rPr lang="cs-CZ" dirty="0" err="1" smtClean="0"/>
              <a:t>řekladače</a:t>
            </a:r>
            <a:r>
              <a:rPr lang="cs-CZ" baseline="0" dirty="0" smtClean="0"/>
              <a:t> však si často dělají nejrůznější optimalizace díky kterým to může vyjít všelijak, každopádně se jedná o způsob, jak možná získat max. 1%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653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z aktuálních údajů Intel procesorů (2008)</a:t>
            </a:r>
          </a:p>
          <a:p>
            <a:r>
              <a:rPr lang="cs-CZ" dirty="0" smtClean="0"/>
              <a:t>http://download.intel.com/design/processor/manuals/248966.pdf</a:t>
            </a:r>
          </a:p>
          <a:p>
            <a:endParaRPr lang="cs-CZ" dirty="0" smtClean="0"/>
          </a:p>
          <a:p>
            <a:r>
              <a:rPr lang="cs-CZ" dirty="0" smtClean="0"/>
              <a:t>!!!</a:t>
            </a:r>
            <a:r>
              <a:rPr lang="cs-CZ" baseline="0" dirty="0" smtClean="0"/>
              <a:t> upozornění: y = x/5.0 =&gt; vhodnější počítat y=x*0.2</a:t>
            </a:r>
            <a:r>
              <a:rPr lang="cs-CZ" baseline="0" smtClean="0"/>
              <a:t>, viz Test4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asin</a:t>
            </a:r>
            <a:r>
              <a:rPr lang="cs-CZ" dirty="0" smtClean="0"/>
              <a:t>(</a:t>
            </a:r>
            <a:r>
              <a:rPr lang="cs-CZ" dirty="0" err="1" smtClean="0"/>
              <a:t>sinx</a:t>
            </a:r>
            <a:r>
              <a:rPr lang="cs-CZ" dirty="0" smtClean="0"/>
              <a:t>):</a:t>
            </a:r>
          </a:p>
          <a:p>
            <a:r>
              <a:rPr lang="en-US" dirty="0" smtClean="0"/>
              <a:t>;ST(0)=sin(x), ST(1)=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fld</a:t>
            </a:r>
            <a:r>
              <a:rPr lang="en-US" b="1" dirty="0" smtClean="0"/>
              <a:t> </a:t>
            </a:r>
            <a:r>
              <a:rPr lang="en-US" b="1" dirty="0" err="1" smtClean="0"/>
              <a:t>st</a:t>
            </a:r>
            <a:r>
              <a:rPr lang="en-US" dirty="0" smtClean="0"/>
              <a:t> ;ST(0)=sin(x),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fmul</a:t>
            </a:r>
            <a:r>
              <a:rPr lang="en-US" b="1" dirty="0" smtClean="0"/>
              <a:t> </a:t>
            </a:r>
            <a:r>
              <a:rPr lang="en-US" b="1" dirty="0" err="1" smtClean="0"/>
              <a:t>st,st</a:t>
            </a:r>
            <a:r>
              <a:rPr lang="en-US" dirty="0" smtClean="0"/>
              <a:t> ;ST(0)=sin</a:t>
            </a:r>
            <a:r>
              <a:rPr lang="en-US" baseline="30000" dirty="0" smtClean="0"/>
              <a:t>2</a:t>
            </a:r>
            <a:r>
              <a:rPr lang="en-US" dirty="0" smtClean="0"/>
              <a:t>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smtClean="0"/>
              <a:t>fld1</a:t>
            </a:r>
            <a:r>
              <a:rPr lang="en-US" dirty="0" smtClean="0"/>
              <a:t> ;ST(0)=1.0, ST(1)=sin</a:t>
            </a:r>
            <a:r>
              <a:rPr lang="en-US" baseline="30000" dirty="0" smtClean="0"/>
              <a:t>2</a:t>
            </a:r>
            <a:r>
              <a:rPr lang="en-US" dirty="0" smtClean="0"/>
              <a:t>(x), ST(2)=sin(x), ST(3)=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fsubr</a:t>
            </a:r>
            <a:r>
              <a:rPr lang="en-US" dirty="0" smtClean="0"/>
              <a:t> ;ST(0)=1-sin</a:t>
            </a:r>
            <a:r>
              <a:rPr lang="en-US" baseline="30000" dirty="0" smtClean="0"/>
              <a:t>2</a:t>
            </a:r>
            <a:r>
              <a:rPr lang="en-US" dirty="0" smtClean="0"/>
              <a:t>(x)=cos</a:t>
            </a:r>
            <a:r>
              <a:rPr lang="en-US" baseline="30000" dirty="0" smtClean="0"/>
              <a:t>2</a:t>
            </a:r>
            <a:r>
              <a:rPr lang="en-US" dirty="0" smtClean="0"/>
              <a:t>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fsqrt</a:t>
            </a:r>
            <a:r>
              <a:rPr lang="en-US" dirty="0" smtClean="0"/>
              <a:t> ;ST(0)=</a:t>
            </a:r>
            <a:r>
              <a:rPr lang="en-US" dirty="0" err="1" smtClean="0"/>
              <a:t>cos</a:t>
            </a:r>
            <a:r>
              <a:rPr lang="en-US" dirty="0" smtClean="0"/>
              <a:t>(x), ST(1)=sin(x), ST(2)=</a:t>
            </a:r>
            <a:r>
              <a:rPr lang="en-US" dirty="0" err="1" smtClean="0"/>
              <a:t>zzz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fpatan</a:t>
            </a:r>
            <a:r>
              <a:rPr lang="en-US" dirty="0" smtClean="0"/>
              <a:t> ;ST(0)=</a:t>
            </a:r>
            <a:r>
              <a:rPr lang="en-US" dirty="0" err="1" smtClean="0"/>
              <a:t>arcsin</a:t>
            </a:r>
            <a:r>
              <a:rPr lang="en-US" dirty="0" smtClean="0"/>
              <a:t>[sin(x)]=x (in radians), ST(1)=</a:t>
            </a:r>
            <a:r>
              <a:rPr lang="en-US" dirty="0" err="1" smtClean="0"/>
              <a:t>zzz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Nalezeni extremu</a:t>
            </a:r>
            <a:r>
              <a:rPr lang="cs-CZ" baseline="0" dirty="0" smtClean="0"/>
              <a:t> parovanim je z algoritmickeho hlediska o 25 procent rychlejsi, ale implementacne to </a:t>
            </a:r>
            <a:r>
              <a:rPr lang="cs-CZ" baseline="0" dirty="0" err="1" smtClean="0"/>
              <a:t>prohrava</a:t>
            </a:r>
            <a:r>
              <a:rPr lang="cs-CZ" baseline="0" dirty="0" smtClean="0"/>
              <a:t> </a:t>
            </a:r>
            <a:r>
              <a:rPr lang="cs-CZ" baseline="0" dirty="0" smtClean="0">
                <a:sym typeface="Wingdings" pitchFamily="2" charset="2"/>
              </a:rPr>
              <a:t></a:t>
            </a:r>
            <a:endParaRPr lang="en-US" baseline="0" dirty="0" smtClean="0">
              <a:sym typeface="Wingdings" pitchFamily="2" charset="2"/>
            </a:endParaRP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Boas tree pro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hled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lep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využití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cache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algoritmicky ale jako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binary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řadilo se 8,64,512 a 4096 64-bitovych </a:t>
            </a:r>
            <a:r>
              <a:rPr lang="cs-CZ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integeru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 1: T(n)</a:t>
            </a:r>
            <a:r>
              <a:rPr lang="cs-CZ" baseline="0" dirty="0" smtClean="0"/>
              <a:t> = 3*(3*(…3*T(</a:t>
            </a:r>
            <a:r>
              <a:rPr lang="en-US" baseline="0" dirty="0" smtClean="0"/>
              <a:t>n</a:t>
            </a:r>
            <a:r>
              <a:rPr lang="cs-CZ" baseline="0" dirty="0" smtClean="0"/>
              <a:t>/</a:t>
            </a:r>
            <a:r>
              <a:rPr lang="en-US" baseline="0" dirty="0" smtClean="0"/>
              <a:t>n</a:t>
            </a:r>
            <a:r>
              <a:rPr lang="cs-CZ" baseline="0" dirty="0" smtClean="0"/>
              <a:t>) + 1 .. +1) +1 = </a:t>
            </a:r>
            <a:r>
              <a:rPr lang="en-US" baseline="0" dirty="0" smtClean="0"/>
              <a:t>|</a:t>
            </a:r>
            <a:r>
              <a:rPr lang="cs-CZ" baseline="0" dirty="0" smtClean="0"/>
              <a:t>k kroků aby z </a:t>
            </a:r>
            <a:r>
              <a:rPr lang="en-US" baseline="0" dirty="0" smtClean="0"/>
              <a:t>n </a:t>
            </a:r>
            <a:r>
              <a:rPr lang="cs-CZ" baseline="0" dirty="0" smtClean="0"/>
              <a:t>se stalo 1 =&gt; k = log2(n)</a:t>
            </a:r>
            <a:r>
              <a:rPr lang="en-US" baseline="0" dirty="0" smtClean="0"/>
              <a:t>|</a:t>
            </a:r>
            <a:r>
              <a:rPr lang="cs-CZ" baseline="0" dirty="0" smtClean="0"/>
              <a:t> = 3</a:t>
            </a:r>
            <a:r>
              <a:rPr lang="en-US" baseline="0" dirty="0" smtClean="0"/>
              <a:t>^k + 3^(k-1) + … 3 + 1 = sum(i = 0 .. log2(N))(3^i) = |</a:t>
            </a:r>
            <a:r>
              <a:rPr lang="en-US" baseline="0" dirty="0" err="1" smtClean="0"/>
              <a:t>geometricka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posloupnost</a:t>
            </a:r>
            <a:r>
              <a:rPr lang="en-US" baseline="0" dirty="0" smtClean="0"/>
              <a:t> sum(i =0 .. n-1)(</a:t>
            </a:r>
            <a:r>
              <a:rPr lang="en-US" baseline="0" dirty="0" err="1" smtClean="0"/>
              <a:t>r^i</a:t>
            </a:r>
            <a:r>
              <a:rPr lang="en-US" baseline="0" dirty="0" smtClean="0"/>
              <a:t>) = (1 – </a:t>
            </a:r>
            <a:r>
              <a:rPr lang="en-US" baseline="0" dirty="0" err="1" smtClean="0"/>
              <a:t>r^n</a:t>
            </a:r>
            <a:r>
              <a:rPr lang="en-US" baseline="0" dirty="0" smtClean="0"/>
              <a:t>) / (1-r)| = (1 – 3^(log2(n) + 1)) / -2 &lt; 3/2*3^log2(n) = 1.5*3^log2(n) =|</a:t>
            </a:r>
            <a:r>
              <a:rPr lang="en-US" baseline="0" dirty="0" err="1" smtClean="0"/>
              <a:t>plati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a^logb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b^loga</a:t>
            </a:r>
            <a:r>
              <a:rPr lang="en-US" baseline="0" dirty="0" smtClean="0"/>
              <a:t>| = 1.5*n^log2(3) = 1.5*n^1.585 = Theta(n^1.585)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 2: T(n)=2n+3T(n/2) = 2n + 3(2n/2 + 3T(n/4)) = 2n + 3(2n/2 + 3(2n/4 + 3( …3(2n/(n/2) + 3T(1)) …))) = 2n + 3n + 3^2*n/2 + 3^3*n/4 + …3^(k-1)*n/(n/4) + 3^k = 2n + 3^k + 3n*sum(i=0..k-2)((3/2)^i) = 2n + 3^k - 6n*(1 – (3/2)^(k-1)) = -4n + 3^log2(n) + 6n*(3^log2(n)/3)/(2^log2(n)/2) = -4n + 3^log2(n) </a:t>
            </a:r>
            <a:r>
              <a:rPr lang="en-US" baseline="0" smtClean="0"/>
              <a:t>+ </a:t>
            </a:r>
            <a:r>
              <a:rPr lang="en-US" baseline="0" smtClean="0"/>
              <a:t>7*3^log2(n</a:t>
            </a:r>
            <a:r>
              <a:rPr lang="en-US" baseline="0" dirty="0" smtClean="0"/>
              <a:t>) </a:t>
            </a:r>
            <a:r>
              <a:rPr lang="en-US" baseline="0" smtClean="0"/>
              <a:t>= </a:t>
            </a:r>
            <a:r>
              <a:rPr lang="en-US" baseline="0" smtClean="0"/>
              <a:t>7*n^log2(3</a:t>
            </a:r>
            <a:r>
              <a:rPr lang="en-US" baseline="0" dirty="0" smtClean="0"/>
              <a:t>) – 4*n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 2: T(n)=2n+2T(n/2) = 2n + 2(2n/2 + 2T(n/4)) = 2n + 2n + 2n +  …2^k = 2n*log2(n) + n = Theta(n*log2(n))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 3: T(n) = n^2 + 3(n^2/4 + 3 ….) = n^2*[1 + 3/(2^2) + 3^2 / (2 ^ 4) + …] + 3^k = n^2*sum(i=0..k-1)(3^i / ((2^2)^i)) + 3^k = n^2*((1 – (3/4)^log2(n)) / 0.25) + 3^log2(n) = n^2*(4 – 4*n^log2(3)/n^log2(4)) + n^log2(3) = 4*n^2 -3*n^log2(3)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Oboje vede na to, že je výhodné to nejprve seřadit</a:t>
            </a:r>
          </a:p>
          <a:p>
            <a:r>
              <a:rPr lang="cs-CZ" dirty="0" smtClean="0"/>
              <a:t>U</a:t>
            </a:r>
            <a:r>
              <a:rPr lang="cs-CZ" baseline="0" dirty="0" smtClean="0"/>
              <a:t> neseřazeného pole to má smysl jen pokud se hledá často (binární vyhledávání).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- 2011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Posuzování algoritmů, časová a paměťová složitost, základní tipy a triky pro urychlení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Zbytečný kód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Test s dopředu známým výsledkem</a:t>
            </a:r>
          </a:p>
          <a:p>
            <a:r>
              <a:rPr lang="cs-CZ" dirty="0" smtClean="0"/>
              <a:t>Výpočet v cyklu s konstantním výsledkem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 r="33666"/>
          <a:stretch>
            <a:fillRect/>
          </a:stretch>
        </p:blipFill>
        <p:spPr bwMode="auto">
          <a:xfrm>
            <a:off x="428596" y="1643050"/>
            <a:ext cx="624186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Zbytečný kód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Podmínka namísto aritmeticko-logického výpočtu: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3024336" cy="14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72816"/>
            <a:ext cx="430196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7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Zbytečný kód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Příklad: </a:t>
            </a:r>
            <a:r>
              <a:rPr lang="cs-CZ" dirty="0"/>
              <a:t>X = (A &lt; B) ? CONST1 : CONST2;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4824536" cy="18747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64904"/>
            <a:ext cx="4636582" cy="2088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47267"/>
            <a:ext cx="5956587" cy="254582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73707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71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Pomalý kód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832648" cy="46375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73929"/>
            <a:ext cx="5616624" cy="4499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3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Pomalý kód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Jednorozměrné vs. vícerozměrné pole</a:t>
            </a:r>
          </a:p>
          <a:p>
            <a:pPr lvl="1"/>
            <a:r>
              <a:rPr lang="cs-CZ" i="1" dirty="0"/>
              <a:t>Zpracování obrázků a volumetrických dat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923898" cy="22470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5815370" cy="21835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53233" r="63402" b="32259"/>
          <a:stretch/>
        </p:blipFill>
        <p:spPr bwMode="auto">
          <a:xfrm>
            <a:off x="4788023" y="1772816"/>
            <a:ext cx="373658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6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Skrytá (neskrytá) přetypování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Přetypování v cyklu (mohou být skrytá)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 r="30301"/>
          <a:stretch>
            <a:fillRect/>
          </a:stretch>
        </p:blipFill>
        <p:spPr bwMode="auto">
          <a:xfrm>
            <a:off x="463020" y="1785926"/>
            <a:ext cx="8213436" cy="265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Skrytá (neskrytá) přetypování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Jaký je rozdíl mezi:</a:t>
            </a:r>
          </a:p>
          <a:p>
            <a:pPr lvl="1"/>
            <a:r>
              <a:rPr lang="cs-CZ" dirty="0" smtClean="0"/>
              <a:t>float kk=a*8.0; //a je float</a:t>
            </a:r>
          </a:p>
          <a:p>
            <a:pPr lvl="1"/>
            <a:r>
              <a:rPr lang="cs-CZ" dirty="0" err="1" smtClean="0"/>
              <a:t>float</a:t>
            </a:r>
            <a:r>
              <a:rPr lang="cs-CZ" dirty="0" smtClean="0"/>
              <a:t> </a:t>
            </a:r>
            <a:r>
              <a:rPr lang="cs-CZ" dirty="0" err="1" smtClean="0"/>
              <a:t>kk</a:t>
            </a:r>
            <a:r>
              <a:rPr lang="cs-CZ" dirty="0" smtClean="0"/>
              <a:t>=a*8.0f;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00099" y="2214554"/>
            <a:ext cx="10430101" cy="3000396"/>
            <a:chOff x="1000099" y="2214554"/>
            <a:chExt cx="10430101" cy="3000396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099" y="2214554"/>
              <a:ext cx="10430101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0100" y="3857628"/>
              <a:ext cx="10430100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reálně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Zástupný symbol pro obsah 20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7778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830"/>
                <a:gridCol w="3817634"/>
                <a:gridCol w="163807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Operace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Instrukce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Latence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sčítání / odčítání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FADD / FSUB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násobení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FMUL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dělení (</a:t>
                      </a:r>
                      <a:r>
                        <a:rPr lang="cs-CZ" dirty="0" err="1" smtClean="0"/>
                        <a:t>float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FDIV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dělení (double)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FDIV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FABS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druhá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FSQRT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cos</a:t>
                      </a:r>
                      <a:r>
                        <a:rPr lang="cs-CZ" baseline="0" dirty="0" smtClean="0"/>
                        <a:t> / 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FCOS / FSIN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tan</a:t>
                      </a:r>
                      <a:r>
                        <a:rPr lang="cs-CZ" baseline="30000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FPATAN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cos</a:t>
                      </a:r>
                      <a:r>
                        <a:rPr lang="cs-CZ" baseline="30000" dirty="0" smtClean="0"/>
                        <a:t>-1</a:t>
                      </a:r>
                      <a:r>
                        <a:rPr lang="cs-CZ" dirty="0" smtClean="0"/>
                        <a:t> / sin</a:t>
                      </a:r>
                      <a:r>
                        <a:rPr lang="cs-CZ" baseline="30000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neexistuje, počítá se přes tan</a:t>
                      </a:r>
                      <a:r>
                        <a:rPr lang="cs-CZ" baseline="30000" dirty="0" smtClean="0"/>
                        <a:t>-1 </a:t>
                      </a:r>
                      <a:r>
                        <a:rPr lang="cs-CZ" baseline="0" dirty="0" smtClean="0"/>
                        <a:t> a druhou odmocninu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 220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9" y="4869160"/>
            <a:ext cx="855186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1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 nalézt pro vstupní data taková výstupní data odpovídající řešení daného problému</a:t>
            </a:r>
          </a:p>
          <a:p>
            <a:pPr lvl="1"/>
            <a:r>
              <a:rPr lang="cs-CZ" dirty="0" smtClean="0"/>
              <a:t>Např. nalézt</a:t>
            </a:r>
            <a:r>
              <a:rPr lang="en-US" dirty="0" smtClean="0"/>
              <a:t> </a:t>
            </a:r>
            <a:r>
              <a:rPr lang="cs-CZ" dirty="0" smtClean="0"/>
              <a:t>průnik</a:t>
            </a:r>
            <a:r>
              <a:rPr lang="en-US" dirty="0" smtClean="0"/>
              <a:t> </a:t>
            </a:r>
            <a:r>
              <a:rPr lang="cs-CZ" dirty="0" smtClean="0"/>
              <a:t>dvou</a:t>
            </a:r>
            <a:r>
              <a:rPr lang="en-US" dirty="0" smtClean="0"/>
              <a:t> polygon</a:t>
            </a:r>
            <a:r>
              <a:rPr lang="cs-CZ" dirty="0" smtClean="0"/>
              <a:t>ů</a:t>
            </a:r>
            <a:r>
              <a:rPr lang="en-US" dirty="0" smtClean="0"/>
              <a:t>, </a:t>
            </a:r>
            <a:r>
              <a:rPr lang="cs-CZ" dirty="0" smtClean="0"/>
              <a:t>a</a:t>
            </a:r>
            <a:r>
              <a:rPr lang="en-US" dirty="0" smtClean="0"/>
              <a:t>t</a:t>
            </a:r>
            <a:r>
              <a:rPr lang="cs-CZ" dirty="0" smtClean="0"/>
              <a:t>d</a:t>
            </a:r>
            <a:r>
              <a:rPr lang="en-US" dirty="0" smtClean="0"/>
              <a:t>.</a:t>
            </a:r>
          </a:p>
          <a:p>
            <a:r>
              <a:rPr lang="cs-CZ" dirty="0" smtClean="0"/>
              <a:t>Více různých algoritmů k dispozici</a:t>
            </a:r>
          </a:p>
          <a:p>
            <a:pPr lvl="1"/>
            <a:r>
              <a:rPr lang="cs-CZ" dirty="0" smtClean="0"/>
              <a:t>různě kvalitní výstup</a:t>
            </a:r>
            <a:endParaRPr lang="en-US" dirty="0" smtClean="0"/>
          </a:p>
          <a:p>
            <a:r>
              <a:rPr lang="cs-CZ" dirty="0" smtClean="0"/>
              <a:t>Potřebné zdroje </a:t>
            </a:r>
            <a:endParaRPr lang="en-US" dirty="0" smtClean="0"/>
          </a:p>
          <a:p>
            <a:pPr lvl="1"/>
            <a:r>
              <a:rPr lang="cs-CZ" dirty="0" smtClean="0"/>
              <a:t>specifický</a:t>
            </a:r>
            <a:r>
              <a:rPr lang="en-US" dirty="0" smtClean="0"/>
              <a:t> hardware</a:t>
            </a:r>
          </a:p>
          <a:p>
            <a:pPr lvl="1"/>
            <a:r>
              <a:rPr lang="cs-CZ" dirty="0" smtClean="0"/>
              <a:t>čas,</a:t>
            </a:r>
            <a:r>
              <a:rPr lang="en-US" dirty="0" smtClean="0"/>
              <a:t> </a:t>
            </a:r>
            <a:r>
              <a:rPr lang="cs-CZ" dirty="0" smtClean="0"/>
              <a:t>peníze</a:t>
            </a:r>
            <a:endParaRPr lang="en-US" dirty="0" smtClean="0"/>
          </a:p>
        </p:txBody>
      </p:sp>
      <p:pic>
        <p:nvPicPr>
          <p:cNvPr id="5" name="Picture 18" descr="\frac{\pi}{4} = \frac{1}{1} - \frac{1}{3} + \frac{1}{5} - \frac{1}{7} + \cdots + \frac{(-1)^i}{2i+1} + \cdo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000504"/>
            <a:ext cx="31686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500570"/>
            <a:ext cx="2239962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714752"/>
            <a:ext cx="4019550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algoritmů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Časová vs. paměťová složitost</a:t>
            </a:r>
          </a:p>
          <a:p>
            <a:pPr lvl="1"/>
            <a:r>
              <a:rPr lang="cs-CZ" dirty="0" smtClean="0"/>
              <a:t>obvykle měníme paměť za čas a obráceně</a:t>
            </a:r>
          </a:p>
          <a:p>
            <a:r>
              <a:rPr lang="cs-CZ" dirty="0" smtClean="0"/>
              <a:t>Složitost v nejhorším vs. očekávaném (průměrném) případě</a:t>
            </a:r>
          </a:p>
          <a:p>
            <a:pPr lvl="1"/>
            <a:r>
              <a:rPr lang="cs-CZ" i="1" dirty="0" smtClean="0"/>
              <a:t>Příklady: nalezení minima, nalezení extrémů</a:t>
            </a:r>
          </a:p>
          <a:p>
            <a:r>
              <a:rPr lang="cs-CZ" dirty="0" smtClean="0"/>
              <a:t>Skutečná vs. asymptotická složitost</a:t>
            </a:r>
          </a:p>
          <a:p>
            <a:pPr lvl="1"/>
            <a:r>
              <a:rPr lang="cs-CZ" dirty="0" smtClean="0"/>
              <a:t>Pozor! na konstanty n</a:t>
            </a:r>
            <a:r>
              <a:rPr lang="cs-CZ" baseline="-25000" dirty="0" smtClean="0"/>
              <a:t>0</a:t>
            </a:r>
            <a:r>
              <a:rPr lang="cs-CZ" dirty="0" smtClean="0"/>
              <a:t> a c: algoritmus s horší asymptotickou složitostí může být výhodnější</a:t>
            </a:r>
            <a:endParaRPr lang="cs-CZ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algoritmů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Algoritmická složitost nemusí nutně znamenat v praxi ještě vítězství, konstanty, využití </a:t>
            </a:r>
            <a:r>
              <a:rPr lang="cs-CZ" dirty="0" err="1" smtClean="0"/>
              <a:t>cache</a:t>
            </a:r>
            <a:r>
              <a:rPr lang="cs-CZ" dirty="0"/>
              <a:t> a optimalizace </a:t>
            </a:r>
            <a:r>
              <a:rPr lang="cs-CZ" dirty="0" smtClean="0"/>
              <a:t>kódu překladačem jsou důležité</a:t>
            </a:r>
          </a:p>
          <a:p>
            <a:pPr lvl="1"/>
            <a:r>
              <a:rPr lang="cs-CZ" dirty="0" smtClean="0"/>
              <a:t>nalezení extrémů párováním je pomalé!</a:t>
            </a:r>
          </a:p>
          <a:p>
            <a:pPr lvl="1"/>
            <a:r>
              <a:rPr lang="cs-CZ" dirty="0" smtClean="0"/>
              <a:t>sekvenční hledání může být rychlejší než binární (PPA1),</a:t>
            </a:r>
            <a:br>
              <a:rPr lang="cs-CZ" dirty="0" smtClean="0"/>
            </a:br>
            <a:r>
              <a:rPr lang="cs-CZ" dirty="0" smtClean="0"/>
              <a:t>lepší je van </a:t>
            </a:r>
            <a:r>
              <a:rPr lang="cs-CZ" dirty="0" err="1" smtClean="0"/>
              <a:t>Emde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Boas</a:t>
            </a:r>
            <a:r>
              <a:rPr lang="cs-CZ" dirty="0" smtClean="0"/>
              <a:t> (</a:t>
            </a:r>
            <a:r>
              <a:rPr lang="cs-CZ" dirty="0" err="1" smtClean="0"/>
              <a:t>vEB</a:t>
            </a:r>
            <a:r>
              <a:rPr lang="cs-CZ" dirty="0" smtClean="0"/>
              <a:t>) </a:t>
            </a:r>
            <a:r>
              <a:rPr lang="cs-CZ" dirty="0" err="1" smtClean="0"/>
              <a:t>tree</a:t>
            </a: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88" y="3295905"/>
            <a:ext cx="3981252" cy="214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algoritmů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Rekurentní formule </a:t>
            </a:r>
          </a:p>
          <a:p>
            <a:pPr lvl="1"/>
            <a:r>
              <a:rPr lang="cs-CZ" i="1" dirty="0" smtClean="0"/>
              <a:t>Příklady: </a:t>
            </a:r>
            <a:r>
              <a:rPr lang="cs-CZ" i="1" dirty="0" err="1" smtClean="0"/>
              <a:t>Tower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Hanoi</a:t>
            </a:r>
            <a:endParaRPr lang="cs-CZ" i="1" dirty="0" smtClean="0"/>
          </a:p>
          <a:p>
            <a:r>
              <a:rPr lang="cs-CZ" dirty="0" smtClean="0"/>
              <a:t>Rozděl a panuj (D</a:t>
            </a:r>
            <a:r>
              <a:rPr lang="en-US" dirty="0" smtClean="0"/>
              <a:t>&amp;C</a:t>
            </a:r>
            <a:r>
              <a:rPr lang="cs-CZ" dirty="0" smtClean="0"/>
              <a:t>)</a:t>
            </a:r>
            <a:endParaRPr lang="cs-CZ" baseline="-25000" dirty="0" smtClean="0"/>
          </a:p>
          <a:p>
            <a:pPr lvl="1"/>
            <a:r>
              <a:rPr lang="cs-CZ" dirty="0" smtClean="0"/>
              <a:t>rozděl velký problém na menší</a:t>
            </a:r>
          </a:p>
          <a:p>
            <a:pPr lvl="1"/>
            <a:r>
              <a:rPr lang="cs-CZ" dirty="0" smtClean="0"/>
              <a:t>vyřeš menší a sluč výsledky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algoritmů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Master </a:t>
            </a:r>
            <a:r>
              <a:rPr lang="cs-CZ" dirty="0" err="1" smtClean="0"/>
              <a:t>Theorem</a:t>
            </a:r>
            <a:endParaRPr lang="cs-CZ" dirty="0" smtClean="0"/>
          </a:p>
          <a:p>
            <a:pPr lvl="1"/>
            <a:r>
              <a:rPr lang="cs-CZ" dirty="0" smtClean="0"/>
              <a:t>Nechť T(n)=</a:t>
            </a:r>
            <a:r>
              <a:rPr lang="cs-CZ" dirty="0" err="1" smtClean="0"/>
              <a:t>a∙T</a:t>
            </a:r>
            <a:r>
              <a:rPr lang="cs-CZ" dirty="0" smtClean="0"/>
              <a:t>(n/b)+f(n) a T(1)=Θ(1), pak:</a:t>
            </a:r>
          </a:p>
          <a:p>
            <a:pPr lvl="2"/>
            <a:r>
              <a:rPr lang="cs-CZ" dirty="0" smtClean="0"/>
              <a:t>T(n)=Θ(</a:t>
            </a:r>
            <a:r>
              <a:rPr lang="cs-CZ" dirty="0" err="1" smtClean="0"/>
              <a:t>n</a:t>
            </a:r>
            <a:r>
              <a:rPr lang="cs-CZ" baseline="30000" dirty="0" err="1" smtClean="0"/>
              <a:t>logb</a:t>
            </a:r>
            <a:r>
              <a:rPr lang="cs-CZ" baseline="30000" dirty="0" smtClean="0"/>
              <a:t>(a)</a:t>
            </a:r>
            <a:r>
              <a:rPr lang="cs-CZ" dirty="0" smtClean="0"/>
              <a:t>), je-li f(n)=O(</a:t>
            </a:r>
            <a:r>
              <a:rPr lang="cs-CZ" dirty="0" err="1" smtClean="0"/>
              <a:t>n</a:t>
            </a:r>
            <a:r>
              <a:rPr lang="cs-CZ" baseline="30000" dirty="0" err="1" smtClean="0"/>
              <a:t>logb</a:t>
            </a:r>
            <a:r>
              <a:rPr lang="cs-CZ" baseline="30000" dirty="0" smtClean="0"/>
              <a:t>(a</a:t>
            </a:r>
            <a:r>
              <a:rPr lang="en-US" baseline="30000" dirty="0"/>
              <a:t>)</a:t>
            </a:r>
            <a:r>
              <a:rPr lang="cs-CZ" baseline="30000" dirty="0" smtClean="0"/>
              <a:t>-ε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T(n)=Θ(</a:t>
            </a:r>
            <a:r>
              <a:rPr lang="cs-CZ" dirty="0" err="1" smtClean="0"/>
              <a:t>n</a:t>
            </a:r>
            <a:r>
              <a:rPr lang="cs-CZ" baseline="30000" dirty="0" err="1" smtClean="0"/>
              <a:t>logb</a:t>
            </a:r>
            <a:r>
              <a:rPr lang="cs-CZ" baseline="30000" dirty="0" smtClean="0"/>
              <a:t>(a)</a:t>
            </a:r>
            <a:r>
              <a:rPr lang="cs-CZ" dirty="0" smtClean="0"/>
              <a:t>∙log(n)), je-li f(n)=Θ(</a:t>
            </a:r>
            <a:r>
              <a:rPr lang="cs-CZ" dirty="0" err="1" smtClean="0"/>
              <a:t>n</a:t>
            </a:r>
            <a:r>
              <a:rPr lang="cs-CZ" baseline="30000" dirty="0" err="1" smtClean="0"/>
              <a:t>logb</a:t>
            </a:r>
            <a:r>
              <a:rPr lang="cs-CZ" baseline="30000" dirty="0" smtClean="0"/>
              <a:t>(a)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T(n)=Θ(f(n)), je-li f(n)=Ω(</a:t>
            </a:r>
            <a:r>
              <a:rPr lang="cs-CZ" dirty="0" err="1" smtClean="0"/>
              <a:t>n</a:t>
            </a:r>
            <a:r>
              <a:rPr lang="cs-CZ" baseline="30000" dirty="0" err="1" smtClean="0"/>
              <a:t>logb</a:t>
            </a:r>
            <a:r>
              <a:rPr lang="cs-CZ" baseline="30000" dirty="0" smtClean="0"/>
              <a:t>(</a:t>
            </a:r>
            <a:r>
              <a:rPr lang="cs-CZ" baseline="30000" dirty="0" err="1" smtClean="0"/>
              <a:t>a+ε</a:t>
            </a:r>
            <a:r>
              <a:rPr lang="cs-CZ" baseline="30000" dirty="0" smtClean="0"/>
              <a:t>)</a:t>
            </a:r>
            <a:r>
              <a:rPr lang="cs-CZ" dirty="0" smtClean="0"/>
              <a:t>) a zároveň </a:t>
            </a:r>
            <a:br>
              <a:rPr lang="cs-CZ" dirty="0" smtClean="0"/>
            </a:br>
            <a:r>
              <a:rPr lang="cs-CZ" dirty="0" err="1" smtClean="0"/>
              <a:t>a∙f</a:t>
            </a:r>
            <a:r>
              <a:rPr lang="cs-CZ" dirty="0" smtClean="0"/>
              <a:t>(n/b)≤</a:t>
            </a:r>
            <a:r>
              <a:rPr lang="cs-CZ" dirty="0" err="1" smtClean="0"/>
              <a:t>c∙f</a:t>
            </a:r>
            <a:r>
              <a:rPr lang="cs-CZ" dirty="0" smtClean="0"/>
              <a:t>(n) pro c&gt;0 a c&lt;1 a n&gt;n</a:t>
            </a:r>
            <a:r>
              <a:rPr lang="cs-CZ" baseline="-25000" dirty="0" smtClean="0"/>
              <a:t>0</a:t>
            </a:r>
          </a:p>
          <a:p>
            <a:pPr lvl="2"/>
            <a:r>
              <a:rPr lang="cs-CZ" dirty="0" smtClean="0"/>
              <a:t>nejsme schopni rozhodnout, </a:t>
            </a:r>
            <a:r>
              <a:rPr lang="cs-CZ" dirty="0"/>
              <a:t>je-li f(n)=Ω(</a:t>
            </a:r>
            <a:r>
              <a:rPr lang="cs-CZ" dirty="0" err="1"/>
              <a:t>n</a:t>
            </a:r>
            <a:r>
              <a:rPr lang="cs-CZ" baseline="30000" dirty="0" err="1"/>
              <a:t>logb</a:t>
            </a:r>
            <a:r>
              <a:rPr lang="cs-CZ" baseline="30000" dirty="0"/>
              <a:t>(</a:t>
            </a:r>
            <a:r>
              <a:rPr lang="cs-CZ" baseline="30000" dirty="0" err="1"/>
              <a:t>a+ε</a:t>
            </a:r>
            <a:r>
              <a:rPr lang="cs-CZ" baseline="30000" dirty="0" smtClean="0"/>
              <a:t>)</a:t>
            </a:r>
            <a:r>
              <a:rPr lang="cs-CZ" dirty="0" smtClean="0"/>
              <a:t>), ale zároveň neplatí, že </a:t>
            </a:r>
            <a:r>
              <a:rPr lang="cs-CZ" dirty="0" err="1" smtClean="0"/>
              <a:t>a</a:t>
            </a:r>
            <a:r>
              <a:rPr lang="cs-CZ" dirty="0" err="1"/>
              <a:t>∙f</a:t>
            </a:r>
            <a:r>
              <a:rPr lang="cs-CZ" dirty="0"/>
              <a:t>(n/b)≤</a:t>
            </a:r>
            <a:r>
              <a:rPr lang="cs-CZ" dirty="0" err="1"/>
              <a:t>c∙f</a:t>
            </a:r>
            <a:r>
              <a:rPr lang="cs-CZ" dirty="0"/>
              <a:t>(n) pro c&gt;0 a c&lt;1 a n&gt;n</a:t>
            </a:r>
            <a:r>
              <a:rPr lang="cs-CZ" baseline="-25000" dirty="0"/>
              <a:t>0</a:t>
            </a:r>
          </a:p>
          <a:p>
            <a:pPr lvl="1"/>
            <a:r>
              <a:rPr lang="cs-CZ" dirty="0" smtClean="0"/>
              <a:t>jednoduše: složitost je odvislá od toho, co rychleji roste, zda </a:t>
            </a:r>
            <a:r>
              <a:rPr lang="cs-CZ" dirty="0" err="1" smtClean="0"/>
              <a:t>a∙T</a:t>
            </a:r>
            <a:r>
              <a:rPr lang="cs-CZ" dirty="0" smtClean="0"/>
              <a:t>(n/b) nebo f(n)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algoritmů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dirty="0" smtClean="0"/>
                  <a:t>Master Theorem</a:t>
                </a:r>
              </a:p>
              <a:p>
                <a:pPr lvl="1"/>
                <a:r>
                  <a:rPr lang="cs-CZ" dirty="0" smtClean="0"/>
                  <a:t>Příklad 1: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 smtClean="0">
                        <a:latin typeface="Cambria Math"/>
                      </a:rPr>
                      <m:t>=3</m:t>
                    </m:r>
                    <m:r>
                      <a:rPr lang="cs-CZ" i="1" dirty="0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i="1" dirty="0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cs-CZ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i="1" smtClean="0">
                        <a:latin typeface="Cambria Math"/>
                      </a:rPr>
                      <m:t>+1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=3, 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=2, 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cs-CZ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cs-CZ" dirty="0" smtClean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func>
                    <m:r>
                      <a:rPr lang="cs-CZ" i="1" dirty="0">
                        <a:latin typeface="Cambria Math"/>
                        <a:ea typeface="Cambria Math"/>
                      </a:rPr>
                      <m:t>≅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1.585</m:t>
                    </m:r>
                  </m:oMath>
                </a14:m>
                <a:r>
                  <a:rPr lang="cs-CZ" dirty="0" smtClean="0"/>
                  <a:t> zvolíme-li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dirty="0" smtClean="0"/>
                  <a:t>, pak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i="1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</m:func>
                    <m:r>
                      <a:rPr lang="cs-CZ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0.585</m:t>
                    </m:r>
                  </m:oMath>
                </a14:m>
                <a:r>
                  <a:rPr lang="cs-CZ" dirty="0"/>
                  <a:t> </a:t>
                </a:r>
                <a:endParaRPr lang="cs-CZ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 smtClean="0">
                        <a:latin typeface="Cambria Math"/>
                      </a:rPr>
                      <m:t>=1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0.585</m:t>
                        </m:r>
                      </m:sup>
                    </m:sSup>
                    <m:r>
                      <a:rPr lang="cs-CZ" i="1" dirty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i="1" smtClean="0">
                        <a:latin typeface="Cambria Math"/>
                      </a:rPr>
                      <m:t>𝑐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cs-CZ" dirty="0" smtClean="0"/>
                  <a:t>, pro libovolné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𝑐</m:t>
                    </m:r>
                  </m:oMath>
                </a14:m>
                <a:endParaRPr lang="cs-CZ" i="1" dirty="0" smtClean="0"/>
              </a:p>
              <a:p>
                <a:pPr lvl="2"/>
                <a:r>
                  <a:rPr lang="cs-CZ" dirty="0" smtClean="0"/>
                  <a:t>tudíž: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baseline="30000" dirty="0" smtClean="0">
                        <a:latin typeface="Cambria Math"/>
                        <a:ea typeface="Cambria Math"/>
                      </a:rPr>
                      <m:t>1.585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dirty="0" smtClean="0"/>
              </a:p>
              <a:p>
                <a:pPr lvl="1"/>
                <a:r>
                  <a:rPr lang="cs-CZ" dirty="0"/>
                  <a:t>Příklad </a:t>
                </a:r>
                <a:r>
                  <a:rPr lang="cs-CZ" dirty="0" smtClean="0"/>
                  <a:t>2: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2</m:t>
                    </m:r>
                    <m:r>
                      <a:rPr lang="cs-CZ" i="1" dirty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i="1" dirty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i="1">
                        <a:latin typeface="Cambria Math"/>
                      </a:rPr>
                      <m:t>+</m:t>
                    </m:r>
                    <m:r>
                      <a:rPr lang="cs-CZ" i="1" smtClean="0">
                        <a:latin typeface="Cambria Math"/>
                      </a:rPr>
                      <m:t>2</m:t>
                    </m:r>
                    <m:r>
                      <a:rPr lang="cs-CZ" i="1" smtClean="0">
                        <a:latin typeface="Cambria Math"/>
                      </a:rPr>
                      <m:t>𝑛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=2, 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=2, 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cs-CZ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cs-CZ" i="1" dirty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func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: </m:t>
                        </m:r>
                        <m:r>
                          <a:rPr lang="cs-CZ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 dirty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cs-CZ" i="1" dirty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cs-CZ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 dirty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r>
                  <a:rPr lang="cs-CZ" dirty="0" smtClean="0"/>
                  <a:t>, platí pro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 smtClean="0">
                        <a:latin typeface="Cambria Math"/>
                      </a:rPr>
                      <m:t>=1,</m:t>
                    </m:r>
                    <m:sSub>
                      <m:sSubPr>
                        <m:ctrlPr>
                          <a:rPr lang="cs-CZ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 smtClean="0">
                        <a:latin typeface="Cambria Math"/>
                      </a:rPr>
                      <m:t>2</m:t>
                    </m:r>
                  </m:oMath>
                </a14:m>
                <a:endParaRPr lang="cs-CZ" dirty="0"/>
              </a:p>
              <a:p>
                <a:pPr lvl="2"/>
                <a:r>
                  <a:rPr lang="cs-CZ" dirty="0"/>
                  <a:t>tudíž: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 smtClean="0">
                        <a:latin typeface="Cambria Math"/>
                      </a:rPr>
                      <m:t>=2</m:t>
                    </m:r>
                    <m:r>
                      <a:rPr lang="cs-CZ" i="1" dirty="0" smtClean="0">
                        <a:latin typeface="Cambria Math"/>
                      </a:rPr>
                      <m:t>𝑛</m:t>
                    </m:r>
                    <m:r>
                      <a:rPr lang="cs-CZ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 dirty="0">
                        <a:latin typeface="Cambria Math"/>
                        <a:ea typeface="Cambria Math"/>
                      </a:rPr>
                      <m:t>Θ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)→</m:t>
                    </m:r>
                    <m:r>
                      <a:rPr lang="cs-CZ" i="1" dirty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 dirty="0">
                        <a:latin typeface="Cambria Math"/>
                        <a:ea typeface="Cambria Math"/>
                      </a:rPr>
                      <m:t>Θ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𝑛</m:t>
                    </m:r>
                    <m:func>
                      <m:funcPr>
                        <m:ctrlPr>
                          <a:rPr lang="cs-CZ" i="1" dirty="0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i="1" dirty="0" smtClean="0">
                            <a:latin typeface="Cambria Math"/>
                            <a:ea typeface="Cambria Math"/>
                          </a:rPr>
                          <m:t>log</m:t>
                        </m:r>
                      </m:fName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func>
                    <m:r>
                      <a:rPr lang="cs-CZ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dirty="0"/>
              </a:p>
              <a:p>
                <a:pPr lvl="1"/>
                <a:r>
                  <a:rPr lang="cs-CZ" dirty="0"/>
                  <a:t>Příklad </a:t>
                </a:r>
                <a:r>
                  <a:rPr lang="cs-CZ" dirty="0" smtClean="0"/>
                  <a:t>3: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>
                        <a:latin typeface="Cambria Math"/>
                      </a:rPr>
                      <m:t>=3</m:t>
                    </m:r>
                    <m:r>
                      <a:rPr lang="cs-CZ" i="1" dirty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i="1" dirty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cs-CZ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=3, 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=2, 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i="1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func>
                    <m:r>
                      <a:rPr lang="cs-CZ" i="1" dirty="0">
                        <a:latin typeface="Cambria Math"/>
                        <a:ea typeface="Cambria Math"/>
                      </a:rPr>
                      <m:t>≅1.585</m:t>
                    </m:r>
                  </m:oMath>
                </a14:m>
                <a:r>
                  <a:rPr lang="cs-CZ" dirty="0"/>
                  <a:t> zvolíme-li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  <a:ea typeface="Cambria Math"/>
                      </a:rPr>
                      <m:t>𝜀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dirty="0"/>
                  <a:t>, pak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i="1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i="1" dirty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</m:func>
                    <m:r>
                      <a:rPr lang="cs-CZ" i="1" dirty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2</a:t>
                </a:r>
                <a:r>
                  <a:rPr lang="cs-CZ" dirty="0"/>
                  <a:t> </a:t>
                </a:r>
              </a:p>
              <a:p>
                <a:pPr lvl="2"/>
                <a:r>
                  <a:rPr lang="cs-CZ" dirty="0" smtClean="0"/>
                  <a:t>ověříme podmínku: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cs-CZ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dirty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i="1" dirty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i="1" smtClean="0">
                            <a:latin typeface="Cambria Math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dirty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</a:rPr>
                      <m:t>, </m:t>
                    </m:r>
                    <m:r>
                      <a:rPr lang="cs-CZ" i="1" smtClean="0">
                        <a:latin typeface="Cambria Math"/>
                      </a:rPr>
                      <m:t>𝑐</m:t>
                    </m:r>
                    <m:r>
                      <a:rPr lang="cs-CZ" i="1" smtClean="0">
                        <a:latin typeface="Cambria Math"/>
                      </a:rPr>
                      <m:t>&lt;1</m:t>
                    </m:r>
                  </m:oMath>
                </a14:m>
                <a:endParaRPr lang="cs-CZ" i="1" dirty="0">
                  <a:latin typeface="Cambria Math"/>
                </a:endParaRPr>
              </a:p>
              <a:p>
                <a:pPr lvl="3"/>
                <a:r>
                  <a:rPr lang="cs-CZ" dirty="0" smtClean="0"/>
                  <a:t>platí pro např.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𝑐</m:t>
                    </m:r>
                    <m:r>
                      <a:rPr lang="cs-CZ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cs-CZ" i="1" dirty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cs-CZ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i="1" dirty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cs-CZ" i="1" dirty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i="1" dirty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</m:func>
                      </m:sup>
                    </m:sSup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𝑐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Ω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dirty="0" smtClean="0"/>
                  <a:t>, pro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𝑐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0.415 </m:t>
                    </m:r>
                  </m:oMath>
                </a14:m>
                <a:endParaRPr lang="cs-CZ" dirty="0"/>
              </a:p>
              <a:p>
                <a:pPr lvl="2"/>
                <a:r>
                  <a:rPr lang="cs-CZ" dirty="0"/>
                  <a:t>tudíž: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i="1" dirty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 dirty="0">
                        <a:latin typeface="Cambria Math"/>
                        <a:ea typeface="Cambria Math"/>
                      </a:rPr>
                      <m:t>Θ</m:t>
                    </m:r>
                    <m:r>
                      <a:rPr lang="cs-CZ" i="1" dirty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dirty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dirty="0"/>
              </a:p>
              <a:p>
                <a:pPr lvl="2"/>
                <a:endParaRPr lang="cs-CZ" dirty="0"/>
              </a:p>
              <a:p>
                <a:pPr lvl="2"/>
                <a:endParaRPr lang="cs-C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4827474"/>
              </a:xfrm>
              <a:blipFill rotWithShape="1">
                <a:blip r:embed="rId3"/>
                <a:stretch>
                  <a:fillRect t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Složitost algoritmů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Zobecněný Master Theorem</a:t>
            </a:r>
          </a:p>
          <a:p>
            <a:pPr lvl="1"/>
            <a:r>
              <a:rPr lang="cs-CZ" dirty="0" smtClean="0"/>
              <a:t>Nechť T(n) = ∑T(a</a:t>
            </a:r>
            <a:r>
              <a:rPr lang="cs-CZ" baseline="-25000" dirty="0" smtClean="0"/>
              <a:t>i</a:t>
            </a:r>
            <a:r>
              <a:rPr lang="cs-CZ" dirty="0" smtClean="0"/>
              <a:t>∙n) + f(n), 0 &lt; a</a:t>
            </a:r>
            <a:r>
              <a:rPr lang="cs-CZ" baseline="-25000" dirty="0" smtClean="0"/>
              <a:t>i</a:t>
            </a:r>
            <a:r>
              <a:rPr lang="cs-CZ" dirty="0" smtClean="0"/>
              <a:t> &lt; 1, </a:t>
            </a:r>
            <a:br>
              <a:rPr lang="cs-CZ" dirty="0" smtClean="0"/>
            </a:br>
            <a:r>
              <a:rPr lang="cs-CZ" dirty="0" smtClean="0"/>
              <a:t>x je výsledkem rovnice ∑a</a:t>
            </a:r>
            <a:r>
              <a:rPr lang="cs-CZ" baseline="-25000" dirty="0" smtClean="0"/>
              <a:t>i</a:t>
            </a:r>
            <a:r>
              <a:rPr lang="cs-CZ" baseline="30000" dirty="0" smtClean="0"/>
              <a:t>x</a:t>
            </a:r>
            <a:r>
              <a:rPr lang="cs-CZ" dirty="0" smtClean="0"/>
              <a:t> =1 a f(n) = </a:t>
            </a:r>
            <a:r>
              <a:rPr lang="el-GR" dirty="0" smtClean="0"/>
              <a:t>Θ</a:t>
            </a:r>
            <a:r>
              <a:rPr lang="cs-CZ" dirty="0" smtClean="0"/>
              <a:t>(n</a:t>
            </a:r>
            <a:r>
              <a:rPr lang="cs-CZ" baseline="30000" dirty="0" smtClean="0"/>
              <a:t>d</a:t>
            </a:r>
            <a:r>
              <a:rPr lang="cs-CZ" dirty="0" smtClean="0"/>
              <a:t>) </a:t>
            </a:r>
          </a:p>
          <a:p>
            <a:pPr lvl="2"/>
            <a:r>
              <a:rPr lang="cs-CZ" dirty="0" smtClean="0"/>
              <a:t>T(n) = </a:t>
            </a:r>
            <a:r>
              <a:rPr lang="el-GR" dirty="0" smtClean="0"/>
              <a:t>Θ</a:t>
            </a:r>
            <a:r>
              <a:rPr lang="cs-CZ" dirty="0" smtClean="0"/>
              <a:t>(n</a:t>
            </a:r>
            <a:r>
              <a:rPr lang="cs-CZ" baseline="30000" dirty="0" smtClean="0"/>
              <a:t>d</a:t>
            </a:r>
            <a:r>
              <a:rPr lang="cs-CZ" dirty="0" smtClean="0"/>
              <a:t>), jestliže x&lt; d, tj. </a:t>
            </a:r>
            <a:r>
              <a:rPr lang="cs-CZ" dirty="0"/>
              <a:t>∑</a:t>
            </a:r>
            <a:r>
              <a:rPr lang="cs-CZ" dirty="0" smtClean="0"/>
              <a:t>a</a:t>
            </a:r>
            <a:r>
              <a:rPr lang="cs-CZ" baseline="-25000" dirty="0" smtClean="0"/>
              <a:t>i</a:t>
            </a:r>
            <a:r>
              <a:rPr lang="cs-CZ" baseline="30000" dirty="0" smtClean="0"/>
              <a:t>d</a:t>
            </a:r>
            <a:r>
              <a:rPr lang="cs-CZ" dirty="0" smtClean="0"/>
              <a:t> &lt; 1</a:t>
            </a:r>
          </a:p>
          <a:p>
            <a:pPr lvl="2"/>
            <a:r>
              <a:rPr lang="cs-CZ" dirty="0" smtClean="0"/>
              <a:t>T(n) = </a:t>
            </a:r>
            <a:r>
              <a:rPr lang="el-GR" dirty="0" smtClean="0"/>
              <a:t>Θ</a:t>
            </a:r>
            <a:r>
              <a:rPr lang="cs-CZ" dirty="0" smtClean="0"/>
              <a:t>(n</a:t>
            </a:r>
            <a:r>
              <a:rPr lang="cs-CZ" baseline="30000" dirty="0" smtClean="0"/>
              <a:t>x</a:t>
            </a:r>
            <a:r>
              <a:rPr lang="cs-CZ" dirty="0" smtClean="0"/>
              <a:t>), jestliže x &gt; d, </a:t>
            </a:r>
            <a:r>
              <a:rPr lang="cs-CZ" dirty="0"/>
              <a:t>tj. ∑a</a:t>
            </a:r>
            <a:r>
              <a:rPr lang="cs-CZ" baseline="-25000" dirty="0"/>
              <a:t>i</a:t>
            </a:r>
            <a:r>
              <a:rPr lang="cs-CZ" baseline="30000" dirty="0"/>
              <a:t>d</a:t>
            </a:r>
            <a:r>
              <a:rPr lang="cs-CZ" dirty="0"/>
              <a:t> </a:t>
            </a:r>
            <a:r>
              <a:rPr lang="cs-CZ" dirty="0" smtClean="0"/>
              <a:t>&gt; </a:t>
            </a:r>
            <a:r>
              <a:rPr lang="cs-CZ" dirty="0"/>
              <a:t>1</a:t>
            </a:r>
            <a:endParaRPr lang="cs-CZ" dirty="0" smtClean="0"/>
          </a:p>
          <a:p>
            <a:pPr lvl="2"/>
            <a:r>
              <a:rPr lang="cs-CZ" dirty="0" smtClean="0"/>
              <a:t>T(n) = </a:t>
            </a:r>
            <a:r>
              <a:rPr lang="el-GR" dirty="0" smtClean="0"/>
              <a:t>Θ</a:t>
            </a:r>
            <a:r>
              <a:rPr lang="cs-CZ" dirty="0" smtClean="0"/>
              <a:t>(n</a:t>
            </a:r>
            <a:r>
              <a:rPr lang="cs-CZ" baseline="30000" dirty="0" smtClean="0"/>
              <a:t>d</a:t>
            </a:r>
            <a:r>
              <a:rPr lang="cs-CZ" dirty="0" smtClean="0"/>
              <a:t>∙log n), jestliže x = d, </a:t>
            </a:r>
            <a:r>
              <a:rPr lang="cs-CZ" dirty="0"/>
              <a:t>tj. ∑a</a:t>
            </a:r>
            <a:r>
              <a:rPr lang="cs-CZ" baseline="-25000" dirty="0"/>
              <a:t>i</a:t>
            </a:r>
            <a:r>
              <a:rPr lang="cs-CZ" baseline="30000" dirty="0"/>
              <a:t>d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Brute</a:t>
            </a:r>
            <a:r>
              <a:rPr lang="cs-CZ" dirty="0" smtClean="0"/>
              <a:t>-</a:t>
            </a:r>
            <a:r>
              <a:rPr lang="cs-CZ" dirty="0" err="1" smtClean="0"/>
              <a:t>Force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Zatřízení dvou polí</a:t>
            </a:r>
          </a:p>
          <a:p>
            <a:pPr lvl="1"/>
            <a:r>
              <a:rPr lang="cs-CZ" dirty="0" smtClean="0"/>
              <a:t>Seřazená pole vs. neseřazená</a:t>
            </a:r>
          </a:p>
          <a:p>
            <a:r>
              <a:rPr lang="cs-CZ" dirty="0" smtClean="0"/>
              <a:t>Dosahování efektivity řazením</a:t>
            </a:r>
          </a:p>
          <a:p>
            <a:pPr lvl="1"/>
            <a:r>
              <a:rPr lang="cs-CZ" dirty="0" smtClean="0"/>
              <a:t>Nalezení duplicit</a:t>
            </a:r>
          </a:p>
          <a:p>
            <a:pPr lvl="1"/>
            <a:r>
              <a:rPr lang="cs-CZ" dirty="0" smtClean="0"/>
              <a:t>Dělení intervalu</a:t>
            </a:r>
          </a:p>
          <a:p>
            <a:r>
              <a:rPr lang="cs-CZ" dirty="0" smtClean="0"/>
              <a:t>Amortizace</a:t>
            </a:r>
          </a:p>
          <a:p>
            <a:pPr lvl="1"/>
            <a:r>
              <a:rPr lang="cs-CZ" dirty="0" smtClean="0"/>
              <a:t>Nalezení čísla v neseřazeném poli čísel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5650</TotalTime>
  <Words>1448</Words>
  <Application>Microsoft Office PowerPoint</Application>
  <PresentationFormat>Předvádění na obrazovce (4:3)</PresentationFormat>
  <Paragraphs>157</Paragraphs>
  <Slides>17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Aspect</vt:lpstr>
      <vt:lpstr>KIV/ZEP - 2011</vt:lpstr>
      <vt:lpstr>Definice</vt:lpstr>
      <vt:lpstr>Složitost algoritmů</vt:lpstr>
      <vt:lpstr>Složitost algoritmů</vt:lpstr>
      <vt:lpstr>Složitost algoritmů</vt:lpstr>
      <vt:lpstr>Složitost algoritmů</vt:lpstr>
      <vt:lpstr>Složitost algoritmů</vt:lpstr>
      <vt:lpstr>Složitost algoritmů</vt:lpstr>
      <vt:lpstr>Brute-Force</vt:lpstr>
      <vt:lpstr>Zbytečný kód</vt:lpstr>
      <vt:lpstr>Zbytečný kód</vt:lpstr>
      <vt:lpstr>Zbytečný kód</vt:lpstr>
      <vt:lpstr>Pomalý kód</vt:lpstr>
      <vt:lpstr>Pomalý kód</vt:lpstr>
      <vt:lpstr>Skrytá (neskrytá) přetypování</vt:lpstr>
      <vt:lpstr>Skrytá (neskrytá) přetypování</vt:lpstr>
      <vt:lpstr>Jak je to reálně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69</cp:revision>
  <dcterms:created xsi:type="dcterms:W3CDTF">2009-02-02T17:36:35Z</dcterms:created>
  <dcterms:modified xsi:type="dcterms:W3CDTF">2011-02-22T09:17:03Z</dcterms:modified>
</cp:coreProperties>
</file>