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0"/>
  </p:notesMasterIdLst>
  <p:sldIdLst>
    <p:sldId id="256" r:id="rId2"/>
    <p:sldId id="315" r:id="rId3"/>
    <p:sldId id="318" r:id="rId4"/>
    <p:sldId id="316" r:id="rId5"/>
    <p:sldId id="317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2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9" r:id="rId33"/>
    <p:sldId id="320" r:id="rId34"/>
    <p:sldId id="321" r:id="rId35"/>
    <p:sldId id="322" r:id="rId36"/>
    <p:sldId id="323" r:id="rId37"/>
    <p:sldId id="324" r:id="rId38"/>
    <p:sldId id="28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71023" autoAdjust="0"/>
  </p:normalViewPr>
  <p:slideViewPr>
    <p:cSldViewPr>
      <p:cViewPr varScale="1">
        <p:scale>
          <a:sx n="63" d="100"/>
          <a:sy n="63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image" Target="../media/image4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CF75E-CE21-4772-B7A7-EA959D3D46F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44F1DE77-62DC-48FB-A02D-E379D63015A5}">
          <dgm:prSet phldrT="[Text]"/>
          <dgm:spPr/>
          <dgm:t>
            <a:bodyPr/>
            <a:lstStyle/>
            <a:p>
              <a:r>
                <a:rPr lang="cs-CZ" dirty="0" smtClean="0"/>
                <a:t>Lokální výpočet (doba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τ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𝑙𝑜𝑐</m:t>
                      </m:r>
                    </m:sub>
                  </m:sSub>
                </m:oMath>
              </a14:m>
              <a:r>
                <a:rPr lang="cs-CZ" dirty="0" smtClean="0"/>
                <a:t>, střední doba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𝑙𝑜𝑐</m:t>
                      </m:r>
                    </m:sub>
                  </m:sSub>
                </m:oMath>
              </a14:m>
              <a:r>
                <a:rPr lang="cs-CZ" dirty="0" smtClean="0"/>
                <a:t>)</a:t>
              </a:r>
              <a:endParaRPr lang="cs-CZ" dirty="0"/>
            </a:p>
          </dgm:t>
        </dgm:pt>
      </mc:Choice>
      <mc:Fallback xmlns="">
        <dgm:pt modelId="{44F1DE77-62DC-48FB-A02D-E379D63015A5}">
          <dgm:prSet phldrT="[Text]"/>
          <dgm:spPr/>
          <dgm:t>
            <a:bodyPr/>
            <a:lstStyle/>
            <a:p>
              <a:r>
                <a:rPr lang="cs-CZ" dirty="0" smtClean="0"/>
                <a:t>Lokální výpočet (doba </a:t>
              </a:r>
              <a:r>
                <a:rPr lang="el-GR" i="0" smtClean="0">
                  <a:latin typeface="Cambria Math" panose="02040503050406030204" pitchFamily="18" charset="0"/>
                </a:rPr>
                <a:t>τ</a:t>
              </a:r>
              <a:r>
                <a:rPr lang="cs-CZ" i="0" smtClean="0">
                  <a:latin typeface="Cambria Math" panose="02040503050406030204" pitchFamily="18" charset="0"/>
                </a:rPr>
                <a:t>_</a:t>
              </a:r>
              <a:r>
                <a:rPr lang="cs-CZ" b="0" i="0" smtClean="0">
                  <a:latin typeface="Cambria Math" panose="02040503050406030204" pitchFamily="18" charset="0"/>
                </a:rPr>
                <a:t>𝑙𝑜𝑐</a:t>
              </a:r>
              <a:r>
                <a:rPr lang="cs-CZ" dirty="0" smtClean="0"/>
                <a:t>, střední doba </a:t>
              </a:r>
              <a:r>
                <a:rPr lang="cs-CZ" b="0" i="0" smtClean="0">
                  <a:latin typeface="Cambria Math" panose="02040503050406030204" pitchFamily="18" charset="0"/>
                </a:rPr>
                <a:t>𝑇_𝑙𝑜𝑐</a:t>
              </a:r>
              <a:r>
                <a:rPr lang="cs-CZ" dirty="0" smtClean="0"/>
                <a:t>)</a:t>
              </a:r>
              <a:endParaRPr lang="cs-CZ" dirty="0"/>
            </a:p>
          </dgm:t>
        </dgm:pt>
      </mc:Fallback>
    </mc:AlternateContent>
    <dgm:pt modelId="{36306161-5628-4319-B4BA-595D6E59540E}" type="parTrans" cxnId="{A3049BEB-44E8-48BE-99E4-E4F20D482835}">
      <dgm:prSet/>
      <dgm:spPr/>
      <dgm:t>
        <a:bodyPr/>
        <a:lstStyle/>
        <a:p>
          <a:endParaRPr lang="cs-CZ"/>
        </a:p>
      </dgm:t>
    </dgm:pt>
    <dgm:pt modelId="{C2610D62-D1C4-4CB4-AD83-3F01EEF840A2}" type="sibTrans" cxnId="{A3049BEB-44E8-48BE-99E4-E4F20D482835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EEFEF8B9-D628-4FE5-B070-19AD3C528A69}">
          <dgm:prSet phldrT="[Text]"/>
          <dgm:spPr/>
          <dgm:t>
            <a:bodyPr/>
            <a:lstStyle/>
            <a:p>
              <a:r>
                <a:rPr lang="cs-CZ" dirty="0" smtClean="0"/>
                <a:t>Lokální výpočet (doba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τ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sub>
                  </m:sSub>
                </m:oMath>
              </a14:m>
              <a:r>
                <a:rPr lang="cs-CZ" dirty="0" smtClean="0"/>
                <a:t>, střední doba </a:t>
              </a:r>
              <a14:m>
                <m:oMath xmlns:m="http://schemas.openxmlformats.org/officeDocument/2006/math">
                  <m:sSub>
                    <m:sSubPr>
                      <m:ctrlPr>
                        <a:rPr lang="cs-CZ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sub>
                  </m:sSub>
                </m:oMath>
              </a14:m>
              <a:r>
                <a:rPr lang="cs-CZ" dirty="0" smtClean="0"/>
                <a:t>)</a:t>
              </a:r>
              <a:endParaRPr lang="cs-CZ" dirty="0"/>
            </a:p>
          </dgm:t>
        </dgm:pt>
      </mc:Choice>
      <mc:Fallback xmlns="">
        <dgm:pt modelId="{EEFEF8B9-D628-4FE5-B070-19AD3C528A69}">
          <dgm:prSet phldrT="[Text]"/>
          <dgm:spPr/>
          <dgm:t>
            <a:bodyPr/>
            <a:lstStyle/>
            <a:p>
              <a:r>
                <a:rPr lang="cs-CZ" dirty="0" smtClean="0"/>
                <a:t>Lokální výpočet (doba </a:t>
              </a:r>
              <a:r>
                <a:rPr lang="el-GR" i="0" smtClean="0">
                  <a:latin typeface="Cambria Math" panose="02040503050406030204" pitchFamily="18" charset="0"/>
                </a:rPr>
                <a:t>τ</a:t>
              </a:r>
              <a:r>
                <a:rPr lang="cs-CZ" i="0" smtClean="0">
                  <a:latin typeface="Cambria Math" panose="02040503050406030204" pitchFamily="18" charset="0"/>
                </a:rPr>
                <a:t>_</a:t>
              </a:r>
              <a:r>
                <a:rPr lang="cs-CZ" b="0" i="0" smtClean="0">
                  <a:latin typeface="Cambria Math" panose="02040503050406030204" pitchFamily="18" charset="0"/>
                </a:rPr>
                <a:t>𝑠𝑒𝑐</a:t>
              </a:r>
              <a:r>
                <a:rPr lang="cs-CZ" dirty="0" smtClean="0"/>
                <a:t>, střední doba </a:t>
              </a:r>
              <a:r>
                <a:rPr lang="cs-CZ" b="0" i="0" smtClean="0">
                  <a:latin typeface="Cambria Math" panose="02040503050406030204" pitchFamily="18" charset="0"/>
                </a:rPr>
                <a:t>𝑇_𝑠𝑒𝑐</a:t>
              </a:r>
              <a:r>
                <a:rPr lang="cs-CZ" dirty="0" smtClean="0"/>
                <a:t>)</a:t>
              </a:r>
              <a:endParaRPr lang="cs-CZ" dirty="0"/>
            </a:p>
          </dgm:t>
        </dgm:pt>
      </mc:Fallback>
    </mc:AlternateContent>
    <dgm:pt modelId="{E75A71C7-5C58-4D4F-B864-5B3C6D084E7B}" type="parTrans" cxnId="{5AC992D4-572D-4916-B0F0-66045CBA36F3}">
      <dgm:prSet/>
      <dgm:spPr/>
      <dgm:t>
        <a:bodyPr/>
        <a:lstStyle/>
        <a:p>
          <a:endParaRPr lang="cs-CZ"/>
        </a:p>
      </dgm:t>
    </dgm:pt>
    <dgm:pt modelId="{77E147B5-ACA3-43E0-9114-869BA5030595}" type="sibTrans" cxnId="{5AC992D4-572D-4916-B0F0-66045CBA36F3}">
      <dgm:prSet/>
      <dgm:spPr/>
      <dgm:t>
        <a:bodyPr/>
        <a:lstStyle/>
        <a:p>
          <a:endParaRPr lang="cs-CZ"/>
        </a:p>
      </dgm:t>
    </dgm:pt>
    <dgm:pt modelId="{59C02BBE-09D5-40B2-B74B-B22D4CC06A52}" type="pres">
      <dgm:prSet presAssocID="{CB0CF75E-CE21-4772-B7A7-EA959D3D4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ED144D-5269-4FF3-B034-4EACB33A5F41}" type="pres">
      <dgm:prSet presAssocID="{CB0CF75E-CE21-4772-B7A7-EA959D3D46FD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386973-EA48-44F1-899B-F70E1039E50E}" type="pres">
      <dgm:prSet presAssocID="{CB0CF75E-CE21-4772-B7A7-EA959D3D46FD}" presName="sibTrans" presStyleLbl="bgShp" presStyleIdx="0" presStyleCnt="1" custLinFactNeighborX="-749" custLinFactNeighborY="-47"/>
      <dgm:spPr/>
      <dgm:t>
        <a:bodyPr/>
        <a:lstStyle/>
        <a:p>
          <a:endParaRPr lang="cs-CZ"/>
        </a:p>
      </dgm:t>
    </dgm:pt>
    <dgm:pt modelId="{17B47E5B-2E0E-4FB6-9CFE-D612962144A1}" type="pres">
      <dgm:prSet presAssocID="{CB0CF75E-CE21-4772-B7A7-EA959D3D46FD}" presName="node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FAF3B0-C00F-460F-BB82-A5FDEB76CD16}" type="pres">
      <dgm:prSet presAssocID="{CB0CF75E-CE21-4772-B7A7-EA959D3D46FD}" presName="sp1" presStyleCnt="0"/>
      <dgm:spPr/>
    </dgm:pt>
    <dgm:pt modelId="{D0BB4DC0-15A5-4C50-9D30-493D38504775}" type="pres">
      <dgm:prSet presAssocID="{CB0CF75E-CE21-4772-B7A7-EA959D3D46FD}" presName="sp2" presStyleCnt="0"/>
      <dgm:spPr/>
    </dgm:pt>
  </dgm:ptLst>
  <dgm:cxnLst>
    <dgm:cxn modelId="{5AC992D4-572D-4916-B0F0-66045CBA36F3}" srcId="{CB0CF75E-CE21-4772-B7A7-EA959D3D46FD}" destId="{EEFEF8B9-D628-4FE5-B070-19AD3C528A69}" srcOrd="1" destOrd="0" parTransId="{E75A71C7-5C58-4D4F-B864-5B3C6D084E7B}" sibTransId="{77E147B5-ACA3-43E0-9114-869BA5030595}"/>
    <dgm:cxn modelId="{C75DAB98-24CA-4AE7-8E8C-4B6D2EBEC34B}" type="presOf" srcId="{44F1DE77-62DC-48FB-A02D-E379D63015A5}" destId="{88ED144D-5269-4FF3-B034-4EACB33A5F41}" srcOrd="0" destOrd="0" presId="urn:microsoft.com/office/officeart/2005/8/layout/cycle3"/>
    <dgm:cxn modelId="{CD061FAD-EECC-4D04-BB10-87AF13718C47}" type="presOf" srcId="{CB0CF75E-CE21-4772-B7A7-EA959D3D46FD}" destId="{59C02BBE-09D5-40B2-B74B-B22D4CC06A52}" srcOrd="0" destOrd="0" presId="urn:microsoft.com/office/officeart/2005/8/layout/cycle3"/>
    <dgm:cxn modelId="{BB4A6AD3-588A-4E45-9AE3-F64854C37B6A}" type="presOf" srcId="{EEFEF8B9-D628-4FE5-B070-19AD3C528A69}" destId="{17B47E5B-2E0E-4FB6-9CFE-D612962144A1}" srcOrd="0" destOrd="0" presId="urn:microsoft.com/office/officeart/2005/8/layout/cycle3"/>
    <dgm:cxn modelId="{A3049BEB-44E8-48BE-99E4-E4F20D482835}" srcId="{CB0CF75E-CE21-4772-B7A7-EA959D3D46FD}" destId="{44F1DE77-62DC-48FB-A02D-E379D63015A5}" srcOrd="0" destOrd="0" parTransId="{36306161-5628-4319-B4BA-595D6E59540E}" sibTransId="{C2610D62-D1C4-4CB4-AD83-3F01EEF840A2}"/>
    <dgm:cxn modelId="{334A6440-01DC-4E37-BAE4-16A3CBCBE399}" type="presOf" srcId="{C2610D62-D1C4-4CB4-AD83-3F01EEF840A2}" destId="{B8386973-EA48-44F1-899B-F70E1039E50E}" srcOrd="0" destOrd="0" presId="urn:microsoft.com/office/officeart/2005/8/layout/cycle3"/>
    <dgm:cxn modelId="{E3E1D433-CD36-415E-BB94-C75E110E98C7}" type="presParOf" srcId="{59C02BBE-09D5-40B2-B74B-B22D4CC06A52}" destId="{88ED144D-5269-4FF3-B034-4EACB33A5F41}" srcOrd="0" destOrd="0" presId="urn:microsoft.com/office/officeart/2005/8/layout/cycle3"/>
    <dgm:cxn modelId="{C1CF936B-AA22-4278-8708-236DE562607F}" type="presParOf" srcId="{59C02BBE-09D5-40B2-B74B-B22D4CC06A52}" destId="{B8386973-EA48-44F1-899B-F70E1039E50E}" srcOrd="1" destOrd="0" presId="urn:microsoft.com/office/officeart/2005/8/layout/cycle3"/>
    <dgm:cxn modelId="{3556345A-2121-4CB4-A0E7-6012351BB5E0}" type="presParOf" srcId="{59C02BBE-09D5-40B2-B74B-B22D4CC06A52}" destId="{17B47E5B-2E0E-4FB6-9CFE-D612962144A1}" srcOrd="2" destOrd="0" presId="urn:microsoft.com/office/officeart/2005/8/layout/cycle3"/>
    <dgm:cxn modelId="{868A4A2A-CDC8-4534-838E-7D47300187E0}" type="presParOf" srcId="{59C02BBE-09D5-40B2-B74B-B22D4CC06A52}" destId="{B2FAF3B0-C00F-460F-BB82-A5FDEB76CD16}" srcOrd="3" destOrd="0" presId="urn:microsoft.com/office/officeart/2005/8/layout/cycle3"/>
    <dgm:cxn modelId="{B0FAC3D5-4774-4754-9C4F-3C7E17DBA2AE}" type="presParOf" srcId="{59C02BBE-09D5-40B2-B74B-B22D4CC06A52}" destId="{D0BB4DC0-15A5-4C50-9D30-493D385047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CF75E-CE21-4772-B7A7-EA959D3D46F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F1DE77-62DC-48FB-A02D-E379D63015A5}">
      <dgm:prSet phldrT="[Text]"/>
      <dgm:spPr>
        <a:blipFill rotWithShape="0">
          <a:blip xmlns:r="http://schemas.openxmlformats.org/officeDocument/2006/relationships" r:embed="rId1"/>
          <a:stretch>
            <a:fillRect r="-1160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36306161-5628-4319-B4BA-595D6E59540E}" type="parTrans" cxnId="{A3049BEB-44E8-48BE-99E4-E4F20D482835}">
      <dgm:prSet/>
      <dgm:spPr/>
      <dgm:t>
        <a:bodyPr/>
        <a:lstStyle/>
        <a:p>
          <a:endParaRPr lang="cs-CZ"/>
        </a:p>
      </dgm:t>
    </dgm:pt>
    <dgm:pt modelId="{C2610D62-D1C4-4CB4-AD83-3F01EEF840A2}" type="sibTrans" cxnId="{A3049BEB-44E8-48BE-99E4-E4F20D482835}">
      <dgm:prSet/>
      <dgm:spPr/>
      <dgm:t>
        <a:bodyPr/>
        <a:lstStyle/>
        <a:p>
          <a:endParaRPr lang="cs-CZ"/>
        </a:p>
      </dgm:t>
    </dgm:pt>
    <dgm:pt modelId="{EEFEF8B9-D628-4FE5-B070-19AD3C528A69}">
      <dgm:prSet phldrT="[Text]"/>
      <dgm:spPr>
        <a:blipFill rotWithShape="0">
          <a:blip xmlns:r="http://schemas.openxmlformats.org/officeDocument/2006/relationships" r:embed="rId2"/>
          <a:stretch>
            <a:fillRect r="-1624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E75A71C7-5C58-4D4F-B864-5B3C6D084E7B}" type="parTrans" cxnId="{5AC992D4-572D-4916-B0F0-66045CBA36F3}">
      <dgm:prSet/>
      <dgm:spPr/>
      <dgm:t>
        <a:bodyPr/>
        <a:lstStyle/>
        <a:p>
          <a:endParaRPr lang="cs-CZ"/>
        </a:p>
      </dgm:t>
    </dgm:pt>
    <dgm:pt modelId="{77E147B5-ACA3-43E0-9114-869BA5030595}" type="sibTrans" cxnId="{5AC992D4-572D-4916-B0F0-66045CBA36F3}">
      <dgm:prSet/>
      <dgm:spPr/>
      <dgm:t>
        <a:bodyPr/>
        <a:lstStyle/>
        <a:p>
          <a:endParaRPr lang="cs-CZ"/>
        </a:p>
      </dgm:t>
    </dgm:pt>
    <dgm:pt modelId="{59C02BBE-09D5-40B2-B74B-B22D4CC06A52}" type="pres">
      <dgm:prSet presAssocID="{CB0CF75E-CE21-4772-B7A7-EA959D3D46FD}" presName="Name0" presStyleCnt="0">
        <dgm:presLayoutVars>
          <dgm:dir/>
          <dgm:resizeHandles val="exact"/>
        </dgm:presLayoutVars>
      </dgm:prSet>
      <dgm:spPr/>
    </dgm:pt>
    <dgm:pt modelId="{88ED144D-5269-4FF3-B034-4EACB33A5F41}" type="pres">
      <dgm:prSet presAssocID="{CB0CF75E-CE21-4772-B7A7-EA959D3D46FD}" presName="node1" presStyleLbl="node1" presStyleIdx="0" presStyleCnt="2">
        <dgm:presLayoutVars>
          <dgm:bulletEnabled val="1"/>
        </dgm:presLayoutVars>
      </dgm:prSet>
      <dgm:spPr/>
    </dgm:pt>
    <dgm:pt modelId="{B8386973-EA48-44F1-899B-F70E1039E50E}" type="pres">
      <dgm:prSet presAssocID="{CB0CF75E-CE21-4772-B7A7-EA959D3D46FD}" presName="sibTrans" presStyleLbl="bgShp" presStyleIdx="0" presStyleCnt="1" custLinFactNeighborX="-749" custLinFactNeighborY="-47"/>
      <dgm:spPr/>
    </dgm:pt>
    <dgm:pt modelId="{17B47E5B-2E0E-4FB6-9CFE-D612962144A1}" type="pres">
      <dgm:prSet presAssocID="{CB0CF75E-CE21-4772-B7A7-EA959D3D46FD}" presName="node2" presStyleLbl="node1" presStyleIdx="1" presStyleCnt="2">
        <dgm:presLayoutVars>
          <dgm:bulletEnabled val="1"/>
        </dgm:presLayoutVars>
      </dgm:prSet>
      <dgm:spPr/>
    </dgm:pt>
    <dgm:pt modelId="{B2FAF3B0-C00F-460F-BB82-A5FDEB76CD16}" type="pres">
      <dgm:prSet presAssocID="{CB0CF75E-CE21-4772-B7A7-EA959D3D46FD}" presName="sp1" presStyleCnt="0"/>
      <dgm:spPr/>
    </dgm:pt>
    <dgm:pt modelId="{D0BB4DC0-15A5-4C50-9D30-493D38504775}" type="pres">
      <dgm:prSet presAssocID="{CB0CF75E-CE21-4772-B7A7-EA959D3D46FD}" presName="sp2" presStyleCnt="0"/>
      <dgm:spPr/>
    </dgm:pt>
  </dgm:ptLst>
  <dgm:cxnLst>
    <dgm:cxn modelId="{BB4A6AD3-588A-4E45-9AE3-F64854C37B6A}" type="presOf" srcId="{EEFEF8B9-D628-4FE5-B070-19AD3C528A69}" destId="{17B47E5B-2E0E-4FB6-9CFE-D612962144A1}" srcOrd="0" destOrd="0" presId="urn:microsoft.com/office/officeart/2005/8/layout/cycle3"/>
    <dgm:cxn modelId="{334A6440-01DC-4E37-BAE4-16A3CBCBE399}" type="presOf" srcId="{C2610D62-D1C4-4CB4-AD83-3F01EEF840A2}" destId="{B8386973-EA48-44F1-899B-F70E1039E50E}" srcOrd="0" destOrd="0" presId="urn:microsoft.com/office/officeart/2005/8/layout/cycle3"/>
    <dgm:cxn modelId="{5AC992D4-572D-4916-B0F0-66045CBA36F3}" srcId="{CB0CF75E-CE21-4772-B7A7-EA959D3D46FD}" destId="{EEFEF8B9-D628-4FE5-B070-19AD3C528A69}" srcOrd="1" destOrd="0" parTransId="{E75A71C7-5C58-4D4F-B864-5B3C6D084E7B}" sibTransId="{77E147B5-ACA3-43E0-9114-869BA5030595}"/>
    <dgm:cxn modelId="{A3049BEB-44E8-48BE-99E4-E4F20D482835}" srcId="{CB0CF75E-CE21-4772-B7A7-EA959D3D46FD}" destId="{44F1DE77-62DC-48FB-A02D-E379D63015A5}" srcOrd="0" destOrd="0" parTransId="{36306161-5628-4319-B4BA-595D6E59540E}" sibTransId="{C2610D62-D1C4-4CB4-AD83-3F01EEF840A2}"/>
    <dgm:cxn modelId="{C75DAB98-24CA-4AE7-8E8C-4B6D2EBEC34B}" type="presOf" srcId="{44F1DE77-62DC-48FB-A02D-E379D63015A5}" destId="{88ED144D-5269-4FF3-B034-4EACB33A5F41}" srcOrd="0" destOrd="0" presId="urn:microsoft.com/office/officeart/2005/8/layout/cycle3"/>
    <dgm:cxn modelId="{CD061FAD-EECC-4D04-BB10-87AF13718C47}" type="presOf" srcId="{CB0CF75E-CE21-4772-B7A7-EA959D3D46FD}" destId="{59C02BBE-09D5-40B2-B74B-B22D4CC06A52}" srcOrd="0" destOrd="0" presId="urn:microsoft.com/office/officeart/2005/8/layout/cycle3"/>
    <dgm:cxn modelId="{E3E1D433-CD36-415E-BB94-C75E110E98C7}" type="presParOf" srcId="{59C02BBE-09D5-40B2-B74B-B22D4CC06A52}" destId="{88ED144D-5269-4FF3-B034-4EACB33A5F41}" srcOrd="0" destOrd="0" presId="urn:microsoft.com/office/officeart/2005/8/layout/cycle3"/>
    <dgm:cxn modelId="{C1CF936B-AA22-4278-8708-236DE562607F}" type="presParOf" srcId="{59C02BBE-09D5-40B2-B74B-B22D4CC06A52}" destId="{B8386973-EA48-44F1-899B-F70E1039E50E}" srcOrd="1" destOrd="0" presId="urn:microsoft.com/office/officeart/2005/8/layout/cycle3"/>
    <dgm:cxn modelId="{3556345A-2121-4CB4-A0E7-6012351BB5E0}" type="presParOf" srcId="{59C02BBE-09D5-40B2-B74B-B22D4CC06A52}" destId="{17B47E5B-2E0E-4FB6-9CFE-D612962144A1}" srcOrd="2" destOrd="0" presId="urn:microsoft.com/office/officeart/2005/8/layout/cycle3"/>
    <dgm:cxn modelId="{868A4A2A-CDC8-4534-838E-7D47300187E0}" type="presParOf" srcId="{59C02BBE-09D5-40B2-B74B-B22D4CC06A52}" destId="{B2FAF3B0-C00F-460F-BB82-A5FDEB76CD16}" srcOrd="3" destOrd="0" presId="urn:microsoft.com/office/officeart/2005/8/layout/cycle3"/>
    <dgm:cxn modelId="{B0FAC3D5-4774-4754-9C4F-3C7E17DBA2AE}" type="presParOf" srcId="{59C02BBE-09D5-40B2-B74B-B22D4CC06A52}" destId="{D0BB4DC0-15A5-4C50-9D30-493D385047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6973-EA48-44F1-899B-F70E1039E50E}">
      <dsp:nvSpPr>
        <dsp:cNvPr id="0" name=""/>
        <dsp:cNvSpPr/>
      </dsp:nvSpPr>
      <dsp:spPr>
        <a:xfrm>
          <a:off x="-207402" y="-162196"/>
          <a:ext cx="3935086" cy="3935086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D144D-5269-4FF3-B034-4EACB33A5F41}">
      <dsp:nvSpPr>
        <dsp:cNvPr id="0" name=""/>
        <dsp:cNvSpPr/>
      </dsp:nvSpPr>
      <dsp:spPr>
        <a:xfrm>
          <a:off x="487791" y="0"/>
          <a:ext cx="2603646" cy="1301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Lokální výpočet (doba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2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l-GR" sz="2300" i="1" kern="1200" smtClean="0">
                      <a:latin typeface="Cambria Math" panose="02040503050406030204" pitchFamily="18" charset="0"/>
                    </a:rPr>
                    <m:t>τ</m:t>
                  </m:r>
                </m:e>
                <m:sub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𝑙𝑜𝑐</m:t>
                  </m:r>
                </m:sub>
              </m:sSub>
            </m:oMath>
          </a14:m>
          <a:r>
            <a:rPr lang="cs-CZ" sz="2300" kern="1200" dirty="0" smtClean="0"/>
            <a:t>, střední doba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2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𝑙𝑜𝑐</m:t>
                  </m:r>
                </m:sub>
              </m:sSub>
            </m:oMath>
          </a14:m>
          <a:r>
            <a:rPr lang="cs-CZ" sz="2300" kern="1200" dirty="0" smtClean="0"/>
            <a:t>)</a:t>
          </a:r>
          <a:endParaRPr lang="cs-CZ" sz="2300" kern="1200" dirty="0"/>
        </a:p>
      </dsp:txBody>
      <dsp:txXfrm>
        <a:off x="551341" y="63550"/>
        <a:ext cx="2476546" cy="1174723"/>
      </dsp:txXfrm>
    </dsp:sp>
    <dsp:sp modelId="{17B47E5B-2E0E-4FB6-9CFE-D612962144A1}">
      <dsp:nvSpPr>
        <dsp:cNvPr id="0" name=""/>
        <dsp:cNvSpPr/>
      </dsp:nvSpPr>
      <dsp:spPr>
        <a:xfrm>
          <a:off x="487791" y="2314352"/>
          <a:ext cx="2603646" cy="1301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Lokální výpočet (doba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2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l-GR" sz="2300" i="1" kern="1200" smtClean="0">
                      <a:latin typeface="Cambria Math" panose="02040503050406030204" pitchFamily="18" charset="0"/>
                    </a:rPr>
                    <m:t>τ</m:t>
                  </m:r>
                </m:e>
                <m:sub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𝑠𝑒𝑐</m:t>
                  </m:r>
                </m:sub>
              </m:sSub>
            </m:oMath>
          </a14:m>
          <a:r>
            <a:rPr lang="cs-CZ" sz="2300" kern="1200" dirty="0" smtClean="0"/>
            <a:t>, střední doba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cs-CZ" sz="23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cs-CZ" sz="2300" b="0" i="1" kern="1200" smtClean="0">
                      <a:latin typeface="Cambria Math" panose="02040503050406030204" pitchFamily="18" charset="0"/>
                    </a:rPr>
                    <m:t>𝑠𝑒𝑐</m:t>
                  </m:r>
                </m:sub>
              </m:sSub>
            </m:oMath>
          </a14:m>
          <a:r>
            <a:rPr lang="cs-CZ" sz="2300" kern="1200" dirty="0" smtClean="0"/>
            <a:t>)</a:t>
          </a:r>
          <a:endParaRPr lang="cs-CZ" sz="2300" kern="1200" dirty="0"/>
        </a:p>
      </dsp:txBody>
      <dsp:txXfrm>
        <a:off x="551341" y="2377902"/>
        <a:ext cx="2476546" cy="1174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1EB1-2695-4BFB-94BE-4F49AE1423B2}" type="datetimeFigureOut">
              <a:rPr lang="cs-CZ" smtClean="0"/>
              <a:pPr/>
              <a:t>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AD1F-4292-49FD-92B3-04B6A1499D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2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AD1F-4292-49FD-92B3-04B6A1499D2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55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772400" cy="1470025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660232" y="4869160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lang="cs-CZ" smtClean="0"/>
              <a:t>7.10.2014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63888" y="5877272"/>
            <a:ext cx="5256585" cy="365125"/>
          </a:xfrm>
        </p:spPr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043608" y="2348880"/>
            <a:ext cx="7776864" cy="720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2195736" y="2492896"/>
            <a:ext cx="6624736" cy="7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3275856" y="2636912"/>
            <a:ext cx="5544616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8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8"/>
            <a:ext cx="7632848" cy="399330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 rot="5400000">
            <a:off x="6770784" y="3894510"/>
            <a:ext cx="4032449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VSP - Markovské modely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132856"/>
            <a:ext cx="3668216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3812232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3680148" cy="85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3212975"/>
            <a:ext cx="3669804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888433" cy="85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388741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2792289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908720"/>
            <a:ext cx="4896544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1700808"/>
            <a:ext cx="2781945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632848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635896" y="6309320"/>
            <a:ext cx="1008112" cy="365125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7.10.2014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6770784" y="3894510"/>
            <a:ext cx="4032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VSP - Markovské modely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837456" cy="365125"/>
          </a:xfrm>
          <a:prstGeom prst="rect">
            <a:avLst/>
          </a:prstGeom>
          <a:ln w="222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2">
              <a:lumMod val="60000"/>
              <a:lumOff val="4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1.xml"/><Relationship Id="rId3" Type="http://schemas.openxmlformats.org/officeDocument/2006/relationships/image" Target="../media/image39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46.png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diagramDrawing" Target="../diagrams/drawing1.xml"/><Relationship Id="rId5" Type="http://schemas.openxmlformats.org/officeDocument/2006/relationships/image" Target="../media/image41.png"/><Relationship Id="rId1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40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Analytické pravděpodobnostní modely, Markovské procesy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Výkonnost a spolehlivost – KIV/VSP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483768" y="43651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Richard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Lipka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0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7.10.2014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s-CZ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1,1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1,2</m:t>
                                          </m:r>
                                        </m:sub>
                                      </m:s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sz="24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cs-CZ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cs-CZ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sz="2400" b="0" dirty="0" smtClean="0"/>
              </a:p>
              <a:p>
                <a:r>
                  <a:rPr lang="cs-CZ" sz="2400" dirty="0" smtClean="0"/>
                  <a:t>Je-li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 smtClean="0"/>
                  <a:t> (systém je ve stavu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 smtClean="0"/>
                  <a:t>), pak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sz="2400" dirty="0" smtClean="0"/>
                  <a:t> je 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přechodu do stavu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400" dirty="0" smtClean="0"/>
                  <a:t> (tedy 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ž</a:t>
                </a:r>
                <a:r>
                  <a:rPr lang="cs-CZ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400" dirty="0" smtClean="0"/>
                  <a:t> )</a:t>
                </a:r>
              </a:p>
              <a:p>
                <a:r>
                  <a:rPr lang="cs-CZ" sz="2400" i="1" dirty="0" smtClean="0"/>
                  <a:t>Homogenní</a:t>
                </a:r>
                <a:r>
                  <a:rPr lang="cs-CZ" sz="2400" dirty="0" smtClean="0"/>
                  <a:t> proces –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0" i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cs-CZ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sz="2400" dirty="0" smtClean="0"/>
                  <a:t> - konstantní intenzita přechodu</a:t>
                </a:r>
                <a:br>
                  <a:rPr lang="cs-CZ" sz="2400" dirty="0" smtClean="0"/>
                </a:br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(∆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)≅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84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4340358"/>
                <a:ext cx="7632848" cy="17137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2400" dirty="0" smtClean="0"/>
                  <a:t>Lineární diferenciální rovnice prvního řádu</a:t>
                </a:r>
              </a:p>
              <a:p>
                <a:r>
                  <a:rPr lang="cs-CZ" sz="2400" dirty="0" smtClean="0"/>
                  <a:t>Počáteční podmínka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2400" dirty="0" smtClean="0"/>
                  <a:t> – někde musím začít</a:t>
                </a:r>
                <a:br>
                  <a:rPr lang="cs-CZ" sz="2400" dirty="0" smtClean="0"/>
                </a:br>
                <a:endParaRPr lang="cs-CZ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sz="2400" dirty="0" smtClean="0"/>
                  <a:t> - 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s</a:t>
                </a:r>
                <a:r>
                  <a:rPr lang="cs-CZ" sz="2400" dirty="0" smtClean="0"/>
                  <a:t>etrvání ve stavu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4340358"/>
                <a:ext cx="7632848" cy="1713798"/>
              </a:xfrm>
              <a:blipFill rotWithShape="0">
                <a:blip r:embed="rId2"/>
                <a:stretch>
                  <a:fillRect l="-1118" t="-4626" b="-10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159249" y="2048360"/>
            <a:ext cx="2349175" cy="951621"/>
            <a:chOff x="2239679" y="2460656"/>
            <a:chExt cx="2349175" cy="951621"/>
          </a:xfrm>
        </p:grpSpPr>
        <p:sp>
          <p:nvSpPr>
            <p:cNvPr id="24" name="Ovál 23"/>
            <p:cNvSpPr/>
            <p:nvPr/>
          </p:nvSpPr>
          <p:spPr>
            <a:xfrm>
              <a:off x="3871549" y="2769630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j</a:t>
              </a:r>
              <a:endParaRPr lang="cs-CZ" sz="26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/>
                <a:t>i</a:t>
              </a:r>
            </a:p>
          </p:txBody>
        </p:sp>
        <p:cxnSp>
          <p:nvCxnSpPr>
            <p:cNvPr id="12" name="Zakřivená spojnice 11"/>
            <p:cNvCxnSpPr>
              <a:stCxn id="9" idx="6"/>
              <a:endCxn id="24" idx="2"/>
            </p:cNvCxnSpPr>
            <p:nvPr/>
          </p:nvCxnSpPr>
          <p:spPr>
            <a:xfrm>
              <a:off x="2858084" y="2984533"/>
              <a:ext cx="1013465" cy="22293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Zakřivená spojnice 12"/>
            <p:cNvCxnSpPr>
              <a:endCxn id="9" idx="0"/>
            </p:cNvCxnSpPr>
            <p:nvPr/>
          </p:nvCxnSpPr>
          <p:spPr>
            <a:xfrm>
              <a:off x="2239679" y="2537444"/>
              <a:ext cx="381211" cy="209894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Zakřivená spojnice 14"/>
            <p:cNvCxnSpPr>
              <a:stCxn id="24" idx="4"/>
            </p:cNvCxnSpPr>
            <p:nvPr/>
          </p:nvCxnSpPr>
          <p:spPr>
            <a:xfrm rot="16200000" flipH="1">
              <a:off x="4264669" y="3088093"/>
              <a:ext cx="168259" cy="480110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3097983" y="2460656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983" y="2460656"/>
                  <a:ext cx="388136" cy="524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812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Zakřivená spojnice 45"/>
          <p:cNvCxnSpPr>
            <a:stCxn id="24" idx="0"/>
          </p:cNvCxnSpPr>
          <p:nvPr/>
        </p:nvCxnSpPr>
        <p:spPr>
          <a:xfrm rot="5400000" flipH="1" flipV="1">
            <a:off x="3184239" y="2033150"/>
            <a:ext cx="168258" cy="480110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Zakřivená spojnice 55"/>
          <p:cNvCxnSpPr>
            <a:endCxn id="9" idx="4"/>
          </p:cNvCxnSpPr>
          <p:nvPr/>
        </p:nvCxnSpPr>
        <p:spPr>
          <a:xfrm flipV="1">
            <a:off x="1159249" y="2809431"/>
            <a:ext cx="381211" cy="190551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3886004" y="1844824"/>
                <a:ext cx="4574427" cy="2495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b="0" dirty="0" smtClean="0">
                    <a:ea typeface="Cambria Math" panose="02040503050406030204" pitchFamily="18" charset="0"/>
                  </a:rPr>
                  <a:t> </a:t>
                </a:r>
                <a:br>
                  <a:rPr lang="cs-CZ" sz="2400" b="0" dirty="0" smtClean="0">
                    <a:ea typeface="Cambria Math" panose="02040503050406030204" pitchFamily="18" charset="0"/>
                  </a:rPr>
                </a:br>
                <a:r>
                  <a:rPr lang="cs-CZ" sz="2400" b="0" dirty="0" smtClean="0">
                    <a:ea typeface="Cambria Math" panose="02040503050406030204" pitchFamily="18" charset="0"/>
                  </a:rPr>
                  <a:t/>
                </a:r>
                <a:br>
                  <a:rPr lang="cs-CZ" sz="2400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400" b="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2400" dirty="0"/>
              </a:p>
            </p:txBody>
          </p:sp>
        </mc:Choice>
        <mc:Fallback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04" y="1844824"/>
                <a:ext cx="4574427" cy="2495534"/>
              </a:xfrm>
              <a:prstGeom prst="rect">
                <a:avLst/>
              </a:prstGeom>
              <a:blipFill rotWithShape="0">
                <a:blip r:embed="rId4"/>
                <a:stretch>
                  <a:fillRect l="-399" b="-14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43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4340358"/>
                <a:ext cx="7632848" cy="1713798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/>
                  <a:t>Lze odvodit střední dobu setrvání ve stavu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b="0" dirty="0" smtClean="0"/>
                  <a:t/>
                </a:r>
                <a:br>
                  <a:rPr lang="cs-CZ" sz="24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 smtClean="0"/>
                  <a:t> (což souhlasí s tím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 smtClean="0"/>
                  <a:t> je frekvence)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4340358"/>
                <a:ext cx="7632848" cy="1713798"/>
              </a:xfrm>
              <a:blipFill rotWithShape="0">
                <a:blip r:embed="rId2"/>
                <a:stretch>
                  <a:fillRect l="-1118" t="-2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159249" y="2048360"/>
            <a:ext cx="2349174" cy="1925717"/>
            <a:chOff x="2239679" y="2460656"/>
            <a:chExt cx="2349174" cy="1925717"/>
          </a:xfrm>
        </p:grpSpPr>
        <p:sp>
          <p:nvSpPr>
            <p:cNvPr id="24" name="Ovál 23"/>
            <p:cNvSpPr/>
            <p:nvPr/>
          </p:nvSpPr>
          <p:spPr>
            <a:xfrm>
              <a:off x="3871549" y="2769630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j</a:t>
              </a:r>
              <a:endParaRPr lang="cs-CZ" sz="26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/>
                <a:t>i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2391230" y="3911984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k</a:t>
              </a:r>
              <a:endParaRPr lang="cs-CZ" sz="2600" dirty="0"/>
            </a:p>
          </p:txBody>
        </p:sp>
        <p:cxnSp>
          <p:nvCxnSpPr>
            <p:cNvPr id="12" name="Zakřivená spojnice 11"/>
            <p:cNvCxnSpPr>
              <a:stCxn id="9" idx="6"/>
              <a:endCxn id="24" idx="2"/>
            </p:cNvCxnSpPr>
            <p:nvPr/>
          </p:nvCxnSpPr>
          <p:spPr>
            <a:xfrm>
              <a:off x="2858084" y="2984533"/>
              <a:ext cx="1013465" cy="22293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Zakřivená spojnice 12"/>
            <p:cNvCxnSpPr>
              <a:endCxn id="9" idx="0"/>
            </p:cNvCxnSpPr>
            <p:nvPr/>
          </p:nvCxnSpPr>
          <p:spPr>
            <a:xfrm>
              <a:off x="2239679" y="2537444"/>
              <a:ext cx="381211" cy="209894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Zakřivená spojnice 13"/>
            <p:cNvCxnSpPr>
              <a:stCxn id="9" idx="4"/>
              <a:endCxn id="10" idx="0"/>
            </p:cNvCxnSpPr>
            <p:nvPr/>
          </p:nvCxnSpPr>
          <p:spPr>
            <a:xfrm rot="16200000" flipH="1">
              <a:off x="2279529" y="3563087"/>
              <a:ext cx="690257" cy="7535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Zakřivená spojnice 14"/>
            <p:cNvCxnSpPr>
              <a:endCxn id="24" idx="4"/>
            </p:cNvCxnSpPr>
            <p:nvPr/>
          </p:nvCxnSpPr>
          <p:spPr>
            <a:xfrm rot="10800000">
              <a:off x="4108743" y="3244019"/>
              <a:ext cx="480110" cy="168258"/>
            </a:xfrm>
            <a:prstGeom prst="curvedConnector2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Zakřivená spojnice 16"/>
            <p:cNvCxnSpPr>
              <a:stCxn id="10" idx="6"/>
            </p:cNvCxnSpPr>
            <p:nvPr/>
          </p:nvCxnSpPr>
          <p:spPr>
            <a:xfrm>
              <a:off x="2865619" y="4149179"/>
              <a:ext cx="499197" cy="8519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3097983" y="2460656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983" y="2460656"/>
                  <a:ext cx="388136" cy="524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812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2740570" y="3304571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570" y="3304571"/>
                  <a:ext cx="388136" cy="5245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75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Zakřivená spojnice 45"/>
          <p:cNvCxnSpPr>
            <a:stCxn id="24" idx="0"/>
          </p:cNvCxnSpPr>
          <p:nvPr/>
        </p:nvCxnSpPr>
        <p:spPr>
          <a:xfrm rot="5400000" flipH="1" flipV="1">
            <a:off x="3184239" y="2033150"/>
            <a:ext cx="168258" cy="480110"/>
          </a:xfrm>
          <a:prstGeom prst="curvedConnector2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Zakřivená spojnice 55"/>
          <p:cNvCxnSpPr/>
          <p:nvPr/>
        </p:nvCxnSpPr>
        <p:spPr>
          <a:xfrm>
            <a:off x="814870" y="3734667"/>
            <a:ext cx="499197" cy="8519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ástupný symbol pro obsah 2"/>
              <p:cNvSpPr txBox="1">
                <a:spLocks/>
              </p:cNvSpPr>
              <p:nvPr/>
            </p:nvSpPr>
            <p:spPr>
              <a:xfrm>
                <a:off x="3527509" y="1844824"/>
                <a:ext cx="5162583" cy="2495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400" dirty="0" smtClean="0"/>
                  <a:t>Analogicky lze odvodit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err="1" smtClean="0"/>
                  <a:t>prvd</a:t>
                </a:r>
                <a:r>
                  <a:rPr lang="en-GB" sz="2400" dirty="0" smtClean="0"/>
                  <a:t>. </a:t>
                </a:r>
                <a:r>
                  <a:rPr lang="cs-CZ" sz="2400" dirty="0"/>
                  <a:t>s</a:t>
                </a:r>
                <a:r>
                  <a:rPr lang="en-GB" sz="2400" dirty="0" err="1" smtClean="0"/>
                  <a:t>etr</a:t>
                </a:r>
                <a:r>
                  <a:rPr lang="cs-CZ" sz="2400" dirty="0" smtClean="0"/>
                  <a:t>vání ve stavu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 smtClean="0"/>
                  <a:t> záleží na součtu intenzit odchodů z něj </a:t>
                </a:r>
                <a:endParaRPr lang="cs-CZ" sz="2400" dirty="0"/>
              </a:p>
            </p:txBody>
          </p:sp>
        </mc:Choice>
        <mc:Fallback xmlns="">
          <p:sp>
            <p:nvSpPr>
              <p:cNvPr id="5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09" y="1844824"/>
                <a:ext cx="5162583" cy="2495534"/>
              </a:xfrm>
              <a:prstGeom prst="rect">
                <a:avLst/>
              </a:prstGeom>
              <a:blipFill rotWithShape="0">
                <a:blip r:embed="rId5"/>
                <a:stretch>
                  <a:fillRect l="-1889" t="-1711" b="-26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11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Kolmogorovovy</a:t>
            </a:r>
            <a:r>
              <a:rPr lang="cs-CZ" dirty="0" smtClean="0"/>
              <a:t> rovnice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𝜦</m:t>
                      </m:r>
                    </m:oMath>
                  </m:oMathPara>
                </a14:m>
                <a:endParaRPr lang="en-GB" sz="2400" b="1" dirty="0" smtClean="0"/>
              </a:p>
              <a:p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sz="2400" dirty="0" smtClean="0"/>
                  <a:t> je </a:t>
                </a:r>
                <a:r>
                  <a:rPr lang="en-GB" sz="2400" dirty="0" err="1" smtClean="0"/>
                  <a:t>vektor</a:t>
                </a:r>
                <a:r>
                  <a:rPr lang="cs-CZ" sz="2400" dirty="0" smtClean="0"/>
                  <a:t> p</a:t>
                </a:r>
                <a:r>
                  <a:rPr lang="en-GB" sz="2400" dirty="0" err="1" smtClean="0"/>
                  <a:t>rav</a:t>
                </a:r>
                <a:r>
                  <a:rPr lang="cs-CZ" sz="2400" dirty="0" err="1" smtClean="0"/>
                  <a:t>děpodobností</a:t>
                </a:r>
                <a:r>
                  <a:rPr lang="cs-CZ" sz="2400" dirty="0" smtClean="0"/>
                  <a:t> stavů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400" dirty="0" smtClean="0"/>
                  <a:t> vektor derivací 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s</a:t>
                </a:r>
                <a:r>
                  <a:rPr lang="cs-CZ" sz="2400" dirty="0" smtClean="0"/>
                  <a:t>tavů </a:t>
                </a:r>
              </a:p>
              <a:p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cs-CZ" sz="2400" b="1" dirty="0" smtClean="0"/>
                  <a:t> </a:t>
                </a:r>
                <a:r>
                  <a:rPr lang="cs-CZ" sz="2400" dirty="0" smtClean="0"/>
                  <a:t>matice intenzit přechodů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200" dirty="0" smtClean="0"/>
                  <a:t> pro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200" dirty="0" smtClean="0"/>
                  <a:t> intenzita přechodu z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200" dirty="0" smtClean="0"/>
                  <a:t> do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s-CZ" sz="2200" dirty="0" smtClean="0"/>
              </a:p>
              <a:p>
                <a:pPr lvl="1"/>
                <a:r>
                  <a:rPr lang="cs-CZ" sz="2200" dirty="0" smtClean="0"/>
                  <a:t>pro 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200" dirty="0" smtClean="0"/>
                  <a:t> je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200" dirty="0" smtClean="0"/>
                  <a:t> (záporná hodnota součtu ostatních prvků řádku)</a:t>
                </a:r>
                <a:br>
                  <a:rPr lang="cs-CZ" sz="2200" dirty="0" smtClean="0"/>
                </a:br>
                <a:r>
                  <a:rPr lang="cs-CZ" sz="2200" dirty="0" smtClean="0">
                    <a:sym typeface="Wingdings" panose="05000000000000000000" pitchFamily="2" charset="2"/>
                  </a:rPr>
                  <a:t> součet řádku je 0</a:t>
                </a:r>
              </a:p>
              <a:p>
                <a:r>
                  <a:rPr lang="cs-CZ" sz="2400" dirty="0" smtClean="0">
                    <a:sym typeface="Wingdings" panose="05000000000000000000" pitchFamily="2" charset="2"/>
                  </a:rPr>
                  <a:t>Počáteční podmínky – vektor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𝒑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2400" dirty="0" smtClean="0"/>
                  <a:t> - kde začnu</a:t>
                </a:r>
                <a:endParaRPr lang="en-GB" sz="2400" dirty="0"/>
              </a:p>
              <a:p>
                <a:endParaRPr lang="cs-CZ" sz="2400" dirty="0" smtClean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11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3174" y="1808678"/>
            <a:ext cx="3077257" cy="424547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Stav kde model končí – nevede z něj žádná hrana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 život modelu je omezený a v některém absorpčním stavu časem skončí (z dlouhodobého pohledu jde jen o to ve kterém)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Modelování přechodových jevů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1684170"/>
            <a:ext cx="4131254" cy="3273637"/>
            <a:chOff x="2383695" y="2012877"/>
            <a:chExt cx="4131254" cy="3273637"/>
          </a:xfrm>
        </p:grpSpPr>
        <p:grpSp>
          <p:nvGrpSpPr>
            <p:cNvPr id="8" name="Skupina 7"/>
            <p:cNvGrpSpPr/>
            <p:nvPr/>
          </p:nvGrpSpPr>
          <p:grpSpPr>
            <a:xfrm>
              <a:off x="3871549" y="2137385"/>
              <a:ext cx="1962243" cy="1106635"/>
              <a:chOff x="2879813" y="2603029"/>
              <a:chExt cx="3276363" cy="1847750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2879813" y="3658691"/>
                <a:ext cx="792088" cy="792088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b</a:t>
                </a:r>
                <a:endParaRPr lang="cs-CZ" sz="2600" dirty="0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5364088" y="3658691"/>
                <a:ext cx="792088" cy="792088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c</a:t>
                </a:r>
                <a:endParaRPr lang="cs-CZ" sz="2600" dirty="0"/>
              </a:p>
            </p:txBody>
          </p:sp>
          <p:cxnSp>
            <p:nvCxnSpPr>
              <p:cNvPr id="26" name="Zakřivená spojnice 25"/>
              <p:cNvCxnSpPr>
                <a:stCxn id="24" idx="7"/>
                <a:endCxn id="25" idx="1"/>
              </p:cNvCxnSpPr>
              <p:nvPr/>
            </p:nvCxnSpPr>
            <p:spPr>
              <a:xfrm rot="5400000" flipH="1" flipV="1">
                <a:off x="4517994" y="2812598"/>
                <a:ext cx="12700" cy="1924185"/>
              </a:xfrm>
              <a:prstGeom prst="curvedConnector3">
                <a:avLst>
                  <a:gd name="adj1" fmla="val 2713378"/>
                </a:avLst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/>
                  <p:cNvSpPr txBox="1"/>
                  <p:nvPr/>
                </p:nvSpPr>
                <p:spPr>
                  <a:xfrm>
                    <a:off x="4193958" y="2603029"/>
                    <a:ext cx="648072" cy="875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cs-CZ" sz="2600" dirty="0"/>
                  </a:p>
                </p:txBody>
              </p:sp>
            </mc:Choice>
            <mc:Fallback xmlns="">
              <p:sp>
                <p:nvSpPr>
                  <p:cNvPr id="27" name="TextovéPol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958" y="2603029"/>
                    <a:ext cx="648072" cy="87587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4761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ál 8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a</a:t>
              </a:r>
              <a:endParaRPr lang="cs-CZ" sz="2600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3871549" y="4064652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d</a:t>
              </a:r>
              <a:endParaRPr lang="cs-CZ" sz="2600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5359403" y="4064651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e</a:t>
              </a:r>
              <a:endParaRPr lang="cs-CZ" sz="2600" dirty="0"/>
            </a:p>
          </p:txBody>
        </p:sp>
        <p:cxnSp>
          <p:nvCxnSpPr>
            <p:cNvPr id="12" name="Zakřivená spojnice 11"/>
            <p:cNvCxnSpPr>
              <a:stCxn id="9" idx="7"/>
              <a:endCxn id="24" idx="1"/>
            </p:cNvCxnSpPr>
            <p:nvPr/>
          </p:nvCxnSpPr>
          <p:spPr>
            <a:xfrm rot="16200000" flipH="1">
              <a:off x="3353669" y="2251752"/>
              <a:ext cx="22293" cy="1152411"/>
            </a:xfrm>
            <a:prstGeom prst="curvedConnector3">
              <a:avLst>
                <a:gd name="adj1" fmla="val -133707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Zakřivená spojnice 12"/>
            <p:cNvCxnSpPr>
              <a:stCxn id="24" idx="3"/>
              <a:endCxn id="9" idx="5"/>
            </p:cNvCxnSpPr>
            <p:nvPr/>
          </p:nvCxnSpPr>
          <p:spPr>
            <a:xfrm rot="5400000" flipH="1">
              <a:off x="3353670" y="2587196"/>
              <a:ext cx="22293" cy="1152411"/>
            </a:xfrm>
            <a:prstGeom prst="curvedConnector3">
              <a:avLst>
                <a:gd name="adj1" fmla="val -133707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Zakřivená spojnice 13"/>
            <p:cNvCxnSpPr>
              <a:stCxn id="24" idx="3"/>
              <a:endCxn id="10" idx="2"/>
            </p:cNvCxnSpPr>
            <p:nvPr/>
          </p:nvCxnSpPr>
          <p:spPr>
            <a:xfrm rot="5400000">
              <a:off x="3342636" y="3703461"/>
              <a:ext cx="1127300" cy="69473"/>
            </a:xfrm>
            <a:prstGeom prst="curvedConnector4">
              <a:avLst>
                <a:gd name="adj1" fmla="val 36398"/>
                <a:gd name="adj2" fmla="val 429049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Zakřivená spojnice 14"/>
            <p:cNvCxnSpPr>
              <a:stCxn id="10" idx="7"/>
              <a:endCxn id="11" idx="1"/>
            </p:cNvCxnSpPr>
            <p:nvPr/>
          </p:nvCxnSpPr>
          <p:spPr>
            <a:xfrm rot="5400000" flipH="1" flipV="1">
              <a:off x="4852670" y="3557920"/>
              <a:ext cx="1" cy="1152411"/>
            </a:xfrm>
            <a:prstGeom prst="curvedConnector3">
              <a:avLst>
                <a:gd name="adj1" fmla="val 298074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Zakřivená spojnice 15"/>
            <p:cNvCxnSpPr>
              <a:stCxn id="11" idx="3"/>
              <a:endCxn id="10" idx="5"/>
            </p:cNvCxnSpPr>
            <p:nvPr/>
          </p:nvCxnSpPr>
          <p:spPr>
            <a:xfrm rot="5400000">
              <a:off x="4852671" y="3893362"/>
              <a:ext cx="1" cy="1152411"/>
            </a:xfrm>
            <a:prstGeom prst="curvedConnector3">
              <a:avLst>
                <a:gd name="adj1" fmla="val 298074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Zakřivená spojnice 16"/>
            <p:cNvCxnSpPr>
              <a:stCxn id="11" idx="6"/>
              <a:endCxn id="25" idx="6"/>
            </p:cNvCxnSpPr>
            <p:nvPr/>
          </p:nvCxnSpPr>
          <p:spPr>
            <a:xfrm flipV="1">
              <a:off x="5833792" y="3006826"/>
              <a:ext cx="12700" cy="1295020"/>
            </a:xfrm>
            <a:prstGeom prst="curvedConnector3">
              <a:avLst>
                <a:gd name="adj1" fmla="val 18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3099590" y="2012877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90" y="2012877"/>
                  <a:ext cx="388136" cy="524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23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6126813" y="3362229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813" y="3362229"/>
                  <a:ext cx="388136" cy="5245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375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/>
                <p:cNvSpPr txBox="1"/>
                <p:nvPr/>
              </p:nvSpPr>
              <p:spPr>
                <a:xfrm>
                  <a:off x="4658602" y="3338819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0" name="TextovéPol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602" y="3338819"/>
                  <a:ext cx="388136" cy="5245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079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4658602" y="4761947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602" y="4761947"/>
                  <a:ext cx="388136" cy="52456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23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3104735" y="2942874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4735" y="2942874"/>
                  <a:ext cx="388136" cy="52456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2963315" y="3532595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315" y="3532595"/>
                  <a:ext cx="388136" cy="52456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468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256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stavy - příklad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Spolehlivostní model 1 prvku bez jeho opravy (např. IO nebo nezálohovaný počítač)</a:t>
                </a:r>
              </a:p>
              <a:p>
                <a:pPr lvl="1"/>
                <a:r>
                  <a:rPr lang="cs-CZ" dirty="0" smtClean="0"/>
                  <a:t>Funguje nebo je porouchaný, nebude opraven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dirty="0" smtClean="0"/>
                  <a:t>jako intenzita poruchy prvku</a:t>
                </a:r>
              </a:p>
              <a:p>
                <a:pPr lvl="2"/>
                <a:r>
                  <a:rPr lang="cs-CZ" dirty="0" smtClean="0"/>
                  <a:t>Pro počítač cca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h𝑜𝑑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s-CZ" dirty="0" smtClean="0"/>
              </a:p>
              <a:p>
                <a:pPr lvl="2"/>
                <a:r>
                  <a:rPr lang="cs-CZ" dirty="0" smtClean="0"/>
                  <a:t>Pro obvod cca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h𝑜𝑑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(nepřevádět na čas fungování – </a:t>
                </a:r>
                <a:r>
                  <a:rPr lang="cs-CZ" dirty="0" err="1" smtClean="0"/>
                  <a:t>prvd</a:t>
                </a:r>
                <a:r>
                  <a:rPr lang="cs-CZ" dirty="0" smtClean="0"/>
                  <a:t>. </a:t>
                </a:r>
                <a:r>
                  <a:rPr lang="cs-CZ" dirty="0"/>
                  <a:t>ž</a:t>
                </a:r>
                <a:r>
                  <a:rPr lang="cs-CZ" dirty="0" smtClean="0"/>
                  <a:t>e se zařízení v následující jednotce času porouchá)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2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9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Absorp</a:t>
            </a:r>
            <a:r>
              <a:rPr lang="cs-CZ" dirty="0" smtClean="0"/>
              <a:t>ční stavy - rovnice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> – počáteční podmínka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3200" dirty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  <a:blipFill rotWithShape="0">
                <a:blip r:embed="rId2"/>
                <a:stretch>
                  <a:fillRect t="-2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303265" y="2048360"/>
            <a:ext cx="1962242" cy="783363"/>
            <a:chOff x="2383695" y="2460656"/>
            <a:chExt cx="1962242" cy="783363"/>
          </a:xfrm>
        </p:grpSpPr>
        <p:sp>
          <p:nvSpPr>
            <p:cNvPr id="8" name="Ovál 7"/>
            <p:cNvSpPr/>
            <p:nvPr/>
          </p:nvSpPr>
          <p:spPr>
            <a:xfrm>
              <a:off x="3871549" y="2769630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1</a:t>
              </a:r>
              <a:endParaRPr lang="cs-CZ" sz="26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0</a:t>
              </a:r>
              <a:endParaRPr lang="cs-CZ" sz="2600" dirty="0"/>
            </a:p>
          </p:txBody>
        </p:sp>
        <p:cxnSp>
          <p:nvCxnSpPr>
            <p:cNvPr id="10" name="Zakřivená spojnice 9"/>
            <p:cNvCxnSpPr>
              <a:stCxn id="9" idx="6"/>
              <a:endCxn id="8" idx="2"/>
            </p:cNvCxnSpPr>
            <p:nvPr/>
          </p:nvCxnSpPr>
          <p:spPr>
            <a:xfrm>
              <a:off x="2858084" y="2984533"/>
              <a:ext cx="1013465" cy="22293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3204158" y="2460656"/>
                  <a:ext cx="38813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158" y="2460656"/>
                  <a:ext cx="388136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62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Absorp</a:t>
            </a:r>
            <a:r>
              <a:rPr lang="cs-CZ" dirty="0" smtClean="0"/>
              <a:t>ční stavy - rovnice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> – počáteční podmínka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3200" dirty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  <a:blipFill rotWithShape="0">
                <a:blip r:embed="rId2"/>
                <a:stretch>
                  <a:fillRect t="-2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397112" y="3244334"/>
                <a:ext cx="34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12" y="3244334"/>
                <a:ext cx="34977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aoblený obdélník 10"/>
          <p:cNvSpPr/>
          <p:nvPr/>
        </p:nvSpPr>
        <p:spPr>
          <a:xfrm>
            <a:off x="827584" y="3749825"/>
            <a:ext cx="2088232" cy="6152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2143046" y="3805907"/>
            <a:ext cx="700761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3225062" y="3825044"/>
            <a:ext cx="1085252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4655368" y="3825044"/>
            <a:ext cx="2364903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ový bublinový popisek 11"/>
          <p:cNvSpPr/>
          <p:nvPr/>
        </p:nvSpPr>
        <p:spPr>
          <a:xfrm>
            <a:off x="845426" y="2204864"/>
            <a:ext cx="2379636" cy="1307766"/>
          </a:xfrm>
          <a:prstGeom prst="wedgeRectCallout">
            <a:avLst>
              <a:gd name="adj1" fmla="val -37238"/>
              <a:gd name="adj2" fmla="val 6641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Pravděpodobnost že systém ještě hodinu vydrží</a:t>
            </a:r>
            <a:endParaRPr lang="cs-CZ" sz="2400" dirty="0"/>
          </a:p>
        </p:txBody>
      </p:sp>
      <p:sp>
        <p:nvSpPr>
          <p:cNvPr id="18" name="Obdélníkový bublinový popisek 17"/>
          <p:cNvSpPr/>
          <p:nvPr/>
        </p:nvSpPr>
        <p:spPr>
          <a:xfrm>
            <a:off x="395536" y="4635210"/>
            <a:ext cx="3600400" cy="886130"/>
          </a:xfrm>
          <a:prstGeom prst="wedgeRectCallout">
            <a:avLst>
              <a:gd name="adj1" fmla="val 8066"/>
              <a:gd name="adj2" fmla="val -854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1 hodina – nejmenší jednotka se kterou pracuji</a:t>
            </a:r>
            <a:endParaRPr lang="cs-CZ" sz="2400" dirty="0"/>
          </a:p>
        </p:txBody>
      </p:sp>
      <p:sp>
        <p:nvSpPr>
          <p:cNvPr id="19" name="Obdélníkový bublinový popisek 18"/>
          <p:cNvSpPr/>
          <p:nvPr/>
        </p:nvSpPr>
        <p:spPr>
          <a:xfrm>
            <a:off x="3617482" y="2780929"/>
            <a:ext cx="3762830" cy="766086"/>
          </a:xfrm>
          <a:prstGeom prst="wedgeRectCallout">
            <a:avLst>
              <a:gd name="adj1" fmla="val -34028"/>
              <a:gd name="adj2" fmla="val 8443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Absolutní pravděpodobnost stavu 0 v čase t</a:t>
            </a:r>
            <a:endParaRPr lang="cs-CZ" sz="2400" dirty="0"/>
          </a:p>
        </p:txBody>
      </p:sp>
      <p:sp>
        <p:nvSpPr>
          <p:cNvPr id="20" name="Obdélníkový bublinový popisek 19"/>
          <p:cNvSpPr/>
          <p:nvPr/>
        </p:nvSpPr>
        <p:spPr>
          <a:xfrm>
            <a:off x="4229549" y="4635210"/>
            <a:ext cx="3762830" cy="766086"/>
          </a:xfrm>
          <a:prstGeom prst="wedgeRectCallout">
            <a:avLst>
              <a:gd name="adj1" fmla="val 5862"/>
              <a:gd name="adj2" fmla="val -912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Absolutní pravděpodobnost přechodu do stavu 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57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Absorp</a:t>
            </a:r>
            <a:r>
              <a:rPr lang="cs-CZ" dirty="0" smtClean="0"/>
              <a:t>ční stavy - rovnice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> – počáteční podmínka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3200" dirty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5" y="3200217"/>
                <a:ext cx="7632848" cy="2893080"/>
              </a:xfrm>
              <a:blipFill rotWithShape="0">
                <a:blip r:embed="rId2"/>
                <a:stretch>
                  <a:fillRect t="-2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875789" y="4370817"/>
            <a:ext cx="3434523" cy="1002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ový bublinový popisek 11"/>
              <p:cNvSpPr/>
              <p:nvPr/>
            </p:nvSpPr>
            <p:spPr>
              <a:xfrm>
                <a:off x="1013907" y="3200217"/>
                <a:ext cx="3239191" cy="941770"/>
              </a:xfrm>
              <a:prstGeom prst="wedgeRectCallout">
                <a:avLst>
                  <a:gd name="adj1" fmla="val -38345"/>
                  <a:gd name="adj2" fmla="val 7403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dirty="0" smtClean="0"/>
                  <a:t>Derivace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 smtClean="0"/>
                  <a:t>podle času – viz definice derivace</a:t>
                </a:r>
                <a:endParaRPr lang="cs-CZ" sz="2400" dirty="0"/>
              </a:p>
            </p:txBody>
          </p:sp>
        </mc:Choice>
        <mc:Fallback xmlns="">
          <p:sp>
            <p:nvSpPr>
              <p:cNvPr id="12" name="Obdélníkový bublinový popise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07" y="3200217"/>
                <a:ext cx="3239191" cy="941770"/>
              </a:xfrm>
              <a:prstGeom prst="wedgeRectCallout">
                <a:avLst>
                  <a:gd name="adj1" fmla="val -38345"/>
                  <a:gd name="adj2" fmla="val 74034"/>
                </a:avLst>
              </a:prstGeom>
              <a:blipFill rotWithShape="0">
                <a:blip r:embed="rId3"/>
                <a:stretch>
                  <a:fillRect r="-111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kupina 20"/>
          <p:cNvGrpSpPr/>
          <p:nvPr/>
        </p:nvGrpSpPr>
        <p:grpSpPr>
          <a:xfrm>
            <a:off x="1303265" y="2048360"/>
            <a:ext cx="1962242" cy="783363"/>
            <a:chOff x="2383695" y="2460656"/>
            <a:chExt cx="1962242" cy="783363"/>
          </a:xfrm>
        </p:grpSpPr>
        <p:sp>
          <p:nvSpPr>
            <p:cNvPr id="22" name="Ovál 21"/>
            <p:cNvSpPr/>
            <p:nvPr/>
          </p:nvSpPr>
          <p:spPr>
            <a:xfrm>
              <a:off x="3871549" y="2769630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1</a:t>
              </a:r>
              <a:endParaRPr lang="cs-CZ" sz="2600" dirty="0"/>
            </a:p>
          </p:txBody>
        </p:sp>
        <p:sp>
          <p:nvSpPr>
            <p:cNvPr id="23" name="Ovál 22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0</a:t>
              </a:r>
              <a:endParaRPr lang="cs-CZ" sz="2600" dirty="0"/>
            </a:p>
          </p:txBody>
        </p:sp>
        <p:cxnSp>
          <p:nvCxnSpPr>
            <p:cNvPr id="24" name="Zakřivená spojnice 23"/>
            <p:cNvCxnSpPr>
              <a:stCxn id="23" idx="6"/>
              <a:endCxn id="22" idx="2"/>
            </p:cNvCxnSpPr>
            <p:nvPr/>
          </p:nvCxnSpPr>
          <p:spPr>
            <a:xfrm>
              <a:off x="2858084" y="2984533"/>
              <a:ext cx="1013465" cy="22293"/>
            </a:xfrm>
            <a:prstGeom prst="curvedConnector3">
              <a:avLst>
                <a:gd name="adj1" fmla="val 5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ovéPole 24"/>
                <p:cNvSpPr txBox="1"/>
                <p:nvPr/>
              </p:nvSpPr>
              <p:spPr>
                <a:xfrm>
                  <a:off x="3204158" y="2460656"/>
                  <a:ext cx="38813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5" name="TextovéPol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158" y="2460656"/>
                  <a:ext cx="388136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Zaoblený obdélník 25"/>
          <p:cNvSpPr/>
          <p:nvPr/>
        </p:nvSpPr>
        <p:spPr>
          <a:xfrm>
            <a:off x="899123" y="5453310"/>
            <a:ext cx="3024805" cy="5255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ový bublinový popisek 26"/>
          <p:cNvSpPr/>
          <p:nvPr/>
        </p:nvSpPr>
        <p:spPr>
          <a:xfrm>
            <a:off x="4765777" y="5313483"/>
            <a:ext cx="3239191" cy="1170600"/>
          </a:xfrm>
          <a:prstGeom prst="wedgeRectCallout">
            <a:avLst>
              <a:gd name="adj1" fmla="val -76161"/>
              <a:gd name="adj2" fmla="val -137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Lineární diferenciální rovnice 1. řádu s konstantními koeficienty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24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Absorp</a:t>
            </a:r>
            <a:r>
              <a:rPr lang="cs-CZ" dirty="0" smtClean="0"/>
              <a:t>ční stavy - rovnice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5" y="1988840"/>
                <a:ext cx="7632848" cy="4104457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endParaRPr lang="cs-CZ" sz="24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2400" dirty="0" smtClean="0"/>
                  <a:t>Navíc víme že platí</a:t>
                </a:r>
                <a:br>
                  <a:rPr lang="cs-CZ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 smtClean="0"/>
                  <a:t> – jiné stavy nejsou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cs-CZ" sz="2400" dirty="0" smtClean="0"/>
                  <a:t>a doplníme počáteční 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2400" b="0" dirty="0" smtClean="0"/>
                  <a:t/>
                </a:r>
                <a:br>
                  <a:rPr lang="cs-CZ" sz="2400" b="0" dirty="0" smtClean="0"/>
                </a:br>
                <a:r>
                  <a:rPr lang="cs-CZ" sz="2400" b="0" dirty="0" smtClean="0"/>
                  <a:t/>
                </a:r>
                <a:br>
                  <a:rPr lang="cs-CZ" sz="2400" b="0" dirty="0" smtClean="0"/>
                </a:br>
                <a:r>
                  <a:rPr lang="cs-CZ" sz="2400" b="0" dirty="0" smtClean="0"/>
                  <a:t>řešení (metodou charakteristické rovnice):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5" y="1988840"/>
                <a:ext cx="7632848" cy="4104457"/>
              </a:xfrm>
              <a:blipFill rotWithShape="0"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6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27584" y="2132856"/>
            <a:ext cx="4376670" cy="399330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Andrej </a:t>
            </a:r>
            <a:r>
              <a:rPr lang="cs-CZ" dirty="0" err="1" smtClean="0"/>
              <a:t>Markov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(1856 - 1922)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i="1" dirty="0" smtClean="0"/>
              <a:t>Budoucnost je nezávislá na minulosti, pokud je dán přesný popis současného stavu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dirty="0" smtClean="0"/>
              <a:t>          (</a:t>
            </a:r>
            <a:r>
              <a:rPr lang="cs-CZ" dirty="0" err="1" smtClean="0"/>
              <a:t>Wilkinson</a:t>
            </a:r>
            <a:r>
              <a:rPr lang="cs-CZ" dirty="0" smtClean="0"/>
              <a:t>, 2006)</a:t>
            </a:r>
          </a:p>
          <a:p>
            <a:r>
              <a:rPr lang="cs-CZ" dirty="0" smtClean="0"/>
              <a:t>Modelování sekvencí dat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pic>
        <p:nvPicPr>
          <p:cNvPr id="1026" name="Picture 2" descr="http://upload.wikimedia.org/wikipedia/commons/a/a8/Andrei_Mar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54" y="2133600"/>
            <a:ext cx="269947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12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stavy – kdy dojde k přechodu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cs-CZ" sz="2400" dirty="0" smtClean="0"/>
                  <a:t> – doba za kterou dojde k poruše (př. z 0 do 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τ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400" dirty="0" smtClean="0"/>
                  <a:t> – 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ž</a:t>
                </a:r>
                <a:r>
                  <a:rPr lang="cs-CZ" sz="2400" dirty="0" smtClean="0"/>
                  <a:t>e k poruše došlo –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cs-CZ" sz="2400" b="0" dirty="0" smtClean="0"/>
              </a:p>
              <a:p>
                <a:pPr lvl="1"/>
                <a:r>
                  <a:rPr lang="cs-CZ" sz="2200" dirty="0" smtClean="0"/>
                  <a:t>Distribuční funkce </a:t>
                </a:r>
                <a:r>
                  <a:rPr lang="cs-CZ" sz="2200" dirty="0" err="1" smtClean="0"/>
                  <a:t>náh</a:t>
                </a:r>
                <a:r>
                  <a:rPr lang="cs-CZ" sz="2200" dirty="0" smtClean="0"/>
                  <a:t>. </a:t>
                </a:r>
                <a:r>
                  <a:rPr lang="cs-CZ" sz="2200" dirty="0"/>
                  <a:t>d</a:t>
                </a:r>
                <a:r>
                  <a:rPr lang="cs-CZ" sz="2200" dirty="0" smtClean="0"/>
                  <a:t>oby poruchy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cs-CZ" sz="2200" dirty="0" smtClean="0"/>
                  <a:t/>
                </a:r>
                <a:br>
                  <a:rPr lang="cs-CZ" sz="2200" dirty="0" smtClean="0"/>
                </a:b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cs-CZ" sz="2200" b="0" dirty="0" smtClean="0"/>
              </a:p>
              <a:p>
                <a:pPr lvl="1"/>
                <a:r>
                  <a:rPr lang="cs-CZ" sz="2200" dirty="0" smtClean="0"/>
                  <a:t>Hustota pravděpodobnosti (derivace </a:t>
                </a:r>
                <a:r>
                  <a:rPr lang="cs-CZ" sz="2200" dirty="0" err="1" smtClean="0"/>
                  <a:t>dist</a:t>
                </a:r>
                <a:r>
                  <a:rPr lang="cs-CZ" sz="2200" dirty="0" smtClean="0"/>
                  <a:t>. </a:t>
                </a:r>
                <a:r>
                  <a:rPr lang="cs-CZ" sz="2200" dirty="0" err="1" smtClean="0"/>
                  <a:t>fce</a:t>
                </a:r>
                <a:r>
                  <a:rPr lang="cs-CZ" sz="2200" dirty="0" smtClean="0"/>
                  <a:t>)</a:t>
                </a:r>
                <a:br>
                  <a:rPr lang="cs-CZ" sz="2200" dirty="0" smtClean="0"/>
                </a:b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cs-CZ" sz="2200" dirty="0" smtClean="0"/>
                  <a:t> </a:t>
                </a:r>
                <a:br>
                  <a:rPr lang="cs-CZ" sz="2200" dirty="0" smtClean="0"/>
                </a:br>
                <a:r>
                  <a:rPr lang="cs-CZ" sz="2200" dirty="0" smtClean="0">
                    <a:sym typeface="Wingdings" panose="05000000000000000000" pitchFamily="2" charset="2"/>
                  </a:rPr>
                  <a:t> náhodná doba poruchy má exponenciální rozdělení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cs-CZ" sz="2400" dirty="0" smtClean="0"/>
                  <a:t> - vlastnost </a:t>
                </a:r>
                <a:r>
                  <a:rPr lang="cs-CZ" sz="2400" dirty="0" err="1" smtClean="0"/>
                  <a:t>exp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r</a:t>
                </a:r>
                <a:r>
                  <a:rPr lang="cs-CZ" sz="2400" dirty="0" smtClean="0"/>
                  <a:t>ozdělení (odhad pro konstantní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400" dirty="0" smtClean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8" t="-1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9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Zobecnění modelu s absorpčními stavy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Soustava lin. </a:t>
                </a:r>
                <a:r>
                  <a:rPr lang="cs-CZ" dirty="0" err="1"/>
                  <a:t>d</a:t>
                </a:r>
                <a:r>
                  <a:rPr lang="cs-CZ" dirty="0" err="1" smtClean="0"/>
                  <a:t>if</a:t>
                </a:r>
                <a:r>
                  <a:rPr lang="cs-CZ" dirty="0" smtClean="0"/>
                  <a:t>. rovnic 1. řádu, pro každý stav 1 rovnice </a:t>
                </a:r>
                <a:r>
                  <a:rPr lang="cs-CZ" dirty="0" smtClean="0">
                    <a:sym typeface="Wingdings" panose="05000000000000000000" pitchFamily="2" charset="2"/>
                  </a:rPr>
                  <a:t> získám n rovnic pro stavy</a:t>
                </a:r>
              </a:p>
              <a:p>
                <a:r>
                  <a:rPr lang="cs-CZ" dirty="0" smtClean="0">
                    <a:sym typeface="Wingdings" panose="05000000000000000000" pitchFamily="2" charset="2"/>
                  </a:rPr>
                  <a:t>Pro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-</a:t>
                </a:r>
                <a:r>
                  <a:rPr lang="cs-CZ" dirty="0" err="1" smtClean="0">
                    <a:sym typeface="Wingdings" panose="05000000000000000000" pitchFamily="2" charset="2"/>
                  </a:rPr>
                  <a:t>tý</a:t>
                </a:r>
                <a:r>
                  <a:rPr lang="cs-CZ" dirty="0" smtClean="0">
                    <a:sym typeface="Wingdings" panose="05000000000000000000" pitchFamily="2" charset="2"/>
                  </a:rPr>
                  <a:t> stav</a:t>
                </a:r>
              </a:p>
              <a:p>
                <a:pPr lvl="1"/>
                <a:r>
                  <a:rPr lang="cs-CZ" dirty="0" smtClean="0">
                    <a:sym typeface="Wingdings" panose="05000000000000000000" pitchFamily="2" charset="2"/>
                  </a:rPr>
                  <a:t>Levá strana: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Pravá strana: součet „příspěvků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dirty="0" smtClean="0"/>
                  <a:t>“ ve tvaru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- </a:t>
                </a:r>
                <a:r>
                  <a:rPr lang="en-GB" dirty="0" err="1" smtClean="0"/>
                  <a:t>hrany</a:t>
                </a:r>
                <a:r>
                  <a:rPr lang="en-GB" dirty="0" smtClean="0"/>
                  <a:t> do </a:t>
                </a:r>
                <a:r>
                  <a:rPr lang="en-GB" dirty="0" err="1" smtClean="0"/>
                  <a:t>stavu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 smtClean="0"/>
                  <a:t>- </a:t>
                </a:r>
                <a:r>
                  <a:rPr lang="en-GB" dirty="0" err="1" smtClean="0"/>
                  <a:t>hrany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vedouc</a:t>
                </a:r>
                <a:r>
                  <a:rPr lang="cs-CZ" dirty="0" smtClean="0"/>
                  <a:t>í ze stavu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Počáteční podmínky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cs-CZ" dirty="0" smtClean="0"/>
                  <a:t> pro všechny stavy</a:t>
                </a:r>
                <a:br>
                  <a:rPr lang="cs-CZ" dirty="0" smtClean="0"/>
                </a:br>
                <a:r>
                  <a:rPr lang="cs-CZ" dirty="0" smtClean="0">
                    <a:sym typeface="Wingdings" panose="05000000000000000000" pitchFamily="2" charset="2"/>
                  </a:rPr>
                  <a:t> určím všechna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cs-CZ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2595" r="-7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7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Zobecnění modelu s absorpčními stavy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Náhodná doba setrvání ve stavu v každém stavu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 má </a:t>
                </a:r>
                <a:r>
                  <a:rPr lang="cs-CZ" dirty="0" err="1" smtClean="0"/>
                  <a:t>exp</a:t>
                </a:r>
                <a:r>
                  <a:rPr lang="cs-CZ" dirty="0" smtClean="0"/>
                  <a:t>. rozdělení</a:t>
                </a:r>
                <a:br>
                  <a:rPr lang="cs-CZ" dirty="0" smtClean="0"/>
                </a:br>
                <a:endParaRPr lang="cs-CZ" dirty="0" smtClean="0"/>
              </a:p>
              <a:p>
                <a:r>
                  <a:rPr lang="cs-CZ" dirty="0" smtClean="0"/>
                  <a:t>Parametr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 smtClean="0"/>
                  <a:t> - součet hran vedoucích ven</a:t>
                </a:r>
              </a:p>
              <a:p>
                <a:r>
                  <a:rPr lang="cs-CZ" dirty="0" smtClean="0"/>
                  <a:t>Střední doba setrvání ve stavu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7" t="-3206" r="-1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45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Markovské modely bez absorpčních </a:t>
            </a:r>
            <a:r>
              <a:rPr lang="cs-CZ" dirty="0" smtClean="0"/>
              <a:t>stavů (cyklické)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Graf složený z cyklů </a:t>
                </a:r>
                <a:r>
                  <a:rPr lang="cs-CZ" dirty="0" smtClean="0">
                    <a:sym typeface="Wingdings" panose="05000000000000000000" pitchFamily="2" charset="2"/>
                  </a:rPr>
                  <a:t> nekonečný život modelu</a:t>
                </a:r>
              </a:p>
              <a:p>
                <a:pPr lvl="1"/>
                <a:r>
                  <a:rPr lang="cs-CZ" dirty="0">
                    <a:sym typeface="Wingdings" panose="05000000000000000000" pitchFamily="2" charset="2"/>
                  </a:rPr>
                  <a:t>v</a:t>
                </a:r>
                <a:r>
                  <a:rPr lang="cs-CZ" dirty="0" smtClean="0">
                    <a:sym typeface="Wingdings" panose="05000000000000000000" pitchFamily="2" charset="2"/>
                  </a:rPr>
                  <a:t> jakém stavu bude v určitém čase?</a:t>
                </a:r>
              </a:p>
              <a:p>
                <a:r>
                  <a:rPr lang="cs-CZ" dirty="0" smtClean="0"/>
                  <a:t>Graf musí být silně souvislý</a:t>
                </a:r>
              </a:p>
              <a:p>
                <a:pPr lvl="1"/>
                <a:r>
                  <a:rPr lang="cs-CZ" dirty="0"/>
                  <a:t>o</a:t>
                </a:r>
                <a:r>
                  <a:rPr lang="cs-CZ" dirty="0" smtClean="0"/>
                  <a:t>dkudkoliv se dá dostat kamkoliv (neexistují podgrafy odkud se nedá dostat – „absorpční skupiny“)</a:t>
                </a:r>
              </a:p>
              <a:p>
                <a:r>
                  <a:rPr lang="cs-CZ" dirty="0" smtClean="0"/>
                  <a:t>Lze určit limitní pravděpodobnosti stavů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cs-CZ" dirty="0" smtClean="0"/>
                  <a:t> (dále jen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/>
                  <a:t>) snáze než soustavou </a:t>
                </a:r>
                <a:r>
                  <a:rPr lang="cs-CZ" dirty="0" err="1" smtClean="0"/>
                  <a:t>dif</a:t>
                </a:r>
                <a:r>
                  <a:rPr lang="cs-CZ" dirty="0" smtClean="0"/>
                  <a:t>. rovnic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3664" r="-2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47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zjednodušit výpočet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400" dirty="0" smtClean="0"/>
                  <a:t>Jestliže existují hodnoty limitních pravděpodobností, odpovídající derivace jsou nulové (</a:t>
                </a:r>
                <a:r>
                  <a:rPr lang="cs-CZ" sz="2400" dirty="0" err="1" smtClean="0"/>
                  <a:t>prvd</a:t>
                </a:r>
                <a:r>
                  <a:rPr lang="cs-CZ" sz="2400" dirty="0" smtClean="0"/>
                  <a:t>. </a:t>
                </a:r>
                <a:r>
                  <a:rPr lang="cs-CZ" sz="2400" dirty="0"/>
                  <a:t>s</a:t>
                </a:r>
                <a:r>
                  <a:rPr lang="cs-CZ" sz="2400" dirty="0" smtClean="0"/>
                  <a:t>e už nemění)</a:t>
                </a:r>
                <a:br>
                  <a:rPr lang="cs-CZ" sz="2400" dirty="0" smtClean="0"/>
                </a:br>
                <a:r>
                  <a:rPr lang="cs-CZ" sz="2400" dirty="0" smtClean="0">
                    <a:sym typeface="Wingdings" panose="05000000000000000000" pitchFamily="2" charset="2"/>
                  </a:rPr>
                  <a:t> pro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lang="cs-CZ" sz="2400" dirty="0" smtClean="0"/>
                  <a:t> přejde popis modelu na soustavu lineárních rovnic,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err="1" smtClean="0"/>
                  <a:t>budou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jen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nez</a:t>
                </a:r>
                <a:r>
                  <a:rPr lang="cs-CZ" sz="2400" dirty="0" err="1" smtClean="0"/>
                  <a:t>námé</a:t>
                </a:r>
                <a:r>
                  <a:rPr lang="cs-CZ" sz="2400" dirty="0" smtClean="0"/>
                  <a:t>, ne funkce:</a:t>
                </a:r>
              </a:p>
              <a:p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cs-CZ" sz="2400" b="0" dirty="0" smtClean="0"/>
                  <a:t/>
                </a:r>
                <a:br>
                  <a:rPr lang="cs-CZ" sz="2400" b="0" dirty="0" smtClean="0"/>
                </a:br>
                <a:r>
                  <a:rPr lang="cs-CZ" sz="2400" b="0" dirty="0" smtClean="0"/>
                  <a:t>kde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400" dirty="0" smtClean="0"/>
                  <a:t> je nulový vektor a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 smtClean="0"/>
              </a:p>
              <a:p>
                <a:pPr lvl="1"/>
                <a:r>
                  <a:rPr lang="cs-CZ" sz="2200" dirty="0" smtClean="0"/>
                  <a:t>Pro řešení nutné doplnit normalizační podmínku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cs-CZ" sz="2200" dirty="0" smtClean="0"/>
                  <a:t>, která nahradí libovolnou z rovnic</a:t>
                </a:r>
                <a:endParaRPr lang="cs-CZ" sz="2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8" t="-1069" r="-1358" b="-16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7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synchronizace procesů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3268726"/>
                <a:ext cx="4392488" cy="278543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2 vlákna, paralelní, každé na svém procesoru</a:t>
                </a:r>
              </a:p>
              <a:p>
                <a:r>
                  <a:rPr lang="cs-CZ" dirty="0" smtClean="0"/>
                  <a:t>1 kritická sekce do které obě potřebují</a:t>
                </a:r>
              </a:p>
              <a:p>
                <a:r>
                  <a:rPr lang="cs-CZ" dirty="0" smtClean="0"/>
                  <a:t>Parametry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</m:oMath>
                </a14:m>
                <a:r>
                  <a:rPr lang="cs-CZ" dirty="0" smtClean="0"/>
                  <a:t> náhodné a s </a:t>
                </a:r>
                <a:r>
                  <a:rPr lang="cs-CZ" dirty="0" err="1" smtClean="0"/>
                  <a:t>exp</a:t>
                </a:r>
                <a:r>
                  <a:rPr lang="cs-CZ" dirty="0" smtClean="0"/>
                  <a:t>. rozdělením  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3268726"/>
                <a:ext cx="4392488" cy="2785430"/>
              </a:xfrm>
              <a:blipFill rotWithShape="0">
                <a:blip r:embed="rId2"/>
                <a:stretch>
                  <a:fillRect l="-2222" t="-3501" r="-1944" b="-4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303265" y="1652142"/>
            <a:ext cx="3577937" cy="1403510"/>
            <a:chOff x="1303265" y="1652142"/>
            <a:chExt cx="3577937" cy="1403510"/>
          </a:xfrm>
        </p:grpSpPr>
        <p:grpSp>
          <p:nvGrpSpPr>
            <p:cNvPr id="7" name="Skupina 6"/>
            <p:cNvGrpSpPr/>
            <p:nvPr/>
          </p:nvGrpSpPr>
          <p:grpSpPr>
            <a:xfrm>
              <a:off x="1303265" y="1669498"/>
              <a:ext cx="2029061" cy="1139933"/>
              <a:chOff x="2383695" y="2081794"/>
              <a:chExt cx="2029061" cy="1139933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3938368" y="2747338"/>
                <a:ext cx="474388" cy="474389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1</a:t>
                </a:r>
                <a:endParaRPr lang="cs-CZ" sz="2600" dirty="0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2383695" y="2747338"/>
                <a:ext cx="474389" cy="474389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0</a:t>
                </a:r>
                <a:endParaRPr lang="cs-CZ" sz="2600" dirty="0"/>
              </a:p>
            </p:txBody>
          </p:sp>
          <p:cxnSp>
            <p:nvCxnSpPr>
              <p:cNvPr id="10" name="Zakřivená spojnice 9"/>
              <p:cNvCxnSpPr>
                <a:stCxn id="9" idx="7"/>
                <a:endCxn id="8" idx="1"/>
              </p:cNvCxnSpPr>
              <p:nvPr/>
            </p:nvCxnSpPr>
            <p:spPr>
              <a:xfrm rot="5400000" flipH="1" flipV="1">
                <a:off x="3398226" y="2207196"/>
                <a:ext cx="12700" cy="1219230"/>
              </a:xfrm>
              <a:prstGeom prst="curvedConnector3">
                <a:avLst>
                  <a:gd name="adj1" fmla="val 2347031"/>
                </a:avLst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3116544" y="2081794"/>
                    <a:ext cx="576064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2600" dirty="0" smtClean="0"/>
                      <a:t>2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endParaRPr lang="cs-CZ" sz="2600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6544" y="2081794"/>
                    <a:ext cx="576064" cy="4924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8947" t="-9877" b="-30864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Ovál 12"/>
            <p:cNvSpPr/>
            <p:nvPr/>
          </p:nvSpPr>
          <p:spPr>
            <a:xfrm>
              <a:off x="4406814" y="2347742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2</a:t>
              </a:r>
              <a:endParaRPr lang="cs-CZ" sz="2600" dirty="0"/>
            </a:p>
          </p:txBody>
        </p:sp>
        <p:cxnSp>
          <p:nvCxnSpPr>
            <p:cNvPr id="16" name="Zakřivená spojnice 15"/>
            <p:cNvCxnSpPr>
              <a:stCxn id="8" idx="7"/>
              <a:endCxn id="13" idx="1"/>
            </p:cNvCxnSpPr>
            <p:nvPr/>
          </p:nvCxnSpPr>
          <p:spPr>
            <a:xfrm rot="16200000" flipH="1">
              <a:off x="3863220" y="1804148"/>
              <a:ext cx="12700" cy="1213434"/>
            </a:xfrm>
            <a:prstGeom prst="curvedConnector3">
              <a:avLst>
                <a:gd name="adj1" fmla="val -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Zakřivená spojnice 18"/>
            <p:cNvCxnSpPr>
              <a:stCxn id="13" idx="3"/>
              <a:endCxn id="8" idx="5"/>
            </p:cNvCxnSpPr>
            <p:nvPr/>
          </p:nvCxnSpPr>
          <p:spPr>
            <a:xfrm rot="5400000" flipH="1">
              <a:off x="3863220" y="2139591"/>
              <a:ext cx="12700" cy="1213434"/>
            </a:xfrm>
            <a:prstGeom prst="curvedConnector3">
              <a:avLst>
                <a:gd name="adj1" fmla="val -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Zakřivená spojnice 21"/>
            <p:cNvCxnSpPr>
              <a:stCxn id="8" idx="3"/>
              <a:endCxn id="9" idx="5"/>
            </p:cNvCxnSpPr>
            <p:nvPr/>
          </p:nvCxnSpPr>
          <p:spPr>
            <a:xfrm rot="5400000">
              <a:off x="2317796" y="2130343"/>
              <a:ext cx="12700" cy="1219230"/>
            </a:xfrm>
            <a:prstGeom prst="curvedConnector3">
              <a:avLst>
                <a:gd name="adj1" fmla="val 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ovéPole 24"/>
                <p:cNvSpPr txBox="1"/>
                <p:nvPr/>
              </p:nvSpPr>
              <p:spPr>
                <a:xfrm>
                  <a:off x="3642897" y="1652142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5" name="TextovéPol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97" y="1652142"/>
                  <a:ext cx="576064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ovéPole 25"/>
                <p:cNvSpPr txBox="1"/>
                <p:nvPr/>
              </p:nvSpPr>
              <p:spPr>
                <a:xfrm>
                  <a:off x="2036114" y="2563209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</a:rPr>
                          <m:t>μ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6" name="TextovéPol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114" y="2563209"/>
                  <a:ext cx="576064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ovéPole 26"/>
                <p:cNvSpPr txBox="1"/>
                <p:nvPr/>
              </p:nvSpPr>
              <p:spPr>
                <a:xfrm>
                  <a:off x="3588539" y="2560259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</a:rPr>
                          <m:t>μ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7" name="TextovéPol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539" y="2560259"/>
                  <a:ext cx="576064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Diagram 27"/>
              <p:cNvGraphicFramePr/>
              <p:nvPr>
                <p:extLst>
                  <p:ext uri="{D42A27DB-BD31-4B8C-83A1-F6EECF244321}">
                    <p14:modId xmlns:p14="http://schemas.microsoft.com/office/powerpoint/2010/main" val="1790763225"/>
                  </p:ext>
                </p:extLst>
              </p:nvPr>
            </p:nvGraphicFramePr>
            <p:xfrm>
              <a:off x="4881202" y="1844824"/>
              <a:ext cx="3579230" cy="36161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8" name="Diagram 27"/>
              <p:cNvGraphicFramePr/>
              <p:nvPr>
                <p:extLst>
                  <p:ext uri="{D42A27DB-BD31-4B8C-83A1-F6EECF244321}">
                    <p14:modId xmlns:p14="http://schemas.microsoft.com/office/powerpoint/2010/main" val="1790763225"/>
                  </p:ext>
                </p:extLst>
              </p:nvPr>
            </p:nvGraphicFramePr>
            <p:xfrm>
              <a:off x="4881202" y="1844824"/>
              <a:ext cx="3579230" cy="36161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460238" y="3228442"/>
                <a:ext cx="2563366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𝑙𝑜𝑐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cs-CZ" sz="2400"/>
                            <m:t> 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38" y="3228442"/>
                <a:ext cx="2563366" cy="8486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460238" y="5530423"/>
                <a:ext cx="2563366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cs-CZ" sz="2400"/>
                            <m:t> 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38" y="5530423"/>
                <a:ext cx="2563366" cy="84863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22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synchronizace procesů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3284984"/>
                <a:ext cx="7632848" cy="276917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Lze určit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: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Pro </a:t>
                </a:r>
                <a:r>
                  <a:rPr lang="en-GB" dirty="0" err="1" smtClean="0"/>
                  <a:t>po</a:t>
                </a:r>
                <a:r>
                  <a:rPr lang="cs-CZ" dirty="0" smtClean="0"/>
                  <a:t>č. podmínky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3284984"/>
                <a:ext cx="7632848" cy="2769171"/>
              </a:xfrm>
              <a:blipFill rotWithShape="0">
                <a:blip r:embed="rId2"/>
                <a:stretch>
                  <a:fillRect l="-1438" t="-4846" b="-4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303265" y="1652142"/>
            <a:ext cx="3577937" cy="1403510"/>
            <a:chOff x="1303265" y="1652142"/>
            <a:chExt cx="3577937" cy="1403510"/>
          </a:xfrm>
        </p:grpSpPr>
        <p:grpSp>
          <p:nvGrpSpPr>
            <p:cNvPr id="8" name="Skupina 7"/>
            <p:cNvGrpSpPr/>
            <p:nvPr/>
          </p:nvGrpSpPr>
          <p:grpSpPr>
            <a:xfrm>
              <a:off x="1303265" y="1669498"/>
              <a:ext cx="2029061" cy="1139933"/>
              <a:chOff x="2383695" y="2081794"/>
              <a:chExt cx="2029061" cy="1139933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3938368" y="2747338"/>
                <a:ext cx="474388" cy="474389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1</a:t>
                </a:r>
                <a:endParaRPr lang="cs-CZ" sz="2600" dirty="0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2383695" y="2747338"/>
                <a:ext cx="474389" cy="474389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0</a:t>
                </a:r>
                <a:endParaRPr lang="cs-CZ" sz="2600" dirty="0"/>
              </a:p>
            </p:txBody>
          </p:sp>
          <p:cxnSp>
            <p:nvCxnSpPr>
              <p:cNvPr id="18" name="Zakřivená spojnice 17"/>
              <p:cNvCxnSpPr>
                <a:stCxn id="17" idx="7"/>
                <a:endCxn id="16" idx="1"/>
              </p:cNvCxnSpPr>
              <p:nvPr/>
            </p:nvCxnSpPr>
            <p:spPr>
              <a:xfrm rot="5400000" flipH="1" flipV="1">
                <a:off x="3398226" y="2207196"/>
                <a:ext cx="12700" cy="1219230"/>
              </a:xfrm>
              <a:prstGeom prst="curvedConnector3">
                <a:avLst>
                  <a:gd name="adj1" fmla="val 2347031"/>
                </a:avLst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ovéPole 18"/>
                  <p:cNvSpPr txBox="1"/>
                  <p:nvPr/>
                </p:nvSpPr>
                <p:spPr>
                  <a:xfrm>
                    <a:off x="3116544" y="2081794"/>
                    <a:ext cx="576064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2600" dirty="0" smtClean="0"/>
                      <a:t>2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a14:m>
                    <a:endParaRPr lang="cs-CZ" sz="2600" dirty="0"/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6544" y="2081794"/>
                    <a:ext cx="576064" cy="4924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8947" t="-9877" b="-30864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ál 8"/>
            <p:cNvSpPr/>
            <p:nvPr/>
          </p:nvSpPr>
          <p:spPr>
            <a:xfrm>
              <a:off x="4406814" y="2347742"/>
              <a:ext cx="474388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2</a:t>
              </a:r>
              <a:endParaRPr lang="cs-CZ" sz="2600" dirty="0"/>
            </a:p>
          </p:txBody>
        </p:sp>
        <p:cxnSp>
          <p:nvCxnSpPr>
            <p:cNvPr id="10" name="Zakřivená spojnice 9"/>
            <p:cNvCxnSpPr>
              <a:stCxn id="16" idx="7"/>
              <a:endCxn id="9" idx="1"/>
            </p:cNvCxnSpPr>
            <p:nvPr/>
          </p:nvCxnSpPr>
          <p:spPr>
            <a:xfrm rot="16200000" flipH="1">
              <a:off x="3863220" y="1804148"/>
              <a:ext cx="12700" cy="1213434"/>
            </a:xfrm>
            <a:prstGeom prst="curvedConnector3">
              <a:avLst>
                <a:gd name="adj1" fmla="val -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Zakřivená spojnice 10"/>
            <p:cNvCxnSpPr>
              <a:stCxn id="9" idx="3"/>
              <a:endCxn id="16" idx="5"/>
            </p:cNvCxnSpPr>
            <p:nvPr/>
          </p:nvCxnSpPr>
          <p:spPr>
            <a:xfrm rot="5400000" flipH="1">
              <a:off x="3863220" y="2139591"/>
              <a:ext cx="12700" cy="1213434"/>
            </a:xfrm>
            <a:prstGeom prst="curvedConnector3">
              <a:avLst>
                <a:gd name="adj1" fmla="val -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Zakřivená spojnice 11"/>
            <p:cNvCxnSpPr>
              <a:stCxn id="16" idx="3"/>
              <a:endCxn id="17" idx="5"/>
            </p:cNvCxnSpPr>
            <p:nvPr/>
          </p:nvCxnSpPr>
          <p:spPr>
            <a:xfrm rot="5400000">
              <a:off x="2317796" y="2130343"/>
              <a:ext cx="12700" cy="1219230"/>
            </a:xfrm>
            <a:prstGeom prst="curvedConnector3">
              <a:avLst>
                <a:gd name="adj1" fmla="val 2347031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3642897" y="1652142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97" y="1652142"/>
                  <a:ext cx="576064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2036114" y="2563209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</a:rPr>
                          <m:t>μ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6114" y="2563209"/>
                  <a:ext cx="576064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ovéPole 14"/>
                <p:cNvSpPr txBox="1"/>
                <p:nvPr/>
              </p:nvSpPr>
              <p:spPr>
                <a:xfrm>
                  <a:off x="3588539" y="2560259"/>
                  <a:ext cx="57606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600" i="1" smtClean="0">
                            <a:latin typeface="Cambria Math" panose="02040503050406030204" pitchFamily="18" charset="0"/>
                          </a:rPr>
                          <m:t>μ</m:t>
                        </m:r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15" name="TextovéPol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539" y="2560259"/>
                  <a:ext cx="576064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5123412" y="1669499"/>
            <a:ext cx="3337019" cy="1615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0 – oba lokálně</a:t>
            </a:r>
          </a:p>
          <a:p>
            <a:r>
              <a:rPr lang="cs-CZ" dirty="0" smtClean="0"/>
              <a:t>1 – 1 v </a:t>
            </a:r>
            <a:r>
              <a:rPr lang="cs-CZ" dirty="0" err="1" smtClean="0"/>
              <a:t>krit</a:t>
            </a:r>
            <a:r>
              <a:rPr lang="cs-CZ" dirty="0" smtClean="0"/>
              <a:t>. sekci, druhý lokálně</a:t>
            </a:r>
          </a:p>
          <a:p>
            <a:r>
              <a:rPr lang="cs-CZ" dirty="0" smtClean="0"/>
              <a:t>2 – 1 čeká na </a:t>
            </a:r>
            <a:r>
              <a:rPr lang="cs-CZ" dirty="0" err="1" smtClean="0"/>
              <a:t>krit</a:t>
            </a:r>
            <a:r>
              <a:rPr lang="cs-CZ" dirty="0" smtClean="0"/>
              <a:t>. sekci, druhý čeká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8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synchronizace procesů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/>
                <a:r>
                  <a:rPr lang="cs-CZ" dirty="0" smtClean="0"/>
                  <a:t>U non-stop dějů hledáme obvykle ustálené (asymptotické) </a:t>
                </a:r>
                <a:r>
                  <a:rPr lang="cs-CZ" dirty="0" err="1" smtClean="0"/>
                  <a:t>prvd</a:t>
                </a:r>
                <a:r>
                  <a:rPr lang="cs-CZ" dirty="0" smtClean="0"/>
                  <a:t>. stavů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Nejprve určíme limity derivací (ustálený stav!)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 smtClean="0">
                    <a:ea typeface="Cambria Math" panose="02040503050406030204" pitchFamily="18" charset="0"/>
                  </a:rPr>
                  <a:t> </a:t>
                </a:r>
                <a:br>
                  <a:rPr lang="cs-CZ" dirty="0" smtClean="0">
                    <a:ea typeface="Cambria Math" panose="02040503050406030204" pitchFamily="18" charset="0"/>
                  </a:rPr>
                </a:br>
                <a:r>
                  <a:rPr lang="cs-CZ" dirty="0" smtClean="0">
                    <a:ea typeface="Cambria Math" panose="02040503050406030204" pitchFamily="18" charset="0"/>
                  </a:rPr>
                  <a:t/>
                </a:r>
                <a:br>
                  <a:rPr lang="cs-CZ" dirty="0" smtClean="0">
                    <a:ea typeface="Cambria Math" panose="02040503050406030204" pitchFamily="18" charset="0"/>
                  </a:rPr>
                </a:br>
                <a:r>
                  <a:rPr lang="cs-CZ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 soustava se mění na soustavu lineárně závislých algebraických rovnic</a:t>
                </a:r>
                <a:br>
                  <a:rPr lang="cs-CZ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cs-CZ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(= jejich součet je 0)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cs-CZ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Zavádíme normalizační podmínku</a:t>
                </a:r>
                <a:br>
                  <a:rPr lang="cs-CZ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cs-CZ" dirty="0" smtClean="0">
                    <a:ea typeface="Cambria Math" panose="02040503050406030204" pitchFamily="18" charset="0"/>
                  </a:rPr>
                  <a:t>  - v nějakém stavu systém být musí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2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07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synchronizace procesů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  <a:p>
                <a:pPr marL="12573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00" i="1">
                          <a:latin typeface="Cambria Math" panose="02040503050406030204" pitchFamily="18" charset="0"/>
                        </a:rPr>
                        <m:t>           −</m:t>
                      </m:r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</a:rPr>
                        <m:t>μ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1=        </m:t>
                      </m:r>
                      <m:sSub>
                        <m:sSubPr>
                          <m:ctrlP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cs-CZ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  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cs-CZ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</m:t>
                      </m:r>
                      <m:r>
                        <a:rPr lang="cs-CZ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 </m:t>
                      </m:r>
                      <m:sSub>
                        <m:sSubPr>
                          <m:ctrlP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600" strike="sngStrike" dirty="0" smtClean="0"/>
              </a:p>
              <a:p>
                <a:pPr marL="1257300" lvl="3" indent="0">
                  <a:buNone/>
                </a:pPr>
                <a:endParaRPr lang="cs-CZ" strike="sngStrike" dirty="0" smtClean="0"/>
              </a:p>
              <a:p>
                <a:r>
                  <a:rPr lang="cs-CZ" sz="2400" dirty="0" smtClean="0">
                    <a:sym typeface="Wingdings" panose="05000000000000000000" pitchFamily="2" charset="2"/>
                  </a:rPr>
                  <a:t>3 neznámé, 3 rovnice, lze řešit Gaussovou eliminací (</a:t>
                </a:r>
                <a:r>
                  <a:rPr lang="cs-CZ" sz="2400" dirty="0" err="1" smtClean="0">
                    <a:sym typeface="Wingdings" panose="05000000000000000000" pitchFamily="2" charset="2"/>
                  </a:rPr>
                  <a:t>Matlab</a:t>
                </a:r>
                <a:r>
                  <a:rPr lang="cs-CZ" sz="2400" dirty="0" smtClean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cs-CZ" sz="2400" dirty="0" smtClean="0"/>
                  <a:t>Význam: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cs-CZ" sz="2400" dirty="0" smtClean="0"/>
                  <a:t> </a:t>
                </a:r>
                <a:r>
                  <a:rPr lang="cs-CZ" sz="2400" dirty="0" smtClean="0">
                    <a:sym typeface="Wingdings" panose="05000000000000000000" pitchFamily="2" charset="2"/>
                  </a:rPr>
                  <a:t> model stráví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cs-CZ" sz="2400" dirty="0" smtClean="0"/>
                  <a:t> času </a:t>
                </a:r>
              </a:p>
              <a:p>
                <a:r>
                  <a:rPr lang="cs-CZ" sz="2400" dirty="0"/>
                  <a:t>Platné jen pro ustálený stav (při dlouhodobém sledování) !</a:t>
                </a:r>
              </a:p>
              <a:p>
                <a:endParaRPr lang="cs-CZ" sz="2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8" r="-1597" b="-7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1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Určení zpomalení vlivem konfliktů na 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Stoupne počet konfliktů na KS – jak moc se zpomalí celý systém?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2* víc konfliktů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94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Modelování systémů s náhodnými příchody požadavků</a:t>
            </a:r>
          </a:p>
          <a:p>
            <a:pPr lvl="1"/>
            <a:r>
              <a:rPr lang="cs-CZ" dirty="0" smtClean="0"/>
              <a:t>Lidé ve frontě</a:t>
            </a:r>
          </a:p>
          <a:p>
            <a:pPr lvl="1"/>
            <a:r>
              <a:rPr lang="cs-CZ" dirty="0" smtClean="0"/>
              <a:t>Telefonní linky</a:t>
            </a:r>
          </a:p>
          <a:p>
            <a:pPr lvl="1"/>
            <a:r>
              <a:rPr lang="cs-CZ" dirty="0" smtClean="0"/>
              <a:t>Půjčovny aut</a:t>
            </a:r>
          </a:p>
          <a:p>
            <a:pPr lvl="1"/>
            <a:r>
              <a:rPr lang="cs-CZ" dirty="0" smtClean="0"/>
              <a:t>Vozidla v křižovatce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Vědecké modely</a:t>
            </a:r>
          </a:p>
          <a:p>
            <a:pPr lvl="1"/>
            <a:r>
              <a:rPr lang="cs-CZ" dirty="0" smtClean="0"/>
              <a:t>Modelování náhodného pohybu molekul</a:t>
            </a:r>
          </a:p>
          <a:p>
            <a:pPr lvl="1"/>
            <a:r>
              <a:rPr lang="cs-CZ" dirty="0" smtClean="0"/>
              <a:t>Fungování enzymů</a:t>
            </a:r>
          </a:p>
          <a:p>
            <a:pPr lvl="1"/>
            <a:r>
              <a:rPr lang="cs-CZ" dirty="0" smtClean="0"/>
              <a:t>Modelování burzy</a:t>
            </a:r>
          </a:p>
          <a:p>
            <a:pPr lvl="1"/>
            <a:r>
              <a:rPr lang="cs-CZ" dirty="0" err="1" smtClean="0"/>
              <a:t>PageRank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953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Zobecnění modelu bez absorpčních stavů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Z grafu lze odvodit soustavu lineárních rovnic (podobná pravidla jako u diferenciálních) </a:t>
                </a:r>
                <a:r>
                  <a:rPr lang="cs-CZ" dirty="0" smtClean="0">
                    <a:sym typeface="Wingdings" panose="05000000000000000000" pitchFamily="2" charset="2"/>
                  </a:rPr>
                  <a:t> lze získat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ustálených pravděpodobností</a:t>
                </a:r>
              </a:p>
              <a:p>
                <a:r>
                  <a:rPr lang="cs-CZ" dirty="0" smtClean="0"/>
                  <a:t>Stále platí že doba setrvání ve stavu má exponenciální rozdělení s parametrem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(součet intenzit odchodů z daného stavu), respektive střední dobou setrvání ve stavu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Děj je cyklický </a:t>
                </a:r>
                <a:r>
                  <a:rPr lang="cs-CZ" dirty="0" smtClean="0">
                    <a:sym typeface="Wingdings" panose="05000000000000000000" pitchFamily="2" charset="2"/>
                  </a:rPr>
                  <a:t> lze určovat frekvence přechodů mezi stavy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33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73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Frekvence přechodů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/>
                <a:r>
                  <a:rPr lang="cs-CZ" dirty="0" smtClean="0"/>
                  <a:t>Střední frekvence přechodů po dané hraně z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 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/>
                <a:r>
                  <a:rPr lang="cs-CZ" dirty="0" smtClean="0"/>
                  <a:t>Střední frekvence průchodů stavem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(intenzita výstupních hran)</a:t>
                </a:r>
              </a:p>
              <a:p>
                <a:pPr/>
                <a:r>
                  <a:rPr lang="cs-CZ" dirty="0" smtClean="0"/>
                  <a:t>Střední doba cyklu průchodů stavem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(jak často se stav opakuje)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8" t="-2595" r="-21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576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 </a:t>
            </a:r>
            <a:r>
              <a:rPr lang="cs-CZ" dirty="0" err="1" smtClean="0"/>
              <a:t>Markov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Nástroj pro vyhodnocování markovských modelů</a:t>
            </a:r>
          </a:p>
          <a:p>
            <a:pPr lvl="1"/>
            <a:r>
              <a:rPr lang="cs-CZ" dirty="0" smtClean="0"/>
              <a:t>DP Radka </a:t>
            </a:r>
            <a:r>
              <a:rPr lang="cs-CZ" dirty="0" err="1" smtClean="0"/>
              <a:t>Hoštičky</a:t>
            </a:r>
            <a:r>
              <a:rPr lang="cs-CZ" dirty="0" smtClean="0"/>
              <a:t> a Marka Pašky</a:t>
            </a:r>
          </a:p>
          <a:p>
            <a:r>
              <a:rPr lang="cs-CZ" dirty="0" smtClean="0"/>
              <a:t>K dispozici na portálu</a:t>
            </a:r>
          </a:p>
          <a:p>
            <a:pPr lvl="1"/>
            <a:r>
              <a:rPr lang="cs-CZ" dirty="0" smtClean="0"/>
              <a:t>Spustitelný program</a:t>
            </a:r>
          </a:p>
          <a:p>
            <a:pPr lvl="1"/>
            <a:r>
              <a:rPr lang="cs-CZ" dirty="0" smtClean="0"/>
              <a:t>Dokumentace (stručný návod + DP Marka Pašky s podrobným popisem programu i teorie Markovských modelů)</a:t>
            </a:r>
          </a:p>
          <a:p>
            <a:r>
              <a:rPr lang="cs-CZ" dirty="0" smtClean="0"/>
              <a:t>Pro modely bez absorpčních stavů, s konstantními koeficienty, popsané silně souvislým grafem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4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 </a:t>
            </a:r>
            <a:r>
              <a:rPr lang="cs-CZ" dirty="0" err="1"/>
              <a:t>M</a:t>
            </a:r>
            <a:r>
              <a:rPr lang="cs-CZ" dirty="0" err="1" smtClean="0"/>
              <a:t>arkov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Definice modelu</a:t>
            </a:r>
          </a:p>
          <a:p>
            <a:pPr lvl="1"/>
            <a:r>
              <a:rPr lang="cs-CZ" dirty="0" smtClean="0"/>
              <a:t>Jazyk pro popis grafů (uzly a intenzity přechodů mezi nimi)</a:t>
            </a:r>
          </a:p>
          <a:p>
            <a:pPr lvl="1"/>
            <a:r>
              <a:rPr lang="cs-CZ" dirty="0" smtClean="0"/>
              <a:t>Podobný jazyku C, podporuje cykly pro vytvoření grafu (snazší než mít GUI pro velké modely)</a:t>
            </a:r>
          </a:p>
          <a:p>
            <a:pPr lvl="1"/>
            <a:r>
              <a:rPr lang="cs-CZ" dirty="0" smtClean="0"/>
              <a:t>Vypočte ustálené pravděpodobnosti</a:t>
            </a:r>
          </a:p>
          <a:p>
            <a:r>
              <a:rPr lang="cs-CZ" dirty="0" smtClean="0"/>
              <a:t>Dotazování nad modelem</a:t>
            </a:r>
          </a:p>
          <a:p>
            <a:pPr lvl="1"/>
            <a:r>
              <a:rPr lang="cs-CZ" dirty="0" smtClean="0"/>
              <a:t>„kombinace SQL a C“ – deklarativní jazyk pro dotazy nad zpracovaným modelem</a:t>
            </a:r>
          </a:p>
          <a:p>
            <a:pPr lvl="1"/>
            <a:r>
              <a:rPr lang="cs-CZ" dirty="0" smtClean="0"/>
              <a:t>Definované matematické funkce a cykly, řazení výsledků, agregační funkce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58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definovat</a:t>
            </a:r>
            <a:r>
              <a:rPr lang="en-US" dirty="0" smtClean="0"/>
              <a:t> </a:t>
            </a:r>
            <a:r>
              <a:rPr lang="en-US" dirty="0" err="1" smtClean="0"/>
              <a:t>konstanty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lambda 0.9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smtClean="0"/>
              <a:t>Stavy definovány v souřadné mřížce modelu (n dimenzí)</a:t>
            </a:r>
            <a:br>
              <a:rPr lang="cs-CZ" dirty="0" smtClean="0"/>
            </a:b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model1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[10, 10]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/>
              <a:t>stavy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ozna</a:t>
            </a:r>
            <a:r>
              <a:rPr lang="cs-CZ" dirty="0" smtClean="0"/>
              <a:t>čit vlastními čísly</a:t>
            </a:r>
            <a:br>
              <a:rPr lang="cs-CZ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[1,1] = 1;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stavy</a:t>
            </a:r>
            <a:r>
              <a:rPr lang="en-US" dirty="0" smtClean="0"/>
              <a:t> </a:t>
            </a:r>
            <a:r>
              <a:rPr lang="en-US" dirty="0" err="1" smtClean="0"/>
              <a:t>jde</a:t>
            </a:r>
            <a:r>
              <a:rPr lang="en-US" dirty="0" smtClean="0"/>
              <a:t> </a:t>
            </a:r>
            <a:r>
              <a:rPr lang="en-US" dirty="0" err="1" smtClean="0"/>
              <a:t>nastavit</a:t>
            </a:r>
            <a:r>
              <a:rPr lang="en-US" dirty="0" smtClean="0"/>
              <a:t> p</a:t>
            </a:r>
            <a:r>
              <a:rPr lang="cs-CZ" dirty="0" err="1" smtClean="0"/>
              <a:t>řechody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[1,1]-&gt;0.9 [1,2];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44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Definice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– p</a:t>
            </a:r>
            <a:r>
              <a:rPr lang="cs-CZ" dirty="0" err="1" smtClean="0"/>
              <a:t>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module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bufferexample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[200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200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lambda 0.9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mi 1.0 </a:t>
            </a: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(i ;0; size-2){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   [i]-&gt;lambda [i+1];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(i; 0; size-2){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   [i+1]-&gt;mi [i];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sp>
        <p:nvSpPr>
          <p:cNvPr id="6" name="Obdélníkový bublinový popisek 5"/>
          <p:cNvSpPr/>
          <p:nvPr/>
        </p:nvSpPr>
        <p:spPr>
          <a:xfrm>
            <a:off x="5292080" y="2085240"/>
            <a:ext cx="2736304" cy="623680"/>
          </a:xfrm>
          <a:prstGeom prst="wedgeRectCallout">
            <a:avLst>
              <a:gd name="adj1" fmla="val -112515"/>
              <a:gd name="adj2" fmla="val 962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Definice konstant</a:t>
            </a:r>
            <a:endParaRPr lang="cs-CZ" sz="2400" dirty="0"/>
          </a:p>
        </p:txBody>
      </p:sp>
      <p:sp>
        <p:nvSpPr>
          <p:cNvPr id="7" name="Obdélníkový bublinový popisek 6"/>
          <p:cNvSpPr/>
          <p:nvPr/>
        </p:nvSpPr>
        <p:spPr>
          <a:xfrm>
            <a:off x="5076056" y="3212976"/>
            <a:ext cx="2952328" cy="792088"/>
          </a:xfrm>
          <a:prstGeom prst="wedgeRectCallout">
            <a:avLst>
              <a:gd name="adj1" fmla="val -94486"/>
              <a:gd name="adj2" fmla="val 495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Přechody v jednom směru (zprava doleva)</a:t>
            </a:r>
            <a:endParaRPr lang="cs-CZ" sz="2400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5076056" y="4476736"/>
            <a:ext cx="2952328" cy="792088"/>
          </a:xfrm>
          <a:prstGeom prst="wedgeRectCallout">
            <a:avLst>
              <a:gd name="adj1" fmla="val -97377"/>
              <a:gd name="adj2" fmla="val 449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Přechody v opačném směru (zleva doprava)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2483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model.map</a:t>
            </a:r>
            <a:r>
              <a:rPr lang="cs-CZ" dirty="0" smtClean="0"/>
              <a:t> – transformace z prostoru stavů (n-rozměrné mřížky) do matice přechodů</a:t>
            </a:r>
          </a:p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model.mtx</a:t>
            </a:r>
            <a:r>
              <a:rPr lang="cs-CZ" dirty="0" smtClean="0"/>
              <a:t> – popis matice přechodů mezi stavy modelu</a:t>
            </a:r>
          </a:p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model.val</a:t>
            </a:r>
            <a:r>
              <a:rPr lang="cs-CZ" dirty="0" smtClean="0"/>
              <a:t> – uživatelská ohodnocení stavů</a:t>
            </a:r>
          </a:p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model.pbt</a:t>
            </a:r>
            <a:r>
              <a:rPr lang="cs-CZ" dirty="0" smtClean="0"/>
              <a:t> – pravděpodobnosti stavů (výsledek výpočtu)</a:t>
            </a:r>
          </a:p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model.err</a:t>
            </a:r>
            <a:r>
              <a:rPr lang="cs-CZ" dirty="0" smtClean="0"/>
              <a:t> – protokol o případných chybách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410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Nutné načíst model</a:t>
            </a:r>
            <a:br>
              <a:rPr lang="cs-CZ" dirty="0" smtClean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load "C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\model1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smtClean="0"/>
              <a:t>Lze </a:t>
            </a:r>
            <a:r>
              <a:rPr lang="cs-CZ" dirty="0"/>
              <a:t>definovat konstanty</a:t>
            </a:r>
            <a:br>
              <a:rPr lang="cs-CZ" dirty="0"/>
            </a:b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:= 200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dirty="0" smtClean="0"/>
              <a:t>Lze se dotazovat </a:t>
            </a:r>
            <a:r>
              <a:rPr lang="cs-CZ" dirty="0"/>
              <a:t>na pravděpodobnosti</a:t>
            </a:r>
            <a:br>
              <a:rPr lang="cs-CZ" dirty="0"/>
            </a:b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p[0]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endParaRPr lang="cs-CZ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6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Příště </a:t>
            </a:r>
            <a:r>
              <a:rPr lang="cs-CZ" dirty="0" smtClean="0"/>
              <a:t>modelování systémů hromadn</a:t>
            </a:r>
            <a:r>
              <a:rPr lang="cs-CZ" dirty="0" smtClean="0"/>
              <a:t>é obsluhy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Rozpoznávání řeči (převod mluveného slova na text)</a:t>
            </a:r>
          </a:p>
          <a:p>
            <a:pPr lvl="1"/>
            <a:r>
              <a:rPr lang="cs-CZ" dirty="0" smtClean="0"/>
              <a:t>Slova / fonémy následují v určitých kombinacích po sobě častěji než v jiných </a:t>
            </a:r>
          </a:p>
          <a:p>
            <a:pPr lvl="1"/>
            <a:r>
              <a:rPr lang="cs-CZ" dirty="0" smtClean="0"/>
              <a:t>I další aplikace – analýza DNA, dešifrování …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Generování textů</a:t>
            </a:r>
          </a:p>
          <a:p>
            <a:pPr lvl="1"/>
            <a:r>
              <a:rPr lang="cs-CZ" dirty="0" smtClean="0"/>
              <a:t>Náhodné texty které vypadají na první pohled smysluplně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err="1" smtClean="0"/>
              <a:t>Chomskybot</a:t>
            </a:r>
            <a:endParaRPr lang="cs-CZ" dirty="0" smtClean="0"/>
          </a:p>
          <a:p>
            <a:pPr lvl="1"/>
            <a:r>
              <a:rPr lang="cs-CZ" dirty="0" smtClean="0"/>
              <a:t>Mark V </a:t>
            </a:r>
            <a:r>
              <a:rPr lang="cs-CZ" dirty="0" err="1" smtClean="0"/>
              <a:t>Shaney</a:t>
            </a:r>
            <a:endParaRPr lang="cs-CZ" dirty="0"/>
          </a:p>
          <a:p>
            <a:pPr lvl="1"/>
            <a:r>
              <a:rPr lang="cs-CZ" dirty="0" smtClean="0"/>
              <a:t>…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4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Generátory řeči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Mark V </a:t>
            </a:r>
            <a:r>
              <a:rPr lang="cs-CZ" dirty="0" err="1" smtClean="0"/>
              <a:t>Shaney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It looks like Reagan is going to say? </a:t>
            </a:r>
            <a:r>
              <a:rPr lang="en-US" dirty="0" err="1"/>
              <a:t>Ummm</a:t>
            </a:r>
            <a:r>
              <a:rPr lang="en-US" dirty="0"/>
              <a:t>... Oh yes, I was looking for. I'm so glad I remembered it. Yeah, what I have wondered if I had committed a crime. Don't eat with your assessment of </a:t>
            </a:r>
            <a:r>
              <a:rPr lang="en-US" dirty="0" err="1"/>
              <a:t>Reagon</a:t>
            </a:r>
            <a:r>
              <a:rPr lang="en-US" dirty="0"/>
              <a:t> and Mondale. Up your nose with a guy from a firm that specifically researches the teen-age market. 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ChomskyBot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Note that relational information can be defined in such a way as to impose a descriptive fact. So far, the natural general principle that will subsume this case does not affect the structure of a parasitic gap construction. Suppose, for instance, that the systematic use of complex symbols </a:t>
            </a:r>
            <a:r>
              <a:rPr lang="en-US" dirty="0" smtClean="0"/>
              <a:t>suffices</a:t>
            </a:r>
            <a:r>
              <a:rPr lang="cs-CZ" dirty="0" smtClean="0"/>
              <a:t> …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69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Modelování systémů s jasně určenými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tavy (jako u KA – ve stavu všechny vlastnosti systému)</a:t>
            </a:r>
          </a:p>
          <a:p>
            <a:pPr lvl="1"/>
            <a:r>
              <a:rPr lang="cs-CZ" dirty="0" smtClean="0"/>
              <a:t>přechody (u kterých známe intenzitu / četnost)</a:t>
            </a:r>
          </a:p>
          <a:p>
            <a:r>
              <a:rPr lang="cs-CZ" dirty="0" smtClean="0"/>
              <a:t>Markovská vlastnost: pravděpodobnost přechodu má exponenciální rozdělení </a:t>
            </a:r>
            <a:br>
              <a:rPr lang="cs-CZ" dirty="0" smtClean="0"/>
            </a:br>
            <a:r>
              <a:rPr lang="cs-CZ" dirty="0" smtClean="0"/>
              <a:t>(= model pracuje se spojitým časem)</a:t>
            </a:r>
          </a:p>
          <a:p>
            <a:r>
              <a:rPr lang="cs-CZ" dirty="0" smtClean="0"/>
              <a:t>Pravděpodobnost stavu závisí jen na předchozím stavu a ne na cestě do něj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66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2547322" y="1977957"/>
            <a:ext cx="4193371" cy="1462504"/>
            <a:chOff x="1043558" y="2684921"/>
            <a:chExt cx="7001683" cy="2441946"/>
          </a:xfrm>
        </p:grpSpPr>
        <p:sp>
          <p:nvSpPr>
            <p:cNvPr id="8" name="Ovál 7"/>
            <p:cNvSpPr/>
            <p:nvPr/>
          </p:nvSpPr>
          <p:spPr>
            <a:xfrm>
              <a:off x="2879813" y="3658691"/>
              <a:ext cx="792088" cy="792088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i</a:t>
              </a:r>
              <a:endParaRPr lang="cs-CZ" sz="26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5364088" y="3658691"/>
              <a:ext cx="792088" cy="792088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j</a:t>
              </a:r>
              <a:endParaRPr lang="cs-CZ" sz="2600" dirty="0"/>
            </a:p>
          </p:txBody>
        </p:sp>
        <p:cxnSp>
          <p:nvCxnSpPr>
            <p:cNvPr id="19" name="Zakřivená spojnice 18"/>
            <p:cNvCxnSpPr>
              <a:stCxn id="8" idx="7"/>
              <a:endCxn id="9" idx="1"/>
            </p:cNvCxnSpPr>
            <p:nvPr/>
          </p:nvCxnSpPr>
          <p:spPr>
            <a:xfrm rot="5400000" flipH="1" flipV="1">
              <a:off x="4517994" y="2812598"/>
              <a:ext cx="12700" cy="1924185"/>
            </a:xfrm>
            <a:prstGeom prst="curvedConnector3">
              <a:avLst>
                <a:gd name="adj1" fmla="val 2713378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ovéPole 19"/>
                <p:cNvSpPr txBox="1"/>
                <p:nvPr/>
              </p:nvSpPr>
              <p:spPr>
                <a:xfrm>
                  <a:off x="4199610" y="2684921"/>
                  <a:ext cx="648072" cy="875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0" name="TextovéPol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610" y="2684921"/>
                  <a:ext cx="648072" cy="8758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015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Zakřivená spojnice 20"/>
            <p:cNvCxnSpPr>
              <a:endCxn id="8" idx="1"/>
            </p:cNvCxnSpPr>
            <p:nvPr/>
          </p:nvCxnSpPr>
          <p:spPr>
            <a:xfrm>
              <a:off x="1870064" y="3146541"/>
              <a:ext cx="1125748" cy="628149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Zakřivená spojnice 23"/>
            <p:cNvCxnSpPr>
              <a:stCxn id="8" idx="3"/>
            </p:cNvCxnSpPr>
            <p:nvPr/>
          </p:nvCxnSpPr>
          <p:spPr>
            <a:xfrm rot="5400000">
              <a:off x="2093836" y="4013012"/>
              <a:ext cx="580209" cy="1223744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Zakřivená spojnice 25"/>
            <p:cNvCxnSpPr>
              <a:endCxn id="9" idx="7"/>
            </p:cNvCxnSpPr>
            <p:nvPr/>
          </p:nvCxnSpPr>
          <p:spPr>
            <a:xfrm rot="10800000" flipV="1">
              <a:off x="6040178" y="3146540"/>
              <a:ext cx="1236443" cy="628149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Zakřivená spojnice 26"/>
            <p:cNvCxnSpPr>
              <a:stCxn id="9" idx="5"/>
            </p:cNvCxnSpPr>
            <p:nvPr/>
          </p:nvCxnSpPr>
          <p:spPr>
            <a:xfrm rot="16200000" flipH="1">
              <a:off x="6368295" y="4006662"/>
              <a:ext cx="580208" cy="1236444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ál 29"/>
            <p:cNvSpPr/>
            <p:nvPr/>
          </p:nvSpPr>
          <p:spPr>
            <a:xfrm>
              <a:off x="7253153" y="2876224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7220322" y="4334779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076389" y="2823376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043558" y="4281931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47194" y="3738060"/>
                <a:ext cx="7632848" cy="263878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Intenzita přechodu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frekvence přechodů</a:t>
                </a:r>
              </a:p>
              <a:p>
                <a:pPr lvl="1"/>
                <a:r>
                  <a:rPr lang="cs-CZ" dirty="0" smtClean="0"/>
                  <a:t>k</a:t>
                </a:r>
                <a:r>
                  <a:rPr lang="en-GB" dirty="0" err="1" smtClean="0"/>
                  <a:t>onsta</a:t>
                </a:r>
                <a:r>
                  <a:rPr lang="cs-CZ" dirty="0" smtClean="0"/>
                  <a:t>n</a:t>
                </a:r>
                <a:r>
                  <a:rPr lang="en-GB" dirty="0" err="1" smtClean="0"/>
                  <a:t>tn</a:t>
                </a:r>
                <a:r>
                  <a:rPr lang="cs-CZ" dirty="0" smtClean="0"/>
                  <a:t>í (jinak nelze řešit analyticky)</a:t>
                </a:r>
                <a:endParaRPr lang="en-GB" dirty="0" smtClean="0"/>
              </a:p>
              <a:p>
                <a:r>
                  <a:rPr lang="en-GB" dirty="0" err="1" smtClean="0"/>
                  <a:t>Prvd</a:t>
                </a:r>
                <a:r>
                  <a:rPr lang="en-GB" dirty="0" smtClean="0"/>
                  <a:t>. </a:t>
                </a:r>
                <a:r>
                  <a:rPr lang="cs-CZ" dirty="0"/>
                  <a:t>p</a:t>
                </a:r>
                <a:r>
                  <a:rPr lang="cs-CZ" dirty="0" smtClean="0"/>
                  <a:t>řechodu z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 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 smtClean="0"/>
                  <a:t> v malém časovém intervalu je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cs-CZ" dirty="0" smtClean="0"/>
                  <a:t>   </a:t>
                </a:r>
                <a:br>
                  <a:rPr lang="cs-CZ" dirty="0" smtClean="0"/>
                </a:br>
                <a:r>
                  <a:rPr lang="cs-CZ" dirty="0" smtClean="0"/>
                  <a:t>(podmíněná – musí být ve stavu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)</a:t>
                </a:r>
              </a:p>
            </p:txBody>
          </p:sp>
        </mc:Choice>
        <mc:Fallback xmlns="">
          <p:sp>
            <p:nvSpPr>
              <p:cNvPr id="35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194" y="3738060"/>
                <a:ext cx="7632848" cy="2638786"/>
              </a:xfrm>
              <a:blipFill rotWithShape="0">
                <a:blip r:embed="rId3"/>
                <a:stretch>
                  <a:fillRect l="-1438" t="-3926" b="-43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70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47194" y="3738060"/>
                <a:ext cx="7632848" cy="263878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à"/>
                </a:pPr>
                <a:r>
                  <a:rPr lang="cs-CZ" dirty="0" smtClean="0">
                    <a:sym typeface="Wingdings" panose="05000000000000000000" pitchFamily="2" charset="2"/>
                  </a:rPr>
                  <a:t>je-li </a:t>
                </a:r>
                <a:r>
                  <a:rPr lang="cs-CZ" dirty="0" err="1" smtClean="0">
                    <a:sym typeface="Wingdings" panose="05000000000000000000" pitchFamily="2" charset="2"/>
                  </a:rPr>
                  <a:t>prvd</a:t>
                </a:r>
                <a:r>
                  <a:rPr lang="cs-CZ" dirty="0" smtClean="0">
                    <a:sym typeface="Wingdings" panose="05000000000000000000" pitchFamily="2" charset="2"/>
                  </a:rPr>
                  <a:t>. stavu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 v čase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 rovna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, je </a:t>
                </a:r>
                <a:r>
                  <a:rPr lang="cs-CZ" dirty="0" err="1" smtClean="0">
                    <a:sym typeface="Wingdings" panose="05000000000000000000" pitchFamily="2" charset="2"/>
                  </a:rPr>
                  <a:t>prvd</a:t>
                </a:r>
                <a:r>
                  <a:rPr lang="cs-CZ" dirty="0" smtClean="0">
                    <a:sym typeface="Wingdings" panose="05000000000000000000" pitchFamily="2" charset="2"/>
                  </a:rPr>
                  <a:t>.  přechodu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λ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∙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)∙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𝑑𝑡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en-GB" dirty="0"/>
                  <a:t>n</a:t>
                </a:r>
                <a:r>
                  <a:rPr lang="cs-CZ" dirty="0" err="1" smtClean="0"/>
                  <a:t>epodmíněná</a:t>
                </a:r>
                <a:r>
                  <a:rPr lang="cs-CZ" dirty="0" smtClean="0"/>
                  <a:t> pravděpodobnost přechodu v čase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ale pot</a:t>
                </a:r>
                <a:r>
                  <a:rPr lang="cs-CZ" dirty="0" err="1" smtClean="0"/>
                  <a:t>řebuji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prvd</a:t>
                </a:r>
                <a:r>
                  <a:rPr lang="cs-CZ" dirty="0" smtClean="0"/>
                  <a:t>. </a:t>
                </a:r>
                <a:r>
                  <a:rPr lang="cs-CZ" dirty="0"/>
                  <a:t>v</a:t>
                </a:r>
                <a:r>
                  <a:rPr lang="cs-CZ" dirty="0" smtClean="0"/>
                  <a:t>ýskytu ve stavu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20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194" y="3738060"/>
                <a:ext cx="7632848" cy="2638786"/>
              </a:xfrm>
              <a:blipFill rotWithShape="0">
                <a:blip r:embed="rId2"/>
                <a:stretch>
                  <a:fillRect l="-1677" t="-3002" r="-17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Skupina 21"/>
          <p:cNvGrpSpPr/>
          <p:nvPr/>
        </p:nvGrpSpPr>
        <p:grpSpPr>
          <a:xfrm>
            <a:off x="2547322" y="1977957"/>
            <a:ext cx="4193371" cy="1462504"/>
            <a:chOff x="1043558" y="2684921"/>
            <a:chExt cx="7001683" cy="2441946"/>
          </a:xfrm>
        </p:grpSpPr>
        <p:sp>
          <p:nvSpPr>
            <p:cNvPr id="23" name="Ovál 22"/>
            <p:cNvSpPr/>
            <p:nvPr/>
          </p:nvSpPr>
          <p:spPr>
            <a:xfrm>
              <a:off x="2879813" y="3658691"/>
              <a:ext cx="792088" cy="792088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i</a:t>
              </a:r>
              <a:endParaRPr lang="cs-CZ" sz="2600" dirty="0"/>
            </a:p>
          </p:txBody>
        </p:sp>
        <p:sp>
          <p:nvSpPr>
            <p:cNvPr id="24" name="Ovál 23"/>
            <p:cNvSpPr/>
            <p:nvPr/>
          </p:nvSpPr>
          <p:spPr>
            <a:xfrm>
              <a:off x="5364088" y="3658691"/>
              <a:ext cx="792088" cy="792088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j</a:t>
              </a:r>
              <a:endParaRPr lang="cs-CZ" sz="2600" dirty="0"/>
            </a:p>
          </p:txBody>
        </p:sp>
        <p:cxnSp>
          <p:nvCxnSpPr>
            <p:cNvPr id="25" name="Zakřivená spojnice 24"/>
            <p:cNvCxnSpPr>
              <a:stCxn id="23" idx="7"/>
              <a:endCxn id="24" idx="1"/>
            </p:cNvCxnSpPr>
            <p:nvPr/>
          </p:nvCxnSpPr>
          <p:spPr>
            <a:xfrm rot="5400000" flipH="1" flipV="1">
              <a:off x="4517994" y="2812598"/>
              <a:ext cx="12700" cy="1924185"/>
            </a:xfrm>
            <a:prstGeom prst="curvedConnector3">
              <a:avLst>
                <a:gd name="adj1" fmla="val 2713378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ovéPole 25"/>
                <p:cNvSpPr txBox="1"/>
                <p:nvPr/>
              </p:nvSpPr>
              <p:spPr>
                <a:xfrm>
                  <a:off x="4199610" y="2684921"/>
                  <a:ext cx="648072" cy="875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20" name="TextovéPol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610" y="2684921"/>
                  <a:ext cx="648072" cy="8758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3015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Zakřivená spojnice 26"/>
            <p:cNvCxnSpPr>
              <a:endCxn id="23" idx="1"/>
            </p:cNvCxnSpPr>
            <p:nvPr/>
          </p:nvCxnSpPr>
          <p:spPr>
            <a:xfrm>
              <a:off x="1870064" y="3146541"/>
              <a:ext cx="1125748" cy="628149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Zakřivená spojnice 27"/>
            <p:cNvCxnSpPr>
              <a:stCxn id="23" idx="3"/>
            </p:cNvCxnSpPr>
            <p:nvPr/>
          </p:nvCxnSpPr>
          <p:spPr>
            <a:xfrm rot="5400000">
              <a:off x="2093836" y="4013012"/>
              <a:ext cx="580209" cy="1223744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Zakřivená spojnice 28"/>
            <p:cNvCxnSpPr>
              <a:endCxn id="24" idx="7"/>
            </p:cNvCxnSpPr>
            <p:nvPr/>
          </p:nvCxnSpPr>
          <p:spPr>
            <a:xfrm rot="10800000" flipV="1">
              <a:off x="6040178" y="3146540"/>
              <a:ext cx="1236443" cy="628149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Zakřivená spojnice 29"/>
            <p:cNvCxnSpPr>
              <a:stCxn id="24" idx="5"/>
            </p:cNvCxnSpPr>
            <p:nvPr/>
          </p:nvCxnSpPr>
          <p:spPr>
            <a:xfrm rot="16200000" flipH="1">
              <a:off x="6368295" y="4006662"/>
              <a:ext cx="580208" cy="1236444"/>
            </a:xfrm>
            <a:prstGeom prst="curvedConnector2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7253153" y="2876224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7220322" y="4334779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076389" y="2823376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043558" y="4281931"/>
              <a:ext cx="792088" cy="792088"/>
            </a:xfrm>
            <a:prstGeom prst="ellips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30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model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7.10.2014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VSP - Markovské modely</a:t>
            </a:r>
            <a:endParaRPr lang="cs-CZ" dirty="0"/>
          </a:p>
        </p:txBody>
      </p:sp>
      <p:grpSp>
        <p:nvGrpSpPr>
          <p:cNvPr id="52" name="Skupina 51"/>
          <p:cNvGrpSpPr/>
          <p:nvPr/>
        </p:nvGrpSpPr>
        <p:grpSpPr>
          <a:xfrm>
            <a:off x="2411760" y="1719556"/>
            <a:ext cx="4131254" cy="3273637"/>
            <a:chOff x="2383695" y="2012877"/>
            <a:chExt cx="4131254" cy="3273637"/>
          </a:xfrm>
        </p:grpSpPr>
        <p:grpSp>
          <p:nvGrpSpPr>
            <p:cNvPr id="7" name="Skupina 6"/>
            <p:cNvGrpSpPr/>
            <p:nvPr/>
          </p:nvGrpSpPr>
          <p:grpSpPr>
            <a:xfrm>
              <a:off x="3871549" y="2137385"/>
              <a:ext cx="1962243" cy="1106635"/>
              <a:chOff x="2879813" y="2603029"/>
              <a:chExt cx="3276363" cy="1847750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879813" y="3658691"/>
                <a:ext cx="792088" cy="792088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b</a:t>
                </a:r>
                <a:endParaRPr lang="cs-CZ" sz="2600" dirty="0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5364088" y="3658691"/>
                <a:ext cx="792088" cy="792088"/>
              </a:xfrm>
              <a:prstGeom prst="ellips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/>
                  <a:t>c</a:t>
                </a:r>
                <a:endParaRPr lang="cs-CZ" sz="2600" dirty="0"/>
              </a:p>
            </p:txBody>
          </p:sp>
          <p:cxnSp>
            <p:nvCxnSpPr>
              <p:cNvPr id="10" name="Zakřivená spojnice 9"/>
              <p:cNvCxnSpPr>
                <a:stCxn id="8" idx="7"/>
                <a:endCxn id="9" idx="1"/>
              </p:cNvCxnSpPr>
              <p:nvPr/>
            </p:nvCxnSpPr>
            <p:spPr>
              <a:xfrm rot="5400000" flipH="1" flipV="1">
                <a:off x="4517994" y="2812598"/>
                <a:ext cx="12700" cy="1924185"/>
              </a:xfrm>
              <a:prstGeom prst="curvedConnector3">
                <a:avLst>
                  <a:gd name="adj1" fmla="val 2713378"/>
                </a:avLst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4193958" y="2603029"/>
                    <a:ext cx="648072" cy="875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cs-CZ" sz="2600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958" y="2603029"/>
                    <a:ext cx="648072" cy="87587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4761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Ovál 19"/>
            <p:cNvSpPr/>
            <p:nvPr/>
          </p:nvSpPr>
          <p:spPr>
            <a:xfrm>
              <a:off x="2383695" y="2747338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a</a:t>
              </a:r>
              <a:endParaRPr lang="cs-CZ" sz="2600" dirty="0"/>
            </a:p>
          </p:txBody>
        </p:sp>
        <p:sp>
          <p:nvSpPr>
            <p:cNvPr id="21" name="Ovál 20"/>
            <p:cNvSpPr/>
            <p:nvPr/>
          </p:nvSpPr>
          <p:spPr>
            <a:xfrm>
              <a:off x="3871549" y="4064652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d</a:t>
              </a:r>
              <a:endParaRPr lang="cs-CZ" sz="2600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5359403" y="4064651"/>
              <a:ext cx="474389" cy="474389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600" dirty="0" smtClean="0"/>
                <a:t>e</a:t>
              </a:r>
              <a:endParaRPr lang="cs-CZ" sz="2600" dirty="0"/>
            </a:p>
          </p:txBody>
        </p:sp>
        <p:cxnSp>
          <p:nvCxnSpPr>
            <p:cNvPr id="25" name="Zakřivená spojnice 24"/>
            <p:cNvCxnSpPr>
              <a:stCxn id="20" idx="7"/>
              <a:endCxn id="8" idx="1"/>
            </p:cNvCxnSpPr>
            <p:nvPr/>
          </p:nvCxnSpPr>
          <p:spPr>
            <a:xfrm rot="16200000" flipH="1">
              <a:off x="3353669" y="2251752"/>
              <a:ext cx="22293" cy="1152411"/>
            </a:xfrm>
            <a:prstGeom prst="curvedConnector3">
              <a:avLst>
                <a:gd name="adj1" fmla="val -133707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Zakřivená spojnice 27"/>
            <p:cNvCxnSpPr>
              <a:stCxn id="8" idx="3"/>
              <a:endCxn id="20" idx="5"/>
            </p:cNvCxnSpPr>
            <p:nvPr/>
          </p:nvCxnSpPr>
          <p:spPr>
            <a:xfrm rot="5400000" flipH="1">
              <a:off x="3353670" y="2587196"/>
              <a:ext cx="22293" cy="1152411"/>
            </a:xfrm>
            <a:prstGeom prst="curvedConnector3">
              <a:avLst>
                <a:gd name="adj1" fmla="val -133707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Zakřivená spojnice 30"/>
            <p:cNvCxnSpPr>
              <a:stCxn id="8" idx="3"/>
              <a:endCxn id="21" idx="2"/>
            </p:cNvCxnSpPr>
            <p:nvPr/>
          </p:nvCxnSpPr>
          <p:spPr>
            <a:xfrm rot="5400000">
              <a:off x="3342636" y="3703461"/>
              <a:ext cx="1127300" cy="69473"/>
            </a:xfrm>
            <a:prstGeom prst="curvedConnector4">
              <a:avLst>
                <a:gd name="adj1" fmla="val 36398"/>
                <a:gd name="adj2" fmla="val 429049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Zakřivená spojnice 36"/>
            <p:cNvCxnSpPr>
              <a:stCxn id="21" idx="7"/>
              <a:endCxn id="22" idx="1"/>
            </p:cNvCxnSpPr>
            <p:nvPr/>
          </p:nvCxnSpPr>
          <p:spPr>
            <a:xfrm rot="5400000" flipH="1" flipV="1">
              <a:off x="4852670" y="3557920"/>
              <a:ext cx="1" cy="1152411"/>
            </a:xfrm>
            <a:prstGeom prst="curvedConnector3">
              <a:avLst>
                <a:gd name="adj1" fmla="val 298074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Zakřivená spojnice 39"/>
            <p:cNvCxnSpPr>
              <a:stCxn id="22" idx="3"/>
              <a:endCxn id="21" idx="5"/>
            </p:cNvCxnSpPr>
            <p:nvPr/>
          </p:nvCxnSpPr>
          <p:spPr>
            <a:xfrm rot="5400000">
              <a:off x="4852671" y="3893362"/>
              <a:ext cx="1" cy="1152411"/>
            </a:xfrm>
            <a:prstGeom prst="curvedConnector3">
              <a:avLst>
                <a:gd name="adj1" fmla="val 298074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Zakřivená spojnice 42"/>
            <p:cNvCxnSpPr>
              <a:stCxn id="22" idx="6"/>
              <a:endCxn id="9" idx="6"/>
            </p:cNvCxnSpPr>
            <p:nvPr/>
          </p:nvCxnSpPr>
          <p:spPr>
            <a:xfrm flipV="1">
              <a:off x="5833792" y="3006826"/>
              <a:ext cx="12700" cy="1295020"/>
            </a:xfrm>
            <a:prstGeom prst="curvedConnector3">
              <a:avLst>
                <a:gd name="adj1" fmla="val 1800000"/>
              </a:avLst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ovéPole 45"/>
                <p:cNvSpPr txBox="1"/>
                <p:nvPr/>
              </p:nvSpPr>
              <p:spPr>
                <a:xfrm>
                  <a:off x="3099590" y="2012877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46" name="TextovéPol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590" y="2012877"/>
                  <a:ext cx="388136" cy="524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ovéPole 46"/>
                <p:cNvSpPr txBox="1"/>
                <p:nvPr/>
              </p:nvSpPr>
              <p:spPr>
                <a:xfrm>
                  <a:off x="6126813" y="3362229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47" name="TextovéPol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813" y="3362229"/>
                  <a:ext cx="388136" cy="5245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444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/>
                <p:cNvSpPr txBox="1"/>
                <p:nvPr/>
              </p:nvSpPr>
              <p:spPr>
                <a:xfrm>
                  <a:off x="4658602" y="3338819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48" name="TextovéPol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602" y="3338819"/>
                  <a:ext cx="388136" cy="5245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523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véPole 48"/>
                <p:cNvSpPr txBox="1"/>
                <p:nvPr/>
              </p:nvSpPr>
              <p:spPr>
                <a:xfrm>
                  <a:off x="4658602" y="4761947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49" name="TextovéPol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602" y="4761947"/>
                  <a:ext cx="388136" cy="52456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5238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ovéPole 49"/>
                <p:cNvSpPr txBox="1"/>
                <p:nvPr/>
              </p:nvSpPr>
              <p:spPr>
                <a:xfrm>
                  <a:off x="3104735" y="2942874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50" name="TextovéPol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4735" y="2942874"/>
                  <a:ext cx="388136" cy="52456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312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ovéPole 50"/>
                <p:cNvSpPr txBox="1"/>
                <p:nvPr/>
              </p:nvSpPr>
              <p:spPr>
                <a:xfrm>
                  <a:off x="2963315" y="3532595"/>
                  <a:ext cx="38813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6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cs-CZ" sz="2600" dirty="0"/>
                </a:p>
              </p:txBody>
            </p:sp>
          </mc:Choice>
          <mc:Fallback xmlns="">
            <p:sp>
              <p:nvSpPr>
                <p:cNvPr id="51" name="TextovéPol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315" y="3532595"/>
                  <a:ext cx="388136" cy="52456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Zástupný symbol pro obsah 2"/>
          <p:cNvSpPr>
            <a:spLocks noGrp="1"/>
          </p:cNvSpPr>
          <p:nvPr>
            <p:ph idx="1"/>
          </p:nvPr>
        </p:nvSpPr>
        <p:spPr>
          <a:xfrm>
            <a:off x="847194" y="5132022"/>
            <a:ext cx="7632848" cy="1244823"/>
          </a:xfrm>
        </p:spPr>
        <p:txBody>
          <a:bodyPr>
            <a:normAutofit/>
          </a:bodyPr>
          <a:lstStyle/>
          <a:p>
            <a:r>
              <a:rPr lang="cs-CZ" dirty="0" smtClean="0"/>
              <a:t>Popis orientovaným váženým grafem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9154445"/>
      </p:ext>
    </p:extLst>
  </p:cSld>
  <p:clrMapOvr>
    <a:masterClrMapping/>
  </p:clrMapOvr>
</p:sld>
</file>

<file path=ppt/theme/theme1.xml><?xml version="1.0" encoding="utf-8"?>
<a:theme xmlns:a="http://schemas.openxmlformats.org/drawingml/2006/main" name="VSP  I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VSP  I</Template>
  <TotalTime>2331</TotalTime>
  <Words>1127</Words>
  <Application>Microsoft Office PowerPoint</Application>
  <PresentationFormat>Předvádění na obrazovce (4:3)</PresentationFormat>
  <Paragraphs>365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Wingdings</vt:lpstr>
      <vt:lpstr>VSP  I</vt:lpstr>
      <vt:lpstr>Analytické pravděpodobnostní modely, Markovské procesy</vt:lpstr>
      <vt:lpstr>Motivace</vt:lpstr>
      <vt:lpstr>Příklady využití</vt:lpstr>
      <vt:lpstr>Příklady využití</vt:lpstr>
      <vt:lpstr>Generátory řeči</vt:lpstr>
      <vt:lpstr>Vlastnosti</vt:lpstr>
      <vt:lpstr>Obecný model</vt:lpstr>
      <vt:lpstr>Obecný model</vt:lpstr>
      <vt:lpstr>Obecný model</vt:lpstr>
      <vt:lpstr>Obecný model</vt:lpstr>
      <vt:lpstr>Obecný model</vt:lpstr>
      <vt:lpstr>Obecný model</vt:lpstr>
      <vt:lpstr>Kolmogorovovy rovnice </vt:lpstr>
      <vt:lpstr>Absorpční stavy</vt:lpstr>
      <vt:lpstr>Absorpční stavy - příklad</vt:lpstr>
      <vt:lpstr>Absorpční stavy - rovnice</vt:lpstr>
      <vt:lpstr>Absorpční stavy - rovnice</vt:lpstr>
      <vt:lpstr>Absorpční stavy - rovnice</vt:lpstr>
      <vt:lpstr>Absorpční stavy - rovnice</vt:lpstr>
      <vt:lpstr>Absorpční stavy – kdy dojde k přechodu</vt:lpstr>
      <vt:lpstr>Zobecnění modelu s absorpčními stavy</vt:lpstr>
      <vt:lpstr>Zobecnění modelu s absorpčními stavy</vt:lpstr>
      <vt:lpstr>Markovské modely bez absorpčních stavů (cyklické) </vt:lpstr>
      <vt:lpstr>Jak zjednodušit výpočet</vt:lpstr>
      <vt:lpstr>Příklad – synchronizace procesů</vt:lpstr>
      <vt:lpstr>Příklad – synchronizace procesů</vt:lpstr>
      <vt:lpstr>Příklad – synchronizace procesů</vt:lpstr>
      <vt:lpstr>Příklad – synchronizace procesů</vt:lpstr>
      <vt:lpstr>Určení zpomalení vlivem konfliktů na KS</vt:lpstr>
      <vt:lpstr>Zobecnění modelu bez absorpčních stavů</vt:lpstr>
      <vt:lpstr>Frekvence přechodů</vt:lpstr>
      <vt:lpstr>Nástroj Markov</vt:lpstr>
      <vt:lpstr>Nástroj Markov</vt:lpstr>
      <vt:lpstr>Definice modelu</vt:lpstr>
      <vt:lpstr>Definice modelu – příklad</vt:lpstr>
      <vt:lpstr>Řešení modelu</vt:lpstr>
      <vt:lpstr>Dotazování</vt:lpstr>
      <vt:lpstr>Děkuji za pozornost</vt:lpstr>
    </vt:vector>
  </TitlesOfParts>
  <Company>Západočeská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Benchmarkování</dc:title>
  <dc:creator>Richard Lipka</dc:creator>
  <cp:lastModifiedBy>Richard Lipka</cp:lastModifiedBy>
  <cp:revision>447</cp:revision>
  <dcterms:created xsi:type="dcterms:W3CDTF">2011-11-08T10:03:46Z</dcterms:created>
  <dcterms:modified xsi:type="dcterms:W3CDTF">2014-10-06T16:37:41Z</dcterms:modified>
</cp:coreProperties>
</file>