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55"/>
  </p:notesMasterIdLst>
  <p:handoutMasterIdLst>
    <p:handoutMasterId r:id="rId56"/>
  </p:handoutMasterIdLst>
  <p:sldIdLst>
    <p:sldId id="258" r:id="rId3"/>
    <p:sldId id="308" r:id="rId4"/>
    <p:sldId id="259" r:id="rId5"/>
    <p:sldId id="260" r:id="rId6"/>
    <p:sldId id="261" r:id="rId7"/>
    <p:sldId id="262" r:id="rId8"/>
    <p:sldId id="263" r:id="rId9"/>
    <p:sldId id="264" r:id="rId10"/>
    <p:sldId id="265" r:id="rId11"/>
    <p:sldId id="266" r:id="rId12"/>
    <p:sldId id="267" r:id="rId13"/>
    <p:sldId id="30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310" r:id="rId45"/>
    <p:sldId id="298" r:id="rId46"/>
    <p:sldId id="299" r:id="rId47"/>
    <p:sldId id="300" r:id="rId48"/>
    <p:sldId id="301" r:id="rId49"/>
    <p:sldId id="302" r:id="rId50"/>
    <p:sldId id="303" r:id="rId51"/>
    <p:sldId id="304" r:id="rId52"/>
    <p:sldId id="305" r:id="rId53"/>
    <p:sldId id="30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0" d="100"/>
          <a:sy n="90" d="100"/>
        </p:scale>
        <p:origin x="492" y="84"/>
      </p:cViewPr>
      <p:guideLst>
        <p:guide pos="3840"/>
        <p:guide orient="horz" pos="2160"/>
      </p:guideLst>
    </p:cSldViewPr>
  </p:slid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2/12/2014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2/12/2014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kern="1200" dirty="0" smtClean="0">
                <a:solidFill>
                  <a:schemeClr val="tx1"/>
                </a:solidFill>
                <a:latin typeface="+mn-lt"/>
                <a:ea typeface="+mn-ea"/>
                <a:cs typeface="+mn-cs"/>
              </a:rPr>
              <a:t>Integrovaný model strategického řízení je jedním z mnoha přístupů1, ukazujících princip celého procesu volby strategie. Jeho předností a výhodou je oproti ostatním to, že poskytuje pohled na proces jako souběh jednotlivých činností a nikoli jen popis postupných kroků, jak je to typické pro tradicionalistické směry.</a:t>
            </a:r>
          </a:p>
          <a:p>
            <a:r>
              <a:rPr lang="cs-CZ" sz="1200" kern="1200" dirty="0" smtClean="0">
                <a:solidFill>
                  <a:schemeClr val="tx1"/>
                </a:solidFill>
                <a:latin typeface="+mn-lt"/>
                <a:ea typeface="+mn-ea"/>
                <a:cs typeface="+mn-cs"/>
              </a:rPr>
              <a:t>Podstatu modelu, a vlastně i podstatu celého strategického řízení, lze vyjádřit pomocí jeho složek. K těm patří následující:</a:t>
            </a:r>
          </a:p>
          <a:p>
            <a:pPr lvl="0"/>
            <a:r>
              <a:rPr lang="cs-CZ" sz="1200" kern="1200" dirty="0" smtClean="0">
                <a:solidFill>
                  <a:schemeClr val="tx1"/>
                </a:solidFill>
                <a:latin typeface="+mn-lt"/>
                <a:ea typeface="+mn-ea"/>
                <a:cs typeface="+mn-cs"/>
              </a:rPr>
              <a:t>definování předmětu činnosti (je podstatou </a:t>
            </a:r>
            <a:r>
              <a:rPr lang="cs-CZ" sz="1200" i="1" kern="1200" dirty="0" smtClean="0">
                <a:solidFill>
                  <a:schemeClr val="tx1"/>
                </a:solidFill>
                <a:latin typeface="+mn-lt"/>
                <a:ea typeface="+mn-ea"/>
                <a:cs typeface="+mn-cs"/>
              </a:rPr>
              <a:t>poslání podniku</a:t>
            </a:r>
            <a:r>
              <a:rPr lang="cs-CZ" sz="1200" kern="1200" dirty="0" smtClean="0">
                <a:solidFill>
                  <a:schemeClr val="tx1"/>
                </a:solidFill>
                <a:latin typeface="+mn-lt"/>
                <a:ea typeface="+mn-ea"/>
                <a:cs typeface="+mn-cs"/>
              </a:rPr>
              <a:t>, závisí na </a:t>
            </a:r>
            <a:r>
              <a:rPr lang="cs-CZ" sz="1200" i="1" kern="1200" dirty="0" smtClean="0">
                <a:solidFill>
                  <a:schemeClr val="tx1"/>
                </a:solidFill>
                <a:latin typeface="+mn-lt"/>
                <a:ea typeface="+mn-ea"/>
                <a:cs typeface="+mn-cs"/>
              </a:rPr>
              <a:t>vizích, hodnotách a očekávání klíčových realizátorů </a:t>
            </a:r>
            <a:r>
              <a:rPr lang="cs-CZ" sz="1200" kern="1200" dirty="0" smtClean="0">
                <a:solidFill>
                  <a:schemeClr val="tx1"/>
                </a:solidFill>
                <a:latin typeface="+mn-lt"/>
                <a:ea typeface="+mn-ea"/>
                <a:cs typeface="+mn-cs"/>
              </a:rPr>
              <a:t>- zájmových skupin) - management by měl vymezit oblast podnikání, odpovědět např. na otázky týkající se charakteru podniku, na jakých trzích se bude podnik pohybovat, kdo je naším zákazníkem apod.;</a:t>
            </a:r>
          </a:p>
          <a:p>
            <a:pPr lvl="0"/>
            <a:r>
              <a:rPr lang="cs-CZ" sz="1200" kern="1200" dirty="0" smtClean="0">
                <a:solidFill>
                  <a:schemeClr val="tx1"/>
                </a:solidFill>
                <a:latin typeface="+mn-lt"/>
                <a:ea typeface="+mn-ea"/>
                <a:cs typeface="+mn-cs"/>
              </a:rPr>
              <a:t>stanovení strategických a výkonových cílů (v modelu jde o </a:t>
            </a:r>
            <a:r>
              <a:rPr lang="cs-CZ" sz="1200" i="1" kern="1200" dirty="0" smtClean="0">
                <a:solidFill>
                  <a:schemeClr val="tx1"/>
                </a:solidFill>
                <a:latin typeface="+mn-lt"/>
                <a:ea typeface="+mn-ea"/>
                <a:cs typeface="+mn-cs"/>
              </a:rPr>
              <a:t>záměry a cíle</a:t>
            </a:r>
            <a:r>
              <a:rPr lang="cs-CZ" sz="1200" kern="1200" dirty="0" smtClean="0">
                <a:solidFill>
                  <a:schemeClr val="tx1"/>
                </a:solidFill>
                <a:latin typeface="+mn-lt"/>
                <a:ea typeface="+mn-ea"/>
                <a:cs typeface="+mn-cs"/>
              </a:rPr>
              <a:t>) - k cílům by mohlo patřit např. stanovení budoucí pozice na trhu, roční zisk, finanční ukazatele apod.;</a:t>
            </a:r>
          </a:p>
          <a:p>
            <a:pPr lvl="0"/>
            <a:r>
              <a:rPr lang="cs-CZ" sz="1200" kern="1200" dirty="0" smtClean="0">
                <a:solidFill>
                  <a:schemeClr val="tx1"/>
                </a:solidFill>
                <a:latin typeface="+mn-lt"/>
                <a:ea typeface="+mn-ea"/>
                <a:cs typeface="+mn-cs"/>
              </a:rPr>
              <a:t>formulace strategie (určení </a:t>
            </a:r>
            <a:r>
              <a:rPr lang="cs-CZ" sz="1200" i="1" kern="1200" dirty="0" smtClean="0">
                <a:solidFill>
                  <a:schemeClr val="tx1"/>
                </a:solidFill>
                <a:latin typeface="+mn-lt"/>
                <a:ea typeface="+mn-ea"/>
                <a:cs typeface="+mn-cs"/>
              </a:rPr>
              <a:t>variant strategií, </a:t>
            </a:r>
            <a:r>
              <a:rPr lang="cs-CZ" sz="1200" kern="1200" dirty="0" smtClean="0">
                <a:solidFill>
                  <a:schemeClr val="tx1"/>
                </a:solidFill>
                <a:latin typeface="+mn-lt"/>
                <a:ea typeface="+mn-ea"/>
                <a:cs typeface="+mn-cs"/>
              </a:rPr>
              <a:t>jejich </a:t>
            </a:r>
            <a:r>
              <a:rPr lang="cs-CZ" sz="1200" i="1" kern="1200" dirty="0" smtClean="0">
                <a:solidFill>
                  <a:schemeClr val="tx1"/>
                </a:solidFill>
                <a:latin typeface="+mn-lt"/>
                <a:ea typeface="+mn-ea"/>
                <a:cs typeface="+mn-cs"/>
              </a:rPr>
              <a:t>evaluace </a:t>
            </a:r>
            <a:r>
              <a:rPr lang="cs-CZ" sz="1200" kern="1200" dirty="0" smtClean="0">
                <a:solidFill>
                  <a:schemeClr val="tx1"/>
                </a:solidFill>
                <a:latin typeface="+mn-lt"/>
                <a:ea typeface="+mn-ea"/>
                <a:cs typeface="+mn-cs"/>
              </a:rPr>
              <a:t>- hodnocení a </a:t>
            </a:r>
            <a:r>
              <a:rPr lang="cs-CZ" sz="1200" i="1" kern="1200" dirty="0" smtClean="0">
                <a:solidFill>
                  <a:schemeClr val="tx1"/>
                </a:solidFill>
                <a:latin typeface="+mn-lt"/>
                <a:ea typeface="+mn-ea"/>
                <a:cs typeface="+mn-cs"/>
              </a:rPr>
              <a:t>výběr</a:t>
            </a:r>
            <a:r>
              <a:rPr lang="cs-CZ" sz="1200" kern="1200" dirty="0" smtClean="0">
                <a:solidFill>
                  <a:schemeClr val="tx1"/>
                </a:solidFill>
                <a:latin typeface="+mn-lt"/>
                <a:ea typeface="+mn-ea"/>
                <a:cs typeface="+mn-cs"/>
              </a:rPr>
              <a:t>) - zjišťujeme odpověď na otázku, jakým způsobem dosáhneme budoucích cílů. Podstatou je rovněž využití výsledků analýz vnějšího a vnitřního prostředí podniku (</a:t>
            </a:r>
            <a:r>
              <a:rPr lang="cs-CZ" sz="1200" i="1" kern="1200" dirty="0" smtClean="0">
                <a:solidFill>
                  <a:schemeClr val="tx1"/>
                </a:solidFill>
                <a:latin typeface="+mn-lt"/>
                <a:ea typeface="+mn-ea"/>
                <a:cs typeface="+mn-cs"/>
              </a:rPr>
              <a:t>analýza situace</a:t>
            </a:r>
            <a:r>
              <a:rPr lang="cs-CZ" sz="1200" kern="1200" dirty="0" smtClean="0">
                <a:solidFill>
                  <a:schemeClr val="tx1"/>
                </a:solidFill>
                <a:latin typeface="+mn-lt"/>
                <a:ea typeface="+mn-ea"/>
                <a:cs typeface="+mn-cs"/>
              </a:rPr>
              <a:t>) a vypracování podrobných plánů akcí;</a:t>
            </a:r>
          </a:p>
          <a:p>
            <a:pPr lvl="0"/>
            <a:r>
              <a:rPr lang="cs-CZ" sz="1200" kern="1200" dirty="0" smtClean="0">
                <a:solidFill>
                  <a:schemeClr val="tx1"/>
                </a:solidFill>
                <a:latin typeface="+mn-lt"/>
                <a:ea typeface="+mn-ea"/>
                <a:cs typeface="+mn-cs"/>
              </a:rPr>
              <a:t>zavádění a realizace zvolené strategie (</a:t>
            </a:r>
            <a:r>
              <a:rPr lang="cs-CZ" sz="1200" i="1" kern="1200" dirty="0" smtClean="0">
                <a:solidFill>
                  <a:schemeClr val="tx1"/>
                </a:solidFill>
                <a:latin typeface="+mn-lt"/>
                <a:ea typeface="+mn-ea"/>
                <a:cs typeface="+mn-cs"/>
              </a:rPr>
              <a:t>implementace strategie</a:t>
            </a:r>
            <a:r>
              <a:rPr lang="cs-CZ" sz="1200" kern="1200" dirty="0" smtClean="0">
                <a:solidFill>
                  <a:schemeClr val="tx1"/>
                </a:solidFill>
                <a:latin typeface="+mn-lt"/>
                <a:ea typeface="+mn-ea"/>
                <a:cs typeface="+mn-cs"/>
              </a:rPr>
              <a:t>) - tato složka souvisí s tvorbou organizační struktury2, motivací zaměstnanců a dotýká se také mimo jiné úrovně podnikové kultury;</a:t>
            </a:r>
          </a:p>
          <a:p>
            <a:pPr lvl="0"/>
            <a:r>
              <a:rPr lang="cs-CZ" sz="1200" kern="1200" dirty="0" smtClean="0">
                <a:solidFill>
                  <a:schemeClr val="tx1"/>
                </a:solidFill>
                <a:latin typeface="+mn-lt"/>
                <a:ea typeface="+mn-ea"/>
                <a:cs typeface="+mn-cs"/>
              </a:rPr>
              <a:t>hodnocení výsledků a návrh opravných opatření (</a:t>
            </a:r>
            <a:r>
              <a:rPr lang="cs-CZ" sz="1200" i="1" kern="1200" dirty="0" smtClean="0">
                <a:solidFill>
                  <a:schemeClr val="tx1"/>
                </a:solidFill>
                <a:latin typeface="+mn-lt"/>
                <a:ea typeface="+mn-ea"/>
                <a:cs typeface="+mn-cs"/>
              </a:rPr>
              <a:t>strategická kontrola</a:t>
            </a:r>
            <a:r>
              <a:rPr lang="cs-CZ" sz="1200" kern="1200" dirty="0" smtClean="0">
                <a:solidFill>
                  <a:schemeClr val="tx1"/>
                </a:solidFill>
                <a:latin typeface="+mn-lt"/>
                <a:ea typeface="+mn-ea"/>
                <a:cs typeface="+mn-cs"/>
              </a:rPr>
              <a:t>) - slouží jednak pro zjištění úspěšnosti zvolené strategie a je také signálem nutných změn v jakékoli fázi její implementace.</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7</a:t>
            </a:fld>
            <a:endParaRPr lang="cs-CZ"/>
          </a:p>
        </p:txBody>
      </p:sp>
    </p:spTree>
    <p:extLst>
      <p:ext uri="{BB962C8B-B14F-4D97-AF65-F5344CB8AC3E}">
        <p14:creationId xmlns:p14="http://schemas.microsoft.com/office/powerpoint/2010/main" val="3360903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smtClean="0"/>
              <a:t>Naplnění poslání podniku a jeho cílů je do značné míry závislé na tom, jaké předpoklady byly přijaty ve vztahu k zájmovým skupinám. Míra uspokojení jejich potřeb a požadavků je měřítkem úspěšnosti podniku.</a:t>
            </a:r>
          </a:p>
          <a:p>
            <a:r>
              <a:rPr lang="cs-CZ" dirty="0" smtClean="0"/>
              <a:t>Zájmová skupina je každý (fyzická nebo právnická osoba), jehož činnost může ovlivnit podnik nebo naopak, je podnikem ovlivňována.</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24</a:t>
            </a:fld>
            <a:endParaRPr lang="cs-CZ"/>
          </a:p>
        </p:txBody>
      </p:sp>
    </p:spTree>
    <p:extLst>
      <p:ext uri="{BB962C8B-B14F-4D97-AF65-F5344CB8AC3E}">
        <p14:creationId xmlns:p14="http://schemas.microsoft.com/office/powerpoint/2010/main" val="95223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sz="1200" kern="1200" dirty="0" smtClean="0">
                <a:solidFill>
                  <a:schemeClr val="tx1"/>
                </a:solidFill>
                <a:latin typeface="+mn-lt"/>
                <a:ea typeface="+mn-ea"/>
                <a:cs typeface="+mn-cs"/>
              </a:rPr>
              <a:t>Podniková kultura je souhrnem následujících znaků.</a:t>
            </a:r>
          </a:p>
          <a:p>
            <a:r>
              <a:rPr lang="cs-CZ" sz="1200" b="1" kern="1200" dirty="0" smtClean="0">
                <a:solidFill>
                  <a:schemeClr val="tx1"/>
                </a:solidFill>
                <a:latin typeface="+mn-lt"/>
                <a:ea typeface="+mn-ea"/>
                <a:cs typeface="+mn-cs"/>
              </a:rPr>
              <a:t>A. Historky</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1.Jaké zásadní názory se v historkách odrážejí?</a:t>
            </a:r>
          </a:p>
          <a:p>
            <a:r>
              <a:rPr lang="cs-CZ" sz="1200" kern="1200" dirty="0" smtClean="0">
                <a:solidFill>
                  <a:schemeClr val="tx1"/>
                </a:solidFill>
                <a:latin typeface="+mn-lt"/>
                <a:ea typeface="+mn-ea"/>
                <a:cs typeface="+mn-cs"/>
              </a:rPr>
              <a:t>2.Jak dalece jsou tyto historky rozšířené?</a:t>
            </a:r>
          </a:p>
          <a:p>
            <a:r>
              <a:rPr lang="cs-CZ" sz="1200" b="1" kern="1200" dirty="0" err="1" smtClean="0">
                <a:solidFill>
                  <a:schemeClr val="tx1"/>
                </a:solidFill>
                <a:latin typeface="+mn-lt"/>
                <a:ea typeface="+mn-ea"/>
                <a:cs typeface="+mn-cs"/>
              </a:rPr>
              <a:t>B.Rituály</a:t>
            </a:r>
            <a:r>
              <a:rPr lang="cs-CZ" sz="1200" b="1" kern="1200" dirty="0" smtClean="0">
                <a:solidFill>
                  <a:schemeClr val="tx1"/>
                </a:solidFill>
                <a:latin typeface="+mn-lt"/>
                <a:ea typeface="+mn-ea"/>
                <a:cs typeface="+mn-cs"/>
              </a:rPr>
              <a:t> a procedury</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1.Na jaké procedury je kladen důraz?</a:t>
            </a:r>
          </a:p>
          <a:p>
            <a:r>
              <a:rPr lang="cs-CZ" sz="1200" kern="1200" dirty="0" smtClean="0">
                <a:solidFill>
                  <a:schemeClr val="tx1"/>
                </a:solidFill>
                <a:latin typeface="+mn-lt"/>
                <a:ea typeface="+mn-ea"/>
                <a:cs typeface="+mn-cs"/>
              </a:rPr>
              <a:t>2.Které procedury by změnou utrpěly?</a:t>
            </a:r>
          </a:p>
          <a:p>
            <a:r>
              <a:rPr lang="cs-CZ" sz="1200" b="1" kern="1200" dirty="0" err="1" smtClean="0">
                <a:solidFill>
                  <a:schemeClr val="tx1"/>
                </a:solidFill>
                <a:latin typeface="+mn-lt"/>
                <a:ea typeface="+mn-ea"/>
                <a:cs typeface="+mn-cs"/>
              </a:rPr>
              <a:t>C.Symboly</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1.Jaký jazyk a žargon je používán?</a:t>
            </a:r>
          </a:p>
          <a:p>
            <a:r>
              <a:rPr lang="cs-CZ" sz="1200" kern="1200" dirty="0" smtClean="0">
                <a:solidFill>
                  <a:schemeClr val="tx1"/>
                </a:solidFill>
                <a:latin typeface="+mn-lt"/>
                <a:ea typeface="+mn-ea"/>
                <a:cs typeface="+mn-cs"/>
              </a:rPr>
              <a:t>2.Jak specifický a přístupný je?</a:t>
            </a:r>
          </a:p>
          <a:p>
            <a:r>
              <a:rPr lang="cs-CZ" sz="1200" b="1" kern="1200" dirty="0" err="1" smtClean="0">
                <a:solidFill>
                  <a:schemeClr val="tx1"/>
                </a:solidFill>
                <a:latin typeface="+mn-lt"/>
                <a:ea typeface="+mn-ea"/>
                <a:cs typeface="+mn-cs"/>
              </a:rPr>
              <a:t>D.Organizační</a:t>
            </a:r>
            <a:r>
              <a:rPr lang="cs-CZ" sz="1200" b="1" kern="1200" dirty="0" smtClean="0">
                <a:solidFill>
                  <a:schemeClr val="tx1"/>
                </a:solidFill>
                <a:latin typeface="+mn-lt"/>
                <a:ea typeface="+mn-ea"/>
                <a:cs typeface="+mn-cs"/>
              </a:rPr>
              <a:t> struktura</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1.Jak pružná je organizační struktura?</a:t>
            </a:r>
          </a:p>
          <a:p>
            <a:r>
              <a:rPr lang="cs-CZ" sz="1200" kern="1200" dirty="0" smtClean="0">
                <a:solidFill>
                  <a:schemeClr val="tx1"/>
                </a:solidFill>
                <a:latin typeface="+mn-lt"/>
                <a:ea typeface="+mn-ea"/>
                <a:cs typeface="+mn-cs"/>
              </a:rPr>
              <a:t>2.Je organizační struktura plochá/hierarchická?</a:t>
            </a:r>
          </a:p>
          <a:p>
            <a:r>
              <a:rPr lang="cs-CZ" sz="1200" b="1" kern="1200" dirty="0" err="1" smtClean="0">
                <a:solidFill>
                  <a:schemeClr val="tx1"/>
                </a:solidFill>
                <a:latin typeface="+mn-lt"/>
                <a:ea typeface="+mn-ea"/>
                <a:cs typeface="+mn-cs"/>
              </a:rPr>
              <a:t>E.Kontrolní</a:t>
            </a:r>
            <a:r>
              <a:rPr lang="cs-CZ" sz="1200" b="1" kern="1200" dirty="0" smtClean="0">
                <a:solidFill>
                  <a:schemeClr val="tx1"/>
                </a:solidFill>
                <a:latin typeface="+mn-lt"/>
                <a:ea typeface="+mn-ea"/>
                <a:cs typeface="+mn-cs"/>
              </a:rPr>
              <a:t> systémy</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1.Co je v podniku nejpřísněji kontrolováno?</a:t>
            </a:r>
          </a:p>
          <a:p>
            <a:r>
              <a:rPr lang="cs-CZ" sz="1200" kern="1200" dirty="0" smtClean="0">
                <a:solidFill>
                  <a:schemeClr val="tx1"/>
                </a:solidFill>
                <a:latin typeface="+mn-lt"/>
                <a:ea typeface="+mn-ea"/>
                <a:cs typeface="+mn-cs"/>
              </a:rPr>
              <a:t>2.Je kladen důraz na odměnu nebo postih?</a:t>
            </a:r>
          </a:p>
          <a:p>
            <a:r>
              <a:rPr lang="cs-CZ" sz="1200" b="1" kern="1200" dirty="0" err="1" smtClean="0">
                <a:solidFill>
                  <a:schemeClr val="tx1"/>
                </a:solidFill>
                <a:latin typeface="+mn-lt"/>
                <a:ea typeface="+mn-ea"/>
                <a:cs typeface="+mn-cs"/>
              </a:rPr>
              <a:t>F.Obecně</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1.Jaká je dominantní kultura?</a:t>
            </a:r>
          </a:p>
          <a:p>
            <a:r>
              <a:rPr lang="cs-CZ" sz="1200" kern="1200" dirty="0" smtClean="0">
                <a:solidFill>
                  <a:schemeClr val="tx1"/>
                </a:solidFill>
                <a:latin typeface="+mn-lt"/>
                <a:ea typeface="+mn-ea"/>
                <a:cs typeface="+mn-cs"/>
              </a:rPr>
              <a:t>2.Jak obtížné je ji změnit?</a:t>
            </a:r>
          </a:p>
          <a:p>
            <a:r>
              <a:rPr lang="cs-CZ" sz="1200" kern="1200" dirty="0" smtClean="0">
                <a:solidFill>
                  <a:schemeClr val="tx1"/>
                </a:solidFill>
                <a:latin typeface="+mn-lt"/>
                <a:ea typeface="+mn-ea"/>
                <a:cs typeface="+mn-cs"/>
              </a:rPr>
              <a:t> </a:t>
            </a:r>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28</a:t>
            </a:fld>
            <a:endParaRPr lang="cs-CZ"/>
          </a:p>
        </p:txBody>
      </p:sp>
    </p:spTree>
    <p:extLst>
      <p:ext uri="{BB962C8B-B14F-4D97-AF65-F5344CB8AC3E}">
        <p14:creationId xmlns:p14="http://schemas.microsoft.com/office/powerpoint/2010/main" val="606719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K analýze zájmových skupin se využívá přiřazování významu a míry jistoty jednotlivých</a:t>
            </a:r>
          </a:p>
          <a:p>
            <a:r>
              <a:rPr lang="cs-CZ" sz="1200" kern="1200" dirty="0" smtClean="0">
                <a:solidFill>
                  <a:schemeClr val="tx1"/>
                </a:solidFill>
                <a:latin typeface="+mn-lt"/>
                <a:ea typeface="+mn-ea"/>
                <a:cs typeface="+mn-cs"/>
              </a:rPr>
              <a:t>předpokladů. K ohodnocení používáme následující škály:</a:t>
            </a:r>
          </a:p>
          <a:p>
            <a:r>
              <a:rPr lang="cs-CZ" sz="1200" kern="1200" dirty="0" smtClean="0">
                <a:solidFill>
                  <a:schemeClr val="tx1"/>
                </a:solidFill>
                <a:latin typeface="+mn-lt"/>
                <a:ea typeface="+mn-ea"/>
                <a:cs typeface="+mn-cs"/>
              </a:rPr>
              <a:t>a) význam nebo-li vliv zájmové skupiny na strategie -</a:t>
            </a:r>
          </a:p>
          <a:p>
            <a:r>
              <a:rPr lang="cs-CZ" sz="1200" kern="1200" dirty="0" smtClean="0">
                <a:solidFill>
                  <a:schemeClr val="tx1"/>
                </a:solidFill>
                <a:latin typeface="+mn-lt"/>
                <a:ea typeface="+mn-ea"/>
                <a:cs typeface="+mn-cs"/>
              </a:rPr>
              <a:t>0 = nevýznamný předpoklad, vliv na strategii je zanedbatelný;</a:t>
            </a:r>
          </a:p>
          <a:p>
            <a:r>
              <a:rPr lang="cs-CZ" sz="1200" kern="1200" dirty="0" smtClean="0">
                <a:solidFill>
                  <a:schemeClr val="tx1"/>
                </a:solidFill>
                <a:latin typeface="+mn-lt"/>
                <a:ea typeface="+mn-ea"/>
                <a:cs typeface="+mn-cs"/>
              </a:rPr>
              <a:t>9 = velmi významný předpoklad, vliv na strategii je jedním z nejpodstatnějších.</a:t>
            </a:r>
          </a:p>
          <a:p>
            <a:r>
              <a:rPr lang="cs-CZ" sz="1200" kern="1200" dirty="0" smtClean="0">
                <a:solidFill>
                  <a:schemeClr val="tx1"/>
                </a:solidFill>
                <a:latin typeface="+mn-lt"/>
                <a:ea typeface="+mn-ea"/>
                <a:cs typeface="+mn-cs"/>
              </a:rPr>
              <a:t>b) míra jistoty nebo-li znalost předpokladů -</a:t>
            </a:r>
          </a:p>
          <a:p>
            <a:r>
              <a:rPr lang="cs-CZ" sz="1200" kern="1200" dirty="0" smtClean="0">
                <a:solidFill>
                  <a:schemeClr val="tx1"/>
                </a:solidFill>
                <a:latin typeface="+mn-lt"/>
                <a:ea typeface="+mn-ea"/>
                <a:cs typeface="+mn-cs"/>
              </a:rPr>
              <a:t>0 = velmi nejistý předpoklad, velmi diskutabilní, nejsou důkazy, které by jej podpořili,</a:t>
            </a:r>
          </a:p>
          <a:p>
            <a:r>
              <a:rPr lang="cs-CZ" sz="1200" kern="1200" dirty="0" smtClean="0">
                <a:solidFill>
                  <a:schemeClr val="tx1"/>
                </a:solidFill>
                <a:latin typeface="+mn-lt"/>
                <a:ea typeface="+mn-ea"/>
                <a:cs typeface="+mn-cs"/>
              </a:rPr>
              <a:t>možná neplatný;</a:t>
            </a:r>
          </a:p>
          <a:p>
            <a:r>
              <a:rPr lang="cs-CZ" sz="1200" kern="1200" dirty="0" smtClean="0">
                <a:solidFill>
                  <a:schemeClr val="tx1"/>
                </a:solidFill>
                <a:latin typeface="+mn-lt"/>
                <a:ea typeface="+mn-ea"/>
                <a:cs typeface="+mn-cs"/>
              </a:rPr>
              <a:t>9 = velmi jistý předpoklad; je naprosto evidentní.</a:t>
            </a:r>
          </a:p>
          <a:p>
            <a:r>
              <a:rPr lang="cs-CZ" sz="1200" kern="1200" dirty="0" smtClean="0">
                <a:solidFill>
                  <a:schemeClr val="tx1"/>
                </a:solidFill>
                <a:latin typeface="+mn-lt"/>
                <a:ea typeface="+mn-ea"/>
                <a:cs typeface="+mn-cs"/>
              </a:rPr>
              <a:t> </a:t>
            </a:r>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34</a:t>
            </a:fld>
            <a:endParaRPr lang="cs-CZ"/>
          </a:p>
        </p:txBody>
      </p:sp>
    </p:spTree>
    <p:extLst>
      <p:ext uri="{BB962C8B-B14F-4D97-AF65-F5344CB8AC3E}">
        <p14:creationId xmlns:p14="http://schemas.microsoft.com/office/powerpoint/2010/main" val="763522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44</a:t>
            </a:fld>
            <a:endParaRPr lang="cs-CZ"/>
          </a:p>
        </p:txBody>
      </p:sp>
    </p:spTree>
    <p:extLst>
      <p:ext uri="{BB962C8B-B14F-4D97-AF65-F5344CB8AC3E}">
        <p14:creationId xmlns:p14="http://schemas.microsoft.com/office/powerpoint/2010/main" val="2274497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92500" lnSpcReduction="20000"/>
          </a:bodyPr>
          <a:lstStyle/>
          <a:p>
            <a:r>
              <a:rPr lang="cs-CZ" sz="1200" b="1" kern="1200" dirty="0" smtClean="0">
                <a:solidFill>
                  <a:schemeClr val="tx1"/>
                </a:solidFill>
                <a:latin typeface="+mn-lt"/>
                <a:ea typeface="+mn-ea"/>
                <a:cs typeface="+mn-cs"/>
              </a:rPr>
              <a:t>Generování strategických alternativ</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Generování strategických alternativ nebo také jinak řečeno navrhování či vytváření postupů řešení vzniklých problémů. Samotné generování alternativ má tyto fáze:</a:t>
            </a:r>
          </a:p>
          <a:p>
            <a:r>
              <a:rPr lang="cs-CZ" sz="1200" kern="1200" dirty="0" smtClean="0">
                <a:solidFill>
                  <a:schemeClr val="tx1"/>
                </a:solidFill>
                <a:latin typeface="+mn-lt"/>
                <a:ea typeface="+mn-ea"/>
                <a:cs typeface="+mn-cs"/>
              </a:rPr>
              <a:t>a) </a:t>
            </a:r>
            <a:r>
              <a:rPr lang="cs-CZ" sz="1200" b="1" i="1" kern="1200" dirty="0" smtClean="0">
                <a:solidFill>
                  <a:schemeClr val="tx1"/>
                </a:solidFill>
                <a:latin typeface="+mn-lt"/>
                <a:ea typeface="+mn-ea"/>
                <a:cs typeface="+mn-cs"/>
              </a:rPr>
              <a:t>určení rámce problému. </a:t>
            </a:r>
            <a:r>
              <a:rPr lang="cs-CZ" sz="1200" kern="1200" dirty="0" smtClean="0">
                <a:solidFill>
                  <a:schemeClr val="tx1"/>
                </a:solidFill>
                <a:latin typeface="+mn-lt"/>
                <a:ea typeface="+mn-ea"/>
                <a:cs typeface="+mn-cs"/>
              </a:rPr>
              <a:t>Vlastní potřeba změny dosavadní strategie je stanovena jistou pocitovou potřebou tzn. pocitem, že organizace má před sebou potenciální problém, SIP (strategický inflexní bod) případně nějakou příležitost. Z tohoto důvodu je nutné definovat rámec problému tj. získat potřebné informace o problému samotném, o jeho příčinách a dále také posoudit jeho závažnost a stanovit nutnost hledání nových alternativ řešení.</a:t>
            </a:r>
          </a:p>
          <a:p>
            <a:r>
              <a:rPr lang="cs-CZ" sz="1200" kern="1200" dirty="0" smtClean="0">
                <a:solidFill>
                  <a:schemeClr val="tx1"/>
                </a:solidFill>
                <a:latin typeface="+mn-lt"/>
                <a:ea typeface="+mn-ea"/>
                <a:cs typeface="+mn-cs"/>
              </a:rPr>
              <a:t>b) </a:t>
            </a:r>
            <a:r>
              <a:rPr lang="cs-CZ" sz="1200" b="1" i="1" kern="1200" dirty="0" smtClean="0">
                <a:solidFill>
                  <a:schemeClr val="tx1"/>
                </a:solidFill>
                <a:latin typeface="+mn-lt"/>
                <a:ea typeface="+mn-ea"/>
                <a:cs typeface="+mn-cs"/>
              </a:rPr>
              <a:t>generování souboru alternativ</a:t>
            </a:r>
            <a:r>
              <a:rPr lang="cs-CZ" sz="1200" kern="1200" dirty="0" smtClean="0">
                <a:solidFill>
                  <a:schemeClr val="tx1"/>
                </a:solidFill>
                <a:latin typeface="+mn-lt"/>
                <a:ea typeface="+mn-ea"/>
                <a:cs typeface="+mn-cs"/>
              </a:rPr>
              <a:t>. Při vlastním procesu volby strategie je nutné, aby management navrhnul několik alternativ těchto strategií. Při generování souboru alternativ má vedení podniků obavy s tzv. paralýzy analýzou. To znamená, že vedení musí najít kompromis mezi dobou analyzování problémů a nezbytností jejich rychlého řešení. Příliš urychlené řešení problému však může vést k automatickému přijímání jednoho jediného problémového kontextu a v samém konci tak znemožňuje vytváření takových alternativ, které by přinášely originální strategie. Velikost a různorodost souboru alternativ závisí na problému a jeho složitosti.</a:t>
            </a:r>
          </a:p>
          <a:p>
            <a:r>
              <a:rPr lang="cs-CZ" sz="1200" kern="1200" dirty="0" smtClean="0">
                <a:solidFill>
                  <a:schemeClr val="tx1"/>
                </a:solidFill>
                <a:latin typeface="+mn-lt"/>
                <a:ea typeface="+mn-ea"/>
                <a:cs typeface="+mn-cs"/>
              </a:rPr>
              <a:t>c) </a:t>
            </a:r>
            <a:r>
              <a:rPr lang="cs-CZ" sz="1200" b="1" i="1" kern="1200" dirty="0" smtClean="0">
                <a:solidFill>
                  <a:schemeClr val="tx1"/>
                </a:solidFill>
                <a:latin typeface="+mn-lt"/>
                <a:ea typeface="+mn-ea"/>
                <a:cs typeface="+mn-cs"/>
              </a:rPr>
              <a:t>zúžení souboru alternativ. </a:t>
            </a:r>
            <a:r>
              <a:rPr lang="cs-CZ" sz="1200" kern="1200" dirty="0" smtClean="0">
                <a:solidFill>
                  <a:schemeClr val="tx1"/>
                </a:solidFill>
                <a:latin typeface="+mn-lt"/>
                <a:ea typeface="+mn-ea"/>
                <a:cs typeface="+mn-cs"/>
              </a:rPr>
              <a:t>Soubor alternativ bývá obvykle co do počtu značně rozsáhlý. Proto není možné a ani účelné dále rozpracovávat všechny navržené alternativy. Poté přistoupíme ke zúžení původního souboru alternativ s využitím klíčových kritérií, která vycházejí s omezení určovanými velikostí disponibilních zdrojů nebo s obecně stanovených cílů.</a:t>
            </a:r>
          </a:p>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45</a:t>
            </a:fld>
            <a:endParaRPr lang="cs-CZ"/>
          </a:p>
        </p:txBody>
      </p:sp>
    </p:spTree>
    <p:extLst>
      <p:ext uri="{BB962C8B-B14F-4D97-AF65-F5344CB8AC3E}">
        <p14:creationId xmlns:p14="http://schemas.microsoft.com/office/powerpoint/2010/main" val="397184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55000" lnSpcReduction="20000"/>
          </a:bodyPr>
          <a:lstStyle/>
          <a:p>
            <a:r>
              <a:rPr lang="cs-CZ" sz="1200" b="1" kern="1200" dirty="0" smtClean="0">
                <a:solidFill>
                  <a:schemeClr val="tx1"/>
                </a:solidFill>
                <a:latin typeface="+mn-lt"/>
                <a:ea typeface="+mn-ea"/>
                <a:cs typeface="+mn-cs"/>
              </a:rPr>
              <a:t>Organizační procesy podporující generování alternativ</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V podnicích je využíváno několik organizačních procesů (způsobů vlastní realizace), které mohou napomoci generování alternativ strategií.</a:t>
            </a:r>
          </a:p>
          <a:p>
            <a:r>
              <a:rPr lang="cs-CZ" sz="1200" kern="1200" dirty="0" smtClean="0">
                <a:solidFill>
                  <a:schemeClr val="tx1"/>
                </a:solidFill>
                <a:latin typeface="+mn-lt"/>
                <a:ea typeface="+mn-ea"/>
                <a:cs typeface="+mn-cs"/>
              </a:rPr>
              <a:t>Jedná se o:</a:t>
            </a:r>
          </a:p>
          <a:p>
            <a:r>
              <a:rPr lang="cs-CZ" sz="1200" b="1" kern="1200" dirty="0" smtClean="0">
                <a:solidFill>
                  <a:schemeClr val="tx1"/>
                </a:solidFill>
                <a:latin typeface="+mn-lt"/>
                <a:ea typeface="+mn-ea"/>
                <a:cs typeface="+mn-cs"/>
              </a:rPr>
              <a:t>a) Generování scénářů</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Scénáře jsou alternativní popisy budoucího vývoje. Výhodou scénářů je, že popisují současně několik alternativních obrázků o budoucnosti.</a:t>
            </a:r>
          </a:p>
          <a:p>
            <a:r>
              <a:rPr lang="cs-CZ" sz="1200" b="1" kern="1200" dirty="0" smtClean="0">
                <a:solidFill>
                  <a:schemeClr val="tx1"/>
                </a:solidFill>
                <a:latin typeface="+mn-lt"/>
                <a:ea typeface="+mn-ea"/>
                <a:cs typeface="+mn-cs"/>
              </a:rPr>
              <a:t>b) Generování konfliktů (využití analýzy předpokladů)</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Při generování konfliktů ve skutečnosti vymezujeme sadu předpokladů, které umožňují hodnocení problému z různých hledisek. Příkladem předpokladů je: budoucí růst poptávky po jednotlivých výrobcích; strategie konkurentů; vývoj technologií; vládní politika apod. Pokud nejsou tyto předpoklady identifikovány, následně formulovány a zhodnoceny, ovlivňují generování alternativ skrytě, nevědomě. Existují dva přístupy k řízení konfliktu předpokladů:</a:t>
            </a:r>
          </a:p>
          <a:p>
            <a:r>
              <a:rPr lang="cs-CZ" sz="1200" kern="1200" dirty="0" smtClean="0">
                <a:solidFill>
                  <a:schemeClr val="tx1"/>
                </a:solidFill>
                <a:latin typeface="+mn-lt"/>
                <a:ea typeface="+mn-ea"/>
                <a:cs typeface="+mn-cs"/>
              </a:rPr>
              <a:t>1. je třeba je připustit, identifikovat a kontrolovat;</a:t>
            </a:r>
          </a:p>
          <a:p>
            <a:r>
              <a:rPr lang="cs-CZ" sz="1200" kern="1200" dirty="0" smtClean="0">
                <a:solidFill>
                  <a:schemeClr val="tx1"/>
                </a:solidFill>
                <a:latin typeface="+mn-lt"/>
                <a:ea typeface="+mn-ea"/>
                <a:cs typeface="+mn-cs"/>
              </a:rPr>
              <a:t>2. je třeba je generovat (odhadnout), aby se zvýšila pravděpodobnost vytváření kvalitních alternativ.</a:t>
            </a:r>
          </a:p>
          <a:p>
            <a:r>
              <a:rPr lang="cs-CZ" sz="1200" b="1" kern="1200" dirty="0" smtClean="0">
                <a:solidFill>
                  <a:schemeClr val="tx1"/>
                </a:solidFill>
                <a:latin typeface="+mn-lt"/>
                <a:ea typeface="+mn-ea"/>
                <a:cs typeface="+mn-cs"/>
              </a:rPr>
              <a:t>c) Brainstorming (bouření mozků)</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Tento způsob se využívá zejména při generování kreativních nebo nemyslitelných alternativ. Jedná se opět o skupinové rozhodování. Základním předpokladem je dodržování pravidel brainstormingu, která jsou:</a:t>
            </a:r>
          </a:p>
          <a:p>
            <a:pPr lvl="0"/>
            <a:r>
              <a:rPr lang="cs-CZ" sz="1200" kern="1200" dirty="0" smtClean="0">
                <a:solidFill>
                  <a:schemeClr val="tx1"/>
                </a:solidFill>
                <a:latin typeface="+mn-lt"/>
                <a:ea typeface="+mn-ea"/>
                <a:cs typeface="+mn-cs"/>
              </a:rPr>
              <a:t>žádná kritika;</a:t>
            </a:r>
          </a:p>
          <a:p>
            <a:pPr lvl="0"/>
            <a:r>
              <a:rPr lang="cs-CZ" sz="1200" kern="1200" dirty="0" smtClean="0">
                <a:solidFill>
                  <a:schemeClr val="tx1"/>
                </a:solidFill>
                <a:latin typeface="+mn-lt"/>
                <a:ea typeface="+mn-ea"/>
                <a:cs typeface="+mn-cs"/>
              </a:rPr>
              <a:t>žádné omezení charakteru nápadů;</a:t>
            </a:r>
          </a:p>
          <a:p>
            <a:pPr lvl="0"/>
            <a:r>
              <a:rPr lang="cs-CZ" sz="1200" kern="1200" dirty="0" smtClean="0">
                <a:solidFill>
                  <a:schemeClr val="tx1"/>
                </a:solidFill>
                <a:latin typeface="+mn-lt"/>
                <a:ea typeface="+mn-ea"/>
                <a:cs typeface="+mn-cs"/>
              </a:rPr>
              <a:t>žádné omezení počtu nápadů;</a:t>
            </a:r>
          </a:p>
          <a:p>
            <a:pPr lvl="0"/>
            <a:r>
              <a:rPr lang="cs-CZ" sz="1200" kern="1200" dirty="0" smtClean="0">
                <a:solidFill>
                  <a:schemeClr val="tx1"/>
                </a:solidFill>
                <a:latin typeface="+mn-lt"/>
                <a:ea typeface="+mn-ea"/>
                <a:cs typeface="+mn-cs"/>
              </a:rPr>
              <a:t>žádné omezení dalšího zvýšení nápadů.</a:t>
            </a:r>
          </a:p>
          <a:p>
            <a:r>
              <a:rPr lang="cs-CZ" sz="1200" kern="1200" dirty="0" smtClean="0">
                <a:solidFill>
                  <a:schemeClr val="tx1"/>
                </a:solidFill>
                <a:latin typeface="+mn-lt"/>
                <a:ea typeface="+mn-ea"/>
                <a:cs typeface="+mn-cs"/>
              </a:rPr>
              <a:t>Tato pravidla by měla vést k o otevřenosti, vzájemné důvěře, hravosti při generování alternativ. Účastníci musí mít bez obav z následného zpochybňování možnost navrhnout jakoukoli alternativu.</a:t>
            </a:r>
          </a:p>
          <a:p>
            <a:r>
              <a:rPr lang="cs-CZ" sz="1200" b="1" kern="1200" dirty="0" smtClean="0">
                <a:solidFill>
                  <a:schemeClr val="tx1"/>
                </a:solidFill>
                <a:latin typeface="+mn-lt"/>
                <a:ea typeface="+mn-ea"/>
                <a:cs typeface="+mn-cs"/>
              </a:rPr>
              <a:t>c) Teorie chaosu (teorie zvládnutí chaosu)</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Teorie chaosu je využívána některými manažery, přičemž důvodem použití je fakt, že se podnik pohybuje v neustále se měnících podmínkách, což znemožňuje předvídání nebo plánování budoucnosti. Organizace proto vyhledávají relativní nestabilitu. Podporují mnohovrstevnou podnikovou kulturu, konflikty o problémech, nedostatek soudržnosti i nedostatek konsensu. Alternativy jsou vytvářeny spontánně. Prostřednictvím neformálního procesu diskusí a debat je vybrána taková alternativa, která otřásá existujícím pořádkem. K vlastní realizaci vybrané alternativy je však zapotřebí do určité míry vzniklý chaos zvládnout.</a:t>
            </a:r>
          </a:p>
          <a:p>
            <a:r>
              <a:rPr lang="cs-CZ" sz="1200" b="1" kern="1200" dirty="0" smtClean="0">
                <a:solidFill>
                  <a:schemeClr val="tx1"/>
                </a:solidFill>
                <a:latin typeface="+mn-lt"/>
                <a:ea typeface="+mn-ea"/>
                <a:cs typeface="+mn-cs"/>
              </a:rPr>
              <a:t>d) Systémy podporující týmovou práci</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Tyto systémy bylo možné uplatnit s rozvojem výpočetní techniky. Příkladem je tzv. elektronický brainstorming, v jehož rámci jsou nápady prezentovány anonymně a vkládány do počítačů zapojených v síti. Anonymitou autorů se odbourává vliv moci a statusu účastníků a sdílení nápadů umožňuje vzájemnou diskusi a inspiraci.</a:t>
            </a:r>
          </a:p>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47</a:t>
            </a:fld>
            <a:endParaRPr lang="cs-CZ"/>
          </a:p>
        </p:txBody>
      </p:sp>
    </p:spTree>
    <p:extLst>
      <p:ext uri="{BB962C8B-B14F-4D97-AF65-F5344CB8AC3E}">
        <p14:creationId xmlns:p14="http://schemas.microsoft.com/office/powerpoint/2010/main" val="406314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Ačkoli je tato tabulka již překonaná, sloužila jako základ pro další typologie. Výsledkem tohoto procesu bylo stanovení 13 základních typů strategií, které je však možné dále mezi sebou kombinovat. Jedná se o tyto strategie:</a:t>
            </a:r>
          </a:p>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51</a:t>
            </a:fld>
            <a:endParaRPr lang="cs-CZ"/>
          </a:p>
        </p:txBody>
      </p:sp>
    </p:spTree>
    <p:extLst>
      <p:ext uri="{BB962C8B-B14F-4D97-AF65-F5344CB8AC3E}">
        <p14:creationId xmlns:p14="http://schemas.microsoft.com/office/powerpoint/2010/main" val="92782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sz="1200" kern="1200" dirty="0" smtClean="0">
                <a:solidFill>
                  <a:schemeClr val="tx1"/>
                </a:solidFill>
                <a:latin typeface="+mn-lt"/>
                <a:ea typeface="+mn-ea"/>
                <a:cs typeface="+mn-cs"/>
              </a:rPr>
              <a:t>Při konkretizování mise si můžeme klást otázky typu:</a:t>
            </a:r>
          </a:p>
          <a:p>
            <a:pPr lvl="0"/>
            <a:r>
              <a:rPr lang="cs-CZ" sz="1200" kern="1200" dirty="0" smtClean="0">
                <a:solidFill>
                  <a:schemeClr val="tx1"/>
                </a:solidFill>
                <a:latin typeface="+mn-lt"/>
                <a:ea typeface="+mn-ea"/>
                <a:cs typeface="+mn-cs"/>
              </a:rPr>
              <a:t>Jaký je důvod naší existence? Jaký je základní smysl našeho bytí?</a:t>
            </a:r>
          </a:p>
          <a:p>
            <a:pPr lvl="0"/>
            <a:r>
              <a:rPr lang="cs-CZ" sz="1200" kern="1200" dirty="0" smtClean="0">
                <a:solidFill>
                  <a:schemeClr val="tx1"/>
                </a:solidFill>
                <a:latin typeface="+mn-lt"/>
                <a:ea typeface="+mn-ea"/>
                <a:cs typeface="+mn-cs"/>
              </a:rPr>
              <a:t>Jaké závazky máme vůči různým zájmovým skupinám?</a:t>
            </a:r>
          </a:p>
          <a:p>
            <a:pPr lvl="0"/>
            <a:r>
              <a:rPr lang="cs-CZ" sz="1200" kern="1200" dirty="0" smtClean="0">
                <a:solidFill>
                  <a:schemeClr val="tx1"/>
                </a:solidFill>
                <a:latin typeface="+mn-lt"/>
                <a:ea typeface="+mn-ea"/>
                <a:cs typeface="+mn-cs"/>
              </a:rPr>
              <a:t>Jaký důraz budeme klást na uspokojování potřeb jednotlivých zájmových skupin?</a:t>
            </a:r>
          </a:p>
          <a:p>
            <a:pPr lvl="0"/>
            <a:r>
              <a:rPr lang="cs-CZ" sz="1200" kern="1200" dirty="0" smtClean="0">
                <a:solidFill>
                  <a:schemeClr val="tx1"/>
                </a:solidFill>
                <a:latin typeface="+mn-lt"/>
                <a:ea typeface="+mn-ea"/>
                <a:cs typeface="+mn-cs"/>
              </a:rPr>
              <a:t>Co je jedinečného na našem podniku? Čím je náš podnik výjimečný?</a:t>
            </a:r>
          </a:p>
          <a:p>
            <a:pPr lvl="0"/>
            <a:r>
              <a:rPr lang="cs-CZ" sz="1200" kern="1200" dirty="0" smtClean="0">
                <a:solidFill>
                  <a:schemeClr val="tx1"/>
                </a:solidFill>
                <a:latin typeface="+mn-lt"/>
                <a:ea typeface="+mn-ea"/>
                <a:cs typeface="+mn-cs"/>
              </a:rPr>
              <a:t>Co se asi na našem podniku změní v průběhu budoucích 3-5 let?</a:t>
            </a:r>
          </a:p>
          <a:p>
            <a:pPr lvl="0"/>
            <a:r>
              <a:rPr lang="cs-CZ" sz="1200" kern="1200" dirty="0" smtClean="0">
                <a:solidFill>
                  <a:schemeClr val="tx1"/>
                </a:solidFill>
                <a:latin typeface="+mn-lt"/>
                <a:ea typeface="+mn-ea"/>
                <a:cs typeface="+mn-cs"/>
              </a:rPr>
              <a:t>Kdo je naším hlavním zákazníkem, klientem, jaký je náš klíčový segment?</a:t>
            </a:r>
          </a:p>
          <a:p>
            <a:r>
              <a:rPr lang="cs-CZ" sz="1200" kern="1200" dirty="0" smtClean="0">
                <a:solidFill>
                  <a:schemeClr val="tx1"/>
                </a:solidFill>
                <a:latin typeface="+mn-lt"/>
                <a:ea typeface="+mn-ea"/>
                <a:cs typeface="+mn-cs"/>
              </a:rPr>
              <a:t>Poslání se mohou lišit v délce, obsahu, formátu a přesnosti.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8</a:t>
            </a:fld>
            <a:endParaRPr lang="cs-CZ"/>
          </a:p>
        </p:txBody>
      </p:sp>
    </p:spTree>
    <p:extLst>
      <p:ext uri="{BB962C8B-B14F-4D97-AF65-F5344CB8AC3E}">
        <p14:creationId xmlns:p14="http://schemas.microsoft.com/office/powerpoint/2010/main" val="4135999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lnSpcReduction="10000"/>
          </a:bodyPr>
          <a:lstStyle/>
          <a:p>
            <a:r>
              <a:rPr lang="cs-CZ" sz="1200" kern="1200" dirty="0" smtClean="0">
                <a:solidFill>
                  <a:schemeClr val="tx1"/>
                </a:solidFill>
                <a:latin typeface="+mn-lt"/>
                <a:ea typeface="+mn-ea"/>
                <a:cs typeface="+mn-cs"/>
              </a:rPr>
              <a:t>Hlavním důvodem pro formulaci poslání je získat zákazníky, kteří dávají existenci podniku smysl. Dobře formulované poslání vyjadřuje užitek, který firma zákazníkům nabízí.</a:t>
            </a:r>
          </a:p>
          <a:p>
            <a:r>
              <a:rPr lang="cs-CZ" sz="1200" kern="1200" dirty="0" smtClean="0">
                <a:solidFill>
                  <a:schemeClr val="tx1"/>
                </a:solidFill>
                <a:latin typeface="+mn-lt"/>
                <a:ea typeface="+mn-ea"/>
                <a:cs typeface="+mn-cs"/>
              </a:rPr>
              <a:t>Zamyslete se nad následujícími větami:</a:t>
            </a:r>
          </a:p>
          <a:p>
            <a:pPr lvl="0"/>
            <a:r>
              <a:rPr lang="cs-CZ" sz="1200" i="1" kern="1200" dirty="0" smtClean="0">
                <a:solidFill>
                  <a:schemeClr val="tx1"/>
                </a:solidFill>
                <a:latin typeface="+mn-lt"/>
                <a:ea typeface="+mn-ea"/>
                <a:cs typeface="+mn-cs"/>
              </a:rPr>
              <a:t>Nenabízejte mi věci.</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šaty. Nabídněte mi přitažlivý vzhled.</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boty. Nabídněte mi pohodlí pro mé nohy a lehkou chůzi.</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dům. Nabídněte mi bezpečí, pohodlí a místo, které mi poskytne čistotu a</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spokojenost.</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knihy. Nabídněte mi chvíle pohody a poznání.</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gramodesky. Nabídněte mi odpočinek a zvuk hudby.</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nářadí. Nabídněte mi radost z tvorby užitečných věcí.</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nábytek. Nabídněte mi pohodlí a klid útulného místa.</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Nenabízejte mi věci. Nabídněte mi myšlenky, emoce, výjimečnost, pocity a přínos.</a:t>
            </a:r>
            <a:endParaRPr lang="cs-CZ" sz="1200" kern="1200" dirty="0" smtClean="0">
              <a:solidFill>
                <a:schemeClr val="tx1"/>
              </a:solidFill>
              <a:latin typeface="+mn-lt"/>
              <a:ea typeface="+mn-ea"/>
              <a:cs typeface="+mn-cs"/>
            </a:endParaRPr>
          </a:p>
          <a:p>
            <a:pPr lvl="0"/>
            <a:r>
              <a:rPr lang="cs-CZ" sz="1200" i="1" kern="1200" dirty="0" smtClean="0">
                <a:solidFill>
                  <a:schemeClr val="tx1"/>
                </a:solidFill>
                <a:latin typeface="+mn-lt"/>
                <a:ea typeface="+mn-ea"/>
                <a:cs typeface="+mn-cs"/>
              </a:rPr>
              <a:t>Prosím vás, nenabízejte mi věci.</a:t>
            </a:r>
            <a:endParaRPr lang="cs-CZ" sz="1200" kern="1200" dirty="0" smtClean="0">
              <a:solidFill>
                <a:schemeClr val="tx1"/>
              </a:solidFill>
              <a:latin typeface="+mn-lt"/>
              <a:ea typeface="+mn-ea"/>
              <a:cs typeface="+mn-cs"/>
            </a:endParaRP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10</a:t>
            </a:fld>
            <a:endParaRPr lang="cs-CZ"/>
          </a:p>
        </p:txBody>
      </p:sp>
    </p:spTree>
    <p:extLst>
      <p:ext uri="{BB962C8B-B14F-4D97-AF65-F5344CB8AC3E}">
        <p14:creationId xmlns:p14="http://schemas.microsoft.com/office/powerpoint/2010/main" val="236412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11</a:t>
            </a:fld>
            <a:endParaRPr lang="cs-CZ"/>
          </a:p>
        </p:txBody>
      </p:sp>
    </p:spTree>
    <p:extLst>
      <p:ext uri="{BB962C8B-B14F-4D97-AF65-F5344CB8AC3E}">
        <p14:creationId xmlns:p14="http://schemas.microsoft.com/office/powerpoint/2010/main" val="4310868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13</a:t>
            </a:fld>
            <a:endParaRPr lang="cs-CZ"/>
          </a:p>
        </p:txBody>
      </p:sp>
    </p:spTree>
    <p:extLst>
      <p:ext uri="{BB962C8B-B14F-4D97-AF65-F5344CB8AC3E}">
        <p14:creationId xmlns:p14="http://schemas.microsoft.com/office/powerpoint/2010/main" val="338055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77500" lnSpcReduction="20000"/>
          </a:bodyPr>
          <a:lstStyle/>
          <a:p>
            <a:r>
              <a:rPr lang="cs-CZ" sz="1200" kern="1200" dirty="0" err="1" smtClean="0">
                <a:solidFill>
                  <a:schemeClr val="tx1"/>
                </a:solidFill>
                <a:latin typeface="+mn-lt"/>
                <a:ea typeface="+mn-ea"/>
                <a:cs typeface="+mn-cs"/>
              </a:rPr>
              <a:t>Porterův</a:t>
            </a:r>
            <a:r>
              <a:rPr lang="cs-CZ" sz="1200" kern="1200" dirty="0" smtClean="0">
                <a:solidFill>
                  <a:schemeClr val="tx1"/>
                </a:solidFill>
                <a:latin typeface="+mn-lt"/>
                <a:ea typeface="+mn-ea"/>
                <a:cs typeface="+mn-cs"/>
              </a:rPr>
              <a:t> model pěti sil popisuje konkurenční okolí podniku. O tom zda bude podnik konkurenceschopný rozhoduje zejména působení uvedených faktorů:</a:t>
            </a:r>
          </a:p>
          <a:p>
            <a:r>
              <a:rPr lang="cs-CZ" sz="1200" kern="1200" dirty="0" smtClean="0">
                <a:solidFill>
                  <a:schemeClr val="tx1"/>
                </a:solidFill>
                <a:latin typeface="+mn-lt"/>
                <a:ea typeface="+mn-ea"/>
                <a:cs typeface="+mn-cs"/>
              </a:rPr>
              <a:t> </a:t>
            </a:r>
          </a:p>
          <a:p>
            <a:r>
              <a:rPr lang="cs-CZ" sz="1200" b="1" kern="1200" dirty="0" smtClean="0">
                <a:solidFill>
                  <a:schemeClr val="tx1"/>
                </a:solidFill>
                <a:latin typeface="+mn-lt"/>
                <a:ea typeface="+mn-ea"/>
                <a:cs typeface="+mn-cs"/>
              </a:rPr>
              <a:t>a) Hrozba nově vstupujících firem </a:t>
            </a:r>
            <a:r>
              <a:rPr lang="cs-CZ" sz="1200" kern="1200" dirty="0" smtClean="0">
                <a:solidFill>
                  <a:schemeClr val="tx1"/>
                </a:solidFill>
                <a:latin typeface="+mn-lt"/>
                <a:ea typeface="+mn-ea"/>
                <a:cs typeface="+mn-cs"/>
              </a:rPr>
              <a:t>( potencionální nově vstupující firmy). Vážnost hrozby vstupu nových firem na stávající trhy je dle PORTERA ovlivněna zejména úsporami z rozsahu, kapitálovou náročností, stupněm diferenciace výrobků, nákladovým znevýhodněním nesouvisejícím s velikostí podniku, přístupem k distribučním kanálům a také vládní politikou.</a:t>
            </a:r>
          </a:p>
          <a:p>
            <a:r>
              <a:rPr lang="cs-CZ" sz="1200" b="1" kern="1200" dirty="0" smtClean="0">
                <a:solidFill>
                  <a:schemeClr val="tx1"/>
                </a:solidFill>
                <a:latin typeface="+mn-lt"/>
                <a:ea typeface="+mn-ea"/>
                <a:cs typeface="+mn-cs"/>
              </a:rPr>
              <a:t>b) Vyjednávací vliv odběratelů (odběratelé). </a:t>
            </a:r>
            <a:r>
              <a:rPr lang="cs-CZ" sz="1200" kern="1200" dirty="0" smtClean="0">
                <a:solidFill>
                  <a:schemeClr val="tx1"/>
                </a:solidFill>
                <a:latin typeface="+mn-lt"/>
                <a:ea typeface="+mn-ea"/>
                <a:cs typeface="+mn-cs"/>
              </a:rPr>
              <a:t>Odběratelé mohou výrazným způsobem ovlivňovat ziskovost odvětví tlakem na cenu nebo kvalitu produkce odvětví.</a:t>
            </a:r>
          </a:p>
          <a:p>
            <a:r>
              <a:rPr lang="cs-CZ" sz="1200" b="1" kern="1200" dirty="0" smtClean="0">
                <a:solidFill>
                  <a:schemeClr val="tx1"/>
                </a:solidFill>
                <a:latin typeface="+mn-lt"/>
                <a:ea typeface="+mn-ea"/>
                <a:cs typeface="+mn-cs"/>
              </a:rPr>
              <a:t>c) Vyjednávací vliv dodavatelů (dodavatelé) </a:t>
            </a:r>
            <a:r>
              <a:rPr lang="cs-CZ" sz="1200" kern="1200" dirty="0" smtClean="0">
                <a:solidFill>
                  <a:schemeClr val="tx1"/>
                </a:solidFill>
                <a:latin typeface="+mn-lt"/>
                <a:ea typeface="+mn-ea"/>
                <a:cs typeface="+mn-cs"/>
              </a:rPr>
              <a:t>Obdobně jako odběratelé mohou dodavatelé měnit a ovlivňovat cenu a kvalitu dodávaných surovin (produktů).</a:t>
            </a:r>
          </a:p>
          <a:p>
            <a:r>
              <a:rPr lang="cs-CZ" sz="1200" b="1" kern="1200" dirty="0" smtClean="0">
                <a:solidFill>
                  <a:schemeClr val="tx1"/>
                </a:solidFill>
                <a:latin typeface="+mn-lt"/>
                <a:ea typeface="+mn-ea"/>
                <a:cs typeface="+mn-cs"/>
              </a:rPr>
              <a:t>d) Hrozba substitučních výrobků nebo služeb (substituty). </a:t>
            </a:r>
            <a:r>
              <a:rPr lang="cs-CZ" sz="1200" kern="1200" dirty="0" smtClean="0">
                <a:solidFill>
                  <a:schemeClr val="tx1"/>
                </a:solidFill>
                <a:latin typeface="+mn-lt"/>
                <a:ea typeface="+mn-ea"/>
                <a:cs typeface="+mn-cs"/>
              </a:rPr>
              <a:t>Čím snadněji je možné nahradit vyráběné produkty substituty, tím méně atraktivní je dané odvětví.</a:t>
            </a:r>
          </a:p>
          <a:p>
            <a:r>
              <a:rPr lang="cs-CZ" sz="1200" b="1" kern="1200" dirty="0" smtClean="0">
                <a:solidFill>
                  <a:schemeClr val="tx1"/>
                </a:solidFill>
                <a:latin typeface="+mn-lt"/>
                <a:ea typeface="+mn-ea"/>
                <a:cs typeface="+mn-cs"/>
              </a:rPr>
              <a:t>e) Vliv konkurentů v odvětví (konkurenti v odvětví) </a:t>
            </a:r>
            <a:r>
              <a:rPr lang="cs-CZ" sz="1200" kern="1200" dirty="0" smtClean="0">
                <a:solidFill>
                  <a:schemeClr val="tx1"/>
                </a:solidFill>
                <a:latin typeface="+mn-lt"/>
                <a:ea typeface="+mn-ea"/>
                <a:cs typeface="+mn-cs"/>
              </a:rPr>
              <a:t>Rivalita mezi existujícími podniky je výsledkem snahy jednotlivých podniků vylepšit si své tržní postavení. Rivalita se zvyšuje za následujících okolností:</a:t>
            </a:r>
          </a:p>
          <a:p>
            <a:r>
              <a:rPr lang="cs-CZ" sz="1200" kern="1200" dirty="0" smtClean="0">
                <a:solidFill>
                  <a:schemeClr val="tx1"/>
                </a:solidFill>
                <a:latin typeface="+mn-lt"/>
                <a:ea typeface="+mn-ea"/>
                <a:cs typeface="+mn-cs"/>
              </a:rPr>
              <a:t> </a:t>
            </a:r>
          </a:p>
          <a:p>
            <a:pPr lvl="0"/>
            <a:r>
              <a:rPr lang="cs-CZ" sz="1200" kern="1200" dirty="0" smtClean="0">
                <a:solidFill>
                  <a:schemeClr val="tx1"/>
                </a:solidFill>
                <a:latin typeface="+mn-lt"/>
                <a:ea typeface="+mn-ea"/>
                <a:cs typeface="+mn-cs"/>
              </a:rPr>
              <a:t>konkurující si podniky jsou početné, přibližně stejně velké a silné;</a:t>
            </a:r>
          </a:p>
          <a:p>
            <a:pPr lvl="0"/>
            <a:r>
              <a:rPr lang="cs-CZ" sz="1200" kern="1200" dirty="0" smtClean="0">
                <a:solidFill>
                  <a:schemeClr val="tx1"/>
                </a:solidFill>
                <a:latin typeface="+mn-lt"/>
                <a:ea typeface="+mn-ea"/>
                <a:cs typeface="+mn-cs"/>
              </a:rPr>
              <a:t>míra růstu odvětví je nízká a zvýšení tržního podílu je možné jen na úkor konkurenta;</a:t>
            </a:r>
          </a:p>
          <a:p>
            <a:pPr lvl="0"/>
            <a:r>
              <a:rPr lang="cs-CZ" sz="1200" kern="1200" dirty="0" smtClean="0">
                <a:solidFill>
                  <a:schemeClr val="tx1"/>
                </a:solidFill>
                <a:latin typeface="+mn-lt"/>
                <a:ea typeface="+mn-ea"/>
                <a:cs typeface="+mn-cs"/>
              </a:rPr>
              <a:t>fixní nebo skladovací náklady jsou v poměru k realizační ceně vysoké;</a:t>
            </a:r>
          </a:p>
          <a:p>
            <a:pPr lvl="0"/>
            <a:r>
              <a:rPr lang="cs-CZ" sz="1200" kern="1200" dirty="0" smtClean="0">
                <a:solidFill>
                  <a:schemeClr val="tx1"/>
                </a:solidFill>
                <a:latin typeface="+mn-lt"/>
                <a:ea typeface="+mn-ea"/>
                <a:cs typeface="+mn-cs"/>
              </a:rPr>
              <a:t>poskytované výrobky nebo služby nejsou diferencované;</a:t>
            </a:r>
          </a:p>
          <a:p>
            <a:pPr lvl="0"/>
            <a:r>
              <a:rPr lang="cs-CZ" sz="1200" kern="1200" dirty="0" smtClean="0">
                <a:solidFill>
                  <a:schemeClr val="tx1"/>
                </a:solidFill>
                <a:latin typeface="+mn-lt"/>
                <a:ea typeface="+mn-ea"/>
                <a:cs typeface="+mn-cs"/>
              </a:rPr>
              <a:t>nové kapacity se budují ve skocích;</a:t>
            </a:r>
          </a:p>
          <a:p>
            <a:pPr lvl="0"/>
            <a:r>
              <a:rPr lang="cs-CZ" sz="1200" kern="1200" dirty="0" smtClean="0">
                <a:solidFill>
                  <a:schemeClr val="tx1"/>
                </a:solidFill>
                <a:latin typeface="+mn-lt"/>
                <a:ea typeface="+mn-ea"/>
                <a:cs typeface="+mn-cs"/>
              </a:rPr>
              <a:t>výstupní bariéry jsou vysoké (souvisí to např. s loajalitou managementu k určité činnosti, s vlastnictvím vysoce specializovaných aktiv apod.)</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15</a:t>
            </a:fld>
            <a:endParaRPr lang="cs-CZ"/>
          </a:p>
        </p:txBody>
      </p:sp>
    </p:spTree>
    <p:extLst>
      <p:ext uri="{BB962C8B-B14F-4D97-AF65-F5344CB8AC3E}">
        <p14:creationId xmlns:p14="http://schemas.microsoft.com/office/powerpoint/2010/main" val="355253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latin typeface="+mn-lt"/>
                <a:ea typeface="+mn-ea"/>
                <a:cs typeface="+mn-cs"/>
              </a:rPr>
              <a:t>Z hlediska analýzy nejsou důležité jen výsledky samotné, ale i způsob, jakým se v podniku výsledky měří; jaká je jejich významnost apod. Výsledky můžeme hodnotit buď z časového hlediska (vývojové řady) a nebo porovnáním s ostatními podniky. Této druhé metodě se říká </a:t>
            </a:r>
            <a:r>
              <a:rPr lang="cs-CZ" sz="1200" kern="1200" dirty="0" err="1" smtClean="0">
                <a:solidFill>
                  <a:schemeClr val="tx1"/>
                </a:solidFill>
                <a:latin typeface="+mn-lt"/>
                <a:ea typeface="+mn-ea"/>
                <a:cs typeface="+mn-cs"/>
              </a:rPr>
              <a:t>benchmarking</a:t>
            </a:r>
            <a:r>
              <a:rPr lang="cs-CZ" sz="1200" kern="1200" dirty="0" smtClean="0">
                <a:solidFill>
                  <a:schemeClr val="tx1"/>
                </a:solidFill>
                <a:latin typeface="+mn-lt"/>
                <a:ea typeface="+mn-ea"/>
                <a:cs typeface="+mn-cs"/>
              </a:rPr>
              <a:t>, a jedná se o porovnání vlastních výkonů v jednotlivých funkcionálních oblastech s nejlepšími podniky bez ohledu na odvětví. To je výhodné tam, kde nejsme schopni získat bližší informace o svých konkurentech.</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21</a:t>
            </a:fld>
            <a:endParaRPr lang="cs-CZ"/>
          </a:p>
        </p:txBody>
      </p:sp>
    </p:spTree>
    <p:extLst>
      <p:ext uri="{BB962C8B-B14F-4D97-AF65-F5344CB8AC3E}">
        <p14:creationId xmlns:p14="http://schemas.microsoft.com/office/powerpoint/2010/main" val="14039907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dirty="0" smtClean="0"/>
              <a:t>Dalším příkladem analýzy vnitřních zdrojů podniku jsou tzv. </a:t>
            </a:r>
            <a:r>
              <a:rPr lang="cs-CZ" sz="1200" b="1" dirty="0" smtClean="0"/>
              <a:t>portfolio metody</a:t>
            </a:r>
            <a:r>
              <a:rPr lang="cs-CZ" sz="1200" dirty="0" smtClean="0"/>
              <a:t>. Tyto metody jsou použitelné v případě, že podnik má diverzifikovanou výrobní strukturu (zjednodušeně řečeno vyrábí více než jeden výrobek).</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22</a:t>
            </a:fld>
            <a:endParaRPr lang="cs-CZ"/>
          </a:p>
        </p:txBody>
      </p:sp>
    </p:spTree>
    <p:extLst>
      <p:ext uri="{BB962C8B-B14F-4D97-AF65-F5344CB8AC3E}">
        <p14:creationId xmlns:p14="http://schemas.microsoft.com/office/powerpoint/2010/main" val="754679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fontScale="85000" lnSpcReduction="20000"/>
          </a:bodyPr>
          <a:lstStyle/>
          <a:p>
            <a:r>
              <a:rPr lang="cs-CZ" sz="1200" b="1" kern="1200" dirty="0" smtClean="0">
                <a:solidFill>
                  <a:schemeClr val="tx1"/>
                </a:solidFill>
                <a:latin typeface="+mn-lt"/>
                <a:ea typeface="+mn-ea"/>
                <a:cs typeface="+mn-cs"/>
              </a:rPr>
              <a:t>Matice BCG</a:t>
            </a:r>
            <a:endParaRPr lang="cs-CZ" sz="1200" kern="1200" dirty="0" smtClean="0">
              <a:solidFill>
                <a:schemeClr val="tx1"/>
              </a:solidFill>
              <a:latin typeface="+mn-lt"/>
              <a:ea typeface="+mn-ea"/>
              <a:cs typeface="+mn-cs"/>
            </a:endParaRPr>
          </a:p>
          <a:p>
            <a:r>
              <a:rPr lang="cs-CZ" sz="1200" kern="1200" dirty="0" smtClean="0">
                <a:solidFill>
                  <a:schemeClr val="tx1"/>
                </a:solidFill>
                <a:latin typeface="+mn-lt"/>
                <a:ea typeface="+mn-ea"/>
                <a:cs typeface="+mn-cs"/>
              </a:rPr>
              <a:t>Výsledkem této analýzy je čtyřdílná mřížka (obr. č.3). Na y ose se zaznamenává hodnota míry růstu odvětví . Jako střední hodnota je brán růst HDP (odvětví, která rostou rychleji než ekonomika jako celek, jsou odvětví rychle rostoucí, ostatní pomalu rostoucí).</a:t>
            </a:r>
          </a:p>
          <a:p>
            <a:r>
              <a:rPr lang="cs-CZ" sz="1200" kern="1200" dirty="0" smtClean="0">
                <a:solidFill>
                  <a:schemeClr val="tx1"/>
                </a:solidFill>
                <a:latin typeface="+mn-lt"/>
                <a:ea typeface="+mn-ea"/>
                <a:cs typeface="+mn-cs"/>
              </a:rPr>
              <a:t>Druhým hodnoceným faktorem je relativní podíl na trhu . Ten se získá vydělením tržních podílů jednotlivých sledovanou firmou prodávaných výrobků s výrobky nejbližšího konkurenta.</a:t>
            </a:r>
          </a:p>
          <a:p>
            <a:r>
              <a:rPr lang="cs-CZ" sz="1200" kern="1200" dirty="0" smtClean="0">
                <a:solidFill>
                  <a:schemeClr val="tx1"/>
                </a:solidFill>
                <a:latin typeface="+mn-lt"/>
                <a:ea typeface="+mn-ea"/>
                <a:cs typeface="+mn-cs"/>
              </a:rPr>
              <a:t>Jednotlivé „bubliny“ představují jednotlivé výrobky. Jejich velikost pak vyjadřuje poměr tržeb získaných za výrobek k celkovým tržbám podniku. Podle této metody rozeznáváme 4 typy výrobků:</a:t>
            </a:r>
          </a:p>
          <a:p>
            <a:r>
              <a:rPr lang="cs-CZ" sz="1200" kern="1200" dirty="0" smtClean="0">
                <a:solidFill>
                  <a:schemeClr val="tx1"/>
                </a:solidFill>
                <a:latin typeface="+mn-lt"/>
                <a:ea typeface="+mn-ea"/>
                <a:cs typeface="+mn-cs"/>
              </a:rPr>
              <a:t>a) </a:t>
            </a:r>
            <a:r>
              <a:rPr lang="cs-CZ" sz="1200" b="1" kern="1200" dirty="0" smtClean="0">
                <a:solidFill>
                  <a:schemeClr val="tx1"/>
                </a:solidFill>
                <a:latin typeface="+mn-lt"/>
                <a:ea typeface="+mn-ea"/>
                <a:cs typeface="+mn-cs"/>
              </a:rPr>
              <a:t>problémové děti (otazníky) </a:t>
            </a:r>
            <a:r>
              <a:rPr lang="cs-CZ" sz="1200" kern="1200" dirty="0" smtClean="0">
                <a:solidFill>
                  <a:schemeClr val="tx1"/>
                </a:solidFill>
                <a:latin typeface="+mn-lt"/>
                <a:ea typeface="+mn-ea"/>
                <a:cs typeface="+mn-cs"/>
              </a:rPr>
              <a:t>- jedná se o výrobky, které jsou nově zaváděny na trh. Pro tuto pozici je charakteristický rychlý růst trhu, ale slabý podíl na trhu znamená otázku, zda mohou výrobky z tohoto kvadrantu uspět. Obecně se jedná o výrobky, do kterých musíme investovat (na reklamu, inovace, vývoj apod.)</a:t>
            </a:r>
          </a:p>
          <a:p>
            <a:r>
              <a:rPr lang="cs-CZ" sz="1200" kern="1200" dirty="0" smtClean="0">
                <a:solidFill>
                  <a:schemeClr val="tx1"/>
                </a:solidFill>
                <a:latin typeface="+mn-lt"/>
                <a:ea typeface="+mn-ea"/>
                <a:cs typeface="+mn-cs"/>
              </a:rPr>
              <a:t>b) </a:t>
            </a:r>
            <a:r>
              <a:rPr lang="cs-CZ" sz="1200" b="1" kern="1200" dirty="0" smtClean="0">
                <a:solidFill>
                  <a:schemeClr val="tx1"/>
                </a:solidFill>
                <a:latin typeface="+mn-lt"/>
                <a:ea typeface="+mn-ea"/>
                <a:cs typeface="+mn-cs"/>
              </a:rPr>
              <a:t>hvězdy </a:t>
            </a:r>
            <a:r>
              <a:rPr lang="cs-CZ" sz="1200" kern="1200" dirty="0" smtClean="0">
                <a:solidFill>
                  <a:schemeClr val="tx1"/>
                </a:solidFill>
                <a:latin typeface="+mn-lt"/>
                <a:ea typeface="+mn-ea"/>
                <a:cs typeface="+mn-cs"/>
              </a:rPr>
              <a:t>- jsou to výrobky, které se nacházejí v odvětví s vysokou mírou růstu a mají vysoký podíl na trhu. Hvězdy obvykle vyžadují velkou kapitálovou investici na rozšíření výrobních kapacit, v některých případech mohou již přinášet příjmy.</a:t>
            </a:r>
          </a:p>
          <a:p>
            <a:r>
              <a:rPr lang="cs-CZ" sz="1200" kern="1200" dirty="0" smtClean="0">
                <a:solidFill>
                  <a:schemeClr val="tx1"/>
                </a:solidFill>
                <a:latin typeface="+mn-lt"/>
                <a:ea typeface="+mn-ea"/>
                <a:cs typeface="+mn-cs"/>
              </a:rPr>
              <a:t>c) </a:t>
            </a:r>
            <a:r>
              <a:rPr lang="cs-CZ" sz="1200" b="1" kern="1200" dirty="0" smtClean="0">
                <a:solidFill>
                  <a:schemeClr val="tx1"/>
                </a:solidFill>
                <a:latin typeface="+mn-lt"/>
                <a:ea typeface="+mn-ea"/>
                <a:cs typeface="+mn-cs"/>
              </a:rPr>
              <a:t>dojné krávy </a:t>
            </a:r>
            <a:r>
              <a:rPr lang="cs-CZ" sz="1200" kern="1200" dirty="0" smtClean="0">
                <a:solidFill>
                  <a:schemeClr val="tx1"/>
                </a:solidFill>
                <a:latin typeface="+mn-lt"/>
                <a:ea typeface="+mn-ea"/>
                <a:cs typeface="+mn-cs"/>
              </a:rPr>
              <a:t>- výrobky vyskytující se na pomalu rostoucích trzích s vysokými podíly na trhu. Vydělávají značné příjmy, které se mohou uplatnit při investování do problémových dětí a nebo dojných krav.</a:t>
            </a:r>
          </a:p>
          <a:p>
            <a:r>
              <a:rPr lang="cs-CZ" sz="1200" kern="1200" dirty="0" smtClean="0">
                <a:solidFill>
                  <a:schemeClr val="tx1"/>
                </a:solidFill>
                <a:latin typeface="+mn-lt"/>
                <a:ea typeface="+mn-ea"/>
                <a:cs typeface="+mn-cs"/>
              </a:rPr>
              <a:t>d) </a:t>
            </a:r>
            <a:r>
              <a:rPr lang="cs-CZ" sz="1200" b="1" kern="1200" dirty="0" smtClean="0">
                <a:solidFill>
                  <a:schemeClr val="tx1"/>
                </a:solidFill>
                <a:latin typeface="+mn-lt"/>
                <a:ea typeface="+mn-ea"/>
                <a:cs typeface="+mn-cs"/>
              </a:rPr>
              <a:t>bídní psi - </a:t>
            </a:r>
            <a:r>
              <a:rPr lang="cs-CZ" sz="1200" kern="1200" dirty="0" smtClean="0">
                <a:solidFill>
                  <a:schemeClr val="tx1"/>
                </a:solidFill>
                <a:latin typeface="+mn-lt"/>
                <a:ea typeface="+mn-ea"/>
                <a:cs typeface="+mn-cs"/>
              </a:rPr>
              <a:t>výrobky mají slabou konkurenční pozici na pomalu rostoucích trzích. Neprodukují mnohdy dostatek příjmů ani na vlastní udržovací strategii. Řešením je zde strategie likvidace. Někdy se může jednat o výrobky, které jsou důležité z hlediska image podniku (doplňují sortiment, abychom nepřicházeli o zákazníky).</a:t>
            </a:r>
          </a:p>
          <a:p>
            <a:r>
              <a:rPr lang="cs-CZ" dirty="0" smtClean="0"/>
              <a:t> </a:t>
            </a:r>
            <a:endParaRPr lang="cs-CZ" dirty="0"/>
          </a:p>
        </p:txBody>
      </p:sp>
      <p:sp>
        <p:nvSpPr>
          <p:cNvPr id="4" name="Zástupný symbol pro číslo snímku 3"/>
          <p:cNvSpPr>
            <a:spLocks noGrp="1"/>
          </p:cNvSpPr>
          <p:nvPr>
            <p:ph type="sldNum" sz="quarter" idx="10"/>
          </p:nvPr>
        </p:nvSpPr>
        <p:spPr/>
        <p:txBody>
          <a:bodyPr/>
          <a:lstStyle/>
          <a:p>
            <a:fld id="{3ACDEF6B-03EA-4887-8291-9BF4BC1911BB}" type="slidenum">
              <a:rPr lang="cs-CZ" smtClean="0"/>
              <a:pPr/>
              <a:t>23</a:t>
            </a:fld>
            <a:endParaRPr lang="cs-CZ"/>
          </a:p>
        </p:txBody>
      </p:sp>
    </p:spTree>
    <p:extLst>
      <p:ext uri="{BB962C8B-B14F-4D97-AF65-F5344CB8AC3E}">
        <p14:creationId xmlns:p14="http://schemas.microsoft.com/office/powerpoint/2010/main" val="3293135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4A29A4-78C8-47AB-BA06-22CB45938951}" type="datetime1">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1ED4ACF-2D82-46F2-A8E9-23963AA34E86}" type="datetime1">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Úvodní snímek">
    <p:spTree>
      <p:nvGrpSpPr>
        <p:cNvPr id="1" name=""/>
        <p:cNvGrpSpPr/>
        <p:nvPr/>
      </p:nvGrpSpPr>
      <p:grpSpPr>
        <a:xfrm>
          <a:off x="0" y="0"/>
          <a:ext cx="0" cy="0"/>
          <a:chOff x="0" y="0"/>
          <a:chExt cx="0" cy="0"/>
        </a:xfrm>
      </p:grpSpPr>
      <p:pic>
        <p:nvPicPr>
          <p:cNvPr id="4" name="Picture 6" descr="Picture 2.png"/>
          <p:cNvPicPr>
            <a:picLocks noChangeAspect="1"/>
          </p:cNvPicPr>
          <p:nvPr userDrawn="1"/>
        </p:nvPicPr>
        <p:blipFill>
          <a:blip r:embed="rId2"/>
          <a:srcRect/>
          <a:stretch>
            <a:fillRect/>
          </a:stretch>
        </p:blipFill>
        <p:spPr bwMode="auto">
          <a:xfrm>
            <a:off x="609600" y="1149351"/>
            <a:ext cx="10972800" cy="3319463"/>
          </a:xfrm>
          <a:prstGeom prst="rect">
            <a:avLst/>
          </a:prstGeom>
          <a:noFill/>
          <a:ln w="9525">
            <a:noFill/>
            <a:miter lim="800000"/>
            <a:headEnd/>
            <a:tailEnd/>
          </a:ln>
        </p:spPr>
      </p:pic>
      <p:sp>
        <p:nvSpPr>
          <p:cNvPr id="2" name="Title 1"/>
          <p:cNvSpPr>
            <a:spLocks noGrp="1"/>
          </p:cNvSpPr>
          <p:nvPr>
            <p:ph type="ctrTitle"/>
          </p:nvPr>
        </p:nvSpPr>
        <p:spPr>
          <a:xfrm>
            <a:off x="609600" y="4800600"/>
            <a:ext cx="10972800" cy="1143000"/>
          </a:xfrm>
        </p:spPr>
        <p:txBody>
          <a:bodyPr anchor="b"/>
          <a:lstStyle>
            <a:lvl1pPr>
              <a:defRPr b="0" i="0">
                <a:latin typeface="Frutiger LT Com 75 Black"/>
                <a:cs typeface="Frutiger LT Com 75 Black"/>
              </a:defRPr>
            </a:lvl1pPr>
          </a:lstStyle>
          <a:p>
            <a:r>
              <a:rPr lang="cs-CZ" smtClean="0"/>
              <a:t>Klepnutím lze upravit styl předlohy nadpisů.</a:t>
            </a:r>
            <a:endParaRPr lang="en-US" dirty="0"/>
          </a:p>
        </p:txBody>
      </p:sp>
      <p:sp>
        <p:nvSpPr>
          <p:cNvPr id="3" name="Subtitle 2"/>
          <p:cNvSpPr>
            <a:spLocks noGrp="1"/>
          </p:cNvSpPr>
          <p:nvPr>
            <p:ph type="subTitle" idx="1"/>
          </p:nvPr>
        </p:nvSpPr>
        <p:spPr>
          <a:xfrm>
            <a:off x="609600" y="6019800"/>
            <a:ext cx="10972800" cy="457200"/>
          </a:xfrm>
        </p:spPr>
        <p:txBody>
          <a:bodyPr/>
          <a:lstStyle>
            <a:lvl1pPr marL="0" indent="0" algn="l">
              <a:buNone/>
              <a:defRPr b="0" i="0">
                <a:solidFill>
                  <a:schemeClr val="tx1">
                    <a:tint val="75000"/>
                  </a:schemeClr>
                </a:solidFill>
                <a:latin typeface="Frutiger LT Com 55 Roman"/>
                <a:cs typeface="Frutiger LT Com 55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en-US" dirty="0"/>
          </a:p>
        </p:txBody>
      </p:sp>
    </p:spTree>
    <p:extLst>
      <p:ext uri="{BB962C8B-B14F-4D97-AF65-F5344CB8AC3E}">
        <p14:creationId xmlns:p14="http://schemas.microsoft.com/office/powerpoint/2010/main" val="249897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374B5B-21A0-4192-BF4C-38187F1A68D8}" type="datetime1">
              <a:rPr lang="en-US" smtClean="0"/>
              <a:t>2/12/2014</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3B5CF7C-B333-48E1-A4A6-83A3C8B73AC0}" type="datetime1">
              <a:rPr lang="en-US" smtClean="0"/>
              <a:t>2/12/2014</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320762-5CBF-4210-AB54-376B091119F8}" type="datetime1">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0DB371-BF5F-4058-A212-1A908E4D2674}" type="datetime1">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12" name="Date Placeholder 211"/>
          <p:cNvSpPr>
            <a:spLocks noGrp="1"/>
          </p:cNvSpPr>
          <p:nvPr>
            <p:ph type="dt" sz="half" idx="10"/>
          </p:nvPr>
        </p:nvSpPr>
        <p:spPr/>
        <p:txBody>
          <a:bodyPr/>
          <a:lstStyle/>
          <a:p>
            <a:fld id="{60A4083B-90AA-48CF-BAD5-00AA24D7F288}" type="datetime1">
              <a:rPr lang="en-US" smtClean="0"/>
              <a:t>2/12/2014</a:t>
            </a:fld>
            <a:endParaRPr lang="en-US"/>
          </a:p>
        </p:txBody>
      </p:sp>
      <p:sp>
        <p:nvSpPr>
          <p:cNvPr id="213" name="Footer Placeholder 212"/>
          <p:cNvSpPr>
            <a:spLocks noGrp="1"/>
          </p:cNvSpPr>
          <p:nvPr>
            <p:ph type="ftr" sz="quarter" idx="11"/>
          </p:nvPr>
        </p:nvSpPr>
        <p:spPr/>
        <p:txBody>
          <a:bodyPr/>
          <a:lstStyle/>
          <a:p>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F5BAF629-ECA2-4CF3-B790-9D9BDED98269}" type="datetime1">
              <a:rPr lang="en-US" smtClean="0"/>
              <a:t>2/12/2014</a:t>
            </a:fld>
            <a:endParaRPr lang="en-US"/>
          </a:p>
        </p:txBody>
      </p:sp>
      <p:sp>
        <p:nvSpPr>
          <p:cNvPr id="6" name="Footer Placeholder 5"/>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620318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B51B2453-8663-4C69-AF73-9FD7B1DEC5D0}" type="datetime1">
              <a:rPr lang="en-US" smtClean="0"/>
              <a:t>2/12/2014</a:t>
            </a:fld>
            <a:endParaRPr lang="en-US"/>
          </a:p>
        </p:txBody>
      </p: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E31375A4-56A4-47D6-9801-1991572033F7}" type="slidenum">
              <a:rPr lang="en-US" smtClean="0"/>
              <a:pPr/>
              <a:t>‹#›</a:t>
            </a:fld>
            <a:endParaRPr lang="en-US"/>
          </a:p>
        </p:txBody>
      </p:sp>
      <p:cxnSp>
        <p:nvCxnSpPr>
          <p:cNvPr id="148" name="Straight Connector 147"/>
          <p:cNvCxnSpPr/>
          <p:nvPr userDrawn="1"/>
        </p:nvCxnSpPr>
        <p:spPr>
          <a:xfrm>
            <a:off x="609600" y="6172200"/>
            <a:ext cx="109728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 id="214748367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8pPr>
      <a:lvl9pPr marL="2057400" indent="-179388" algn="l" defTabSz="914400" rtl="0" eaLnBrk="1" latinLnBrk="0" hangingPunct="1">
        <a:lnSpc>
          <a:spcPct val="90000"/>
        </a:lnSpc>
        <a:spcBef>
          <a:spcPts val="600"/>
        </a:spcBef>
        <a:buClr>
          <a:schemeClr val="accent1"/>
        </a:buClr>
        <a:buSzPct val="10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7766035" y="0"/>
            <a:ext cx="4248756" cy="3186567"/>
          </a:xfrm>
          <a:prstGeom prst="rect">
            <a:avLst/>
          </a:prstGeom>
          <a:noFill/>
          <a:ln w="9525">
            <a:noFill/>
            <a:miter lim="800000"/>
            <a:headEnd/>
            <a:tailEnd/>
          </a:ln>
        </p:spPr>
      </p:pic>
      <p:sp>
        <p:nvSpPr>
          <p:cNvPr id="13313" name="Title 1"/>
          <p:cNvSpPr>
            <a:spLocks noGrp="1"/>
          </p:cNvSpPr>
          <p:nvPr>
            <p:ph type="ctrTitle"/>
          </p:nvPr>
        </p:nvSpPr>
        <p:spPr/>
        <p:txBody>
          <a:bodyPr>
            <a:normAutofit fontScale="90000"/>
          </a:bodyPr>
          <a:lstStyle/>
          <a:p>
            <a:pPr eaLnBrk="1" hangingPunct="1"/>
            <a:r>
              <a:rPr lang="cs-CZ" dirty="0" smtClean="0"/>
              <a:t>Strategické řízení </a:t>
            </a:r>
            <a:r>
              <a:rPr lang="cs-CZ" dirty="0" smtClean="0"/>
              <a:t>podniku</a:t>
            </a:r>
            <a:r>
              <a:rPr lang="en-US" dirty="0" smtClean="0"/>
              <a:t> a</a:t>
            </a:r>
            <a:r>
              <a:rPr lang="cs-CZ" dirty="0" smtClean="0"/>
              <a:t/>
            </a:r>
            <a:br>
              <a:rPr lang="cs-CZ" dirty="0" smtClean="0"/>
            </a:br>
            <a:r>
              <a:rPr lang="cs-CZ" dirty="0" smtClean="0"/>
              <a:t>podniková </a:t>
            </a:r>
            <a:r>
              <a:rPr lang="cs-CZ" dirty="0" smtClean="0"/>
              <a:t>strategie</a:t>
            </a:r>
          </a:p>
        </p:txBody>
      </p:sp>
      <p:sp>
        <p:nvSpPr>
          <p:cNvPr id="3" name="Subtitle 2"/>
          <p:cNvSpPr>
            <a:spLocks noGrp="1"/>
          </p:cNvSpPr>
          <p:nvPr>
            <p:ph type="subTitle" idx="1"/>
          </p:nvPr>
        </p:nvSpPr>
        <p:spPr/>
        <p:txBody>
          <a:bodyPr/>
          <a:lstStyle/>
          <a:p>
            <a:r>
              <a:rPr lang="en-US" dirty="0" smtClean="0"/>
              <a:t>KIV/SI 2014</a:t>
            </a:r>
            <a:endParaRPr lang="cs-CZ" dirty="0"/>
          </a:p>
        </p:txBody>
      </p:sp>
    </p:spTree>
    <p:extLst>
      <p:ext uri="{BB962C8B-B14F-4D97-AF65-F5344CB8AC3E}">
        <p14:creationId xmlns:p14="http://schemas.microsoft.com/office/powerpoint/2010/main" val="17726096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Otázky pro formulaci poslání</a:t>
            </a:r>
            <a:endParaRPr lang="cs-CZ" dirty="0"/>
          </a:p>
        </p:txBody>
      </p:sp>
      <p:sp>
        <p:nvSpPr>
          <p:cNvPr id="3" name="Zástupný symbol pro obsah 2"/>
          <p:cNvSpPr>
            <a:spLocks noGrp="1"/>
          </p:cNvSpPr>
          <p:nvPr>
            <p:ph idx="1"/>
          </p:nvPr>
        </p:nvSpPr>
        <p:spPr/>
        <p:txBody>
          <a:bodyPr>
            <a:normAutofit fontScale="92500" lnSpcReduction="10000"/>
          </a:bodyPr>
          <a:lstStyle/>
          <a:p>
            <a:pPr lvl="0">
              <a:buFont typeface="+mj-lt"/>
              <a:buAutoNum type="arabicPeriod"/>
            </a:pPr>
            <a:r>
              <a:rPr lang="cs-CZ" sz="1800" dirty="0"/>
              <a:t>Zákazníci. Kdo jsou zákazníci podniku?</a:t>
            </a:r>
          </a:p>
          <a:p>
            <a:pPr lvl="0">
              <a:buFont typeface="+mj-lt"/>
              <a:buAutoNum type="arabicPeriod"/>
            </a:pPr>
            <a:r>
              <a:rPr lang="cs-CZ" sz="1800" dirty="0"/>
              <a:t>Výrobek nebo služba. Jaké jsou nosné výrobky/služby podniku?</a:t>
            </a:r>
          </a:p>
          <a:p>
            <a:pPr lvl="0">
              <a:buFont typeface="+mj-lt"/>
              <a:buAutoNum type="arabicPeriod"/>
            </a:pPr>
            <a:r>
              <a:rPr lang="cs-CZ" sz="1800" dirty="0"/>
              <a:t>Trh. Na jakém trhu podnik soutěží?</a:t>
            </a:r>
          </a:p>
          <a:p>
            <a:pPr lvl="0">
              <a:buFont typeface="+mj-lt"/>
              <a:buAutoNum type="arabicPeriod"/>
            </a:pPr>
            <a:r>
              <a:rPr lang="cs-CZ" sz="1800" dirty="0"/>
              <a:t>Technologie. Je technologie středem zájmu podniku?</a:t>
            </a:r>
          </a:p>
          <a:p>
            <a:pPr lvl="0">
              <a:buFont typeface="+mj-lt"/>
              <a:buAutoNum type="arabicPeriod"/>
            </a:pPr>
            <a:r>
              <a:rPr lang="cs-CZ" sz="1800" dirty="0"/>
              <a:t>Zájem o přežití, růst a profitabilitu. Má podnik definované ekonomické cíle?</a:t>
            </a:r>
          </a:p>
          <a:p>
            <a:pPr lvl="0">
              <a:buFont typeface="+mj-lt"/>
              <a:buAutoNum type="arabicPeriod"/>
            </a:pPr>
            <a:r>
              <a:rPr lang="cs-CZ" sz="1800" dirty="0"/>
              <a:t>Filosofie. Jaké jsou základní hodnoty, aspirace a filosofické priority podniku?</a:t>
            </a:r>
          </a:p>
          <a:p>
            <a:pPr lvl="0">
              <a:buFont typeface="+mj-lt"/>
              <a:buAutoNum type="arabicPeriod"/>
            </a:pPr>
            <a:r>
              <a:rPr lang="cs-CZ" sz="1800" dirty="0" err="1"/>
              <a:t>Sebekoncepce</a:t>
            </a:r>
            <a:r>
              <a:rPr lang="cs-CZ" sz="1800" dirty="0"/>
              <a:t>. Čím se podnik výrazně liší od jiných, v čem je jeho konkurenční výhoda?</a:t>
            </a:r>
          </a:p>
          <a:p>
            <a:pPr lvl="0">
              <a:buFont typeface="+mj-lt"/>
              <a:buAutoNum type="arabicPeriod"/>
            </a:pPr>
            <a:r>
              <a:rPr lang="cs-CZ" sz="1800" dirty="0"/>
              <a:t>Vztah k veřejnosti. Zohledňuje podnik zájmy společnosti/komunity, ochranu životního prostředí?</a:t>
            </a:r>
          </a:p>
          <a:p>
            <a:pPr lvl="0">
              <a:buFont typeface="+mj-lt"/>
              <a:buAutoNum type="arabicPeriod"/>
            </a:pPr>
            <a:r>
              <a:rPr lang="cs-CZ" sz="1800" dirty="0"/>
              <a:t>Vztah k zaměstnancům. Jsou zaměstnanci považováni za hodnotný zdroj podniku?</a:t>
            </a:r>
            <a:endParaRPr lang="cs-CZ" sz="1800" dirty="0"/>
          </a:p>
        </p:txBody>
      </p:sp>
    </p:spTree>
    <p:extLst>
      <p:ext uri="{BB962C8B-B14F-4D97-AF65-F5344CB8AC3E}">
        <p14:creationId xmlns:p14="http://schemas.microsoft.com/office/powerpoint/2010/main" val="1158300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Záměry a cíle podniku</a:t>
            </a:r>
            <a:endParaRPr lang="cs-CZ" dirty="0"/>
          </a:p>
        </p:txBody>
      </p:sp>
      <p:sp>
        <p:nvSpPr>
          <p:cNvPr id="3" name="Zástupný symbol pro obsah 2"/>
          <p:cNvSpPr>
            <a:spLocks noGrp="1"/>
          </p:cNvSpPr>
          <p:nvPr>
            <p:ph idx="1"/>
          </p:nvPr>
        </p:nvSpPr>
        <p:spPr/>
        <p:txBody>
          <a:bodyPr>
            <a:normAutofit fontScale="85000" lnSpcReduction="10000"/>
          </a:bodyPr>
          <a:lstStyle/>
          <a:p>
            <a:r>
              <a:rPr lang="cs-CZ" dirty="0" smtClean="0"/>
              <a:t>Další krok v konkretizaci vize.</a:t>
            </a:r>
          </a:p>
          <a:p>
            <a:pPr>
              <a:buFont typeface="Arial" pitchFamily="34" charset="0"/>
              <a:buChar char="•"/>
            </a:pPr>
            <a:r>
              <a:rPr lang="cs-CZ" sz="1800" b="1" dirty="0"/>
              <a:t>Záměry:</a:t>
            </a:r>
          </a:p>
          <a:p>
            <a:pPr lvl="1">
              <a:buFont typeface="Arial" pitchFamily="34" charset="0"/>
              <a:buChar char="•"/>
            </a:pPr>
            <a:r>
              <a:rPr lang="cs-CZ" dirty="0"/>
              <a:t>zahrnují finanční i nefinanční zájmy různých zájmových skupin;</a:t>
            </a:r>
          </a:p>
          <a:p>
            <a:pPr lvl="1">
              <a:buFont typeface="Arial" pitchFamily="34" charset="0"/>
              <a:buChar char="•"/>
            </a:pPr>
            <a:r>
              <a:rPr lang="cs-CZ" dirty="0"/>
              <a:t>umožňují a podporují zdůvodněné kompromisy (zejména se jedná o kompromisy u protichůdných cílů - např. snižování nákladů a zároveň zachování dobrých vztahů se zaměstnanci).</a:t>
            </a:r>
          </a:p>
          <a:p>
            <a:pPr lvl="1">
              <a:buFont typeface="Arial" pitchFamily="34" charset="0"/>
              <a:buChar char="•"/>
            </a:pPr>
            <a:r>
              <a:rPr lang="cs-CZ" dirty="0"/>
              <a:t>jsou motivující, ale dosažitelné,</a:t>
            </a:r>
          </a:p>
          <a:p>
            <a:pPr lvl="1">
              <a:buFont typeface="Arial" pitchFamily="34" charset="0"/>
              <a:buChar char="•"/>
            </a:pPr>
            <a:r>
              <a:rPr lang="cs-CZ" dirty="0"/>
              <a:t>jdou napříč funkcionálními oblastmi.</a:t>
            </a:r>
          </a:p>
          <a:p>
            <a:pPr>
              <a:buFont typeface="Arial" pitchFamily="34" charset="0"/>
              <a:buChar char="•"/>
            </a:pPr>
            <a:r>
              <a:rPr lang="cs-CZ" sz="1800" b="1" dirty="0"/>
              <a:t> Cíle</a:t>
            </a:r>
          </a:p>
          <a:p>
            <a:pPr lvl="1">
              <a:buFont typeface="Arial" pitchFamily="34" charset="0"/>
              <a:buChar char="•"/>
            </a:pPr>
            <a:r>
              <a:rPr lang="cs-CZ" dirty="0"/>
              <a:t>operativní vymezení záměrů</a:t>
            </a:r>
          </a:p>
          <a:p>
            <a:pPr lvl="1">
              <a:buFont typeface="Arial" pitchFamily="34" charset="0"/>
              <a:buChar char="•"/>
            </a:pPr>
            <a:r>
              <a:rPr lang="cs-CZ" dirty="0"/>
              <a:t>vyjadřují, čeho chce podnik dosáhnout a to jak v dlouhodobém tak krátkodobém horizontu</a:t>
            </a:r>
          </a:p>
          <a:p>
            <a:pPr lvl="1">
              <a:buFont typeface="Arial" pitchFamily="34" charset="0"/>
              <a:buChar char="•"/>
            </a:pPr>
            <a:r>
              <a:rPr lang="cs-CZ" dirty="0"/>
              <a:t> musí být v souladu se zaměřením podniku </a:t>
            </a:r>
          </a:p>
          <a:p>
            <a:endParaRPr lang="cs-CZ" dirty="0"/>
          </a:p>
        </p:txBody>
      </p:sp>
    </p:spTree>
    <p:extLst>
      <p:ext uri="{BB962C8B-B14F-4D97-AF65-F5344CB8AC3E}">
        <p14:creationId xmlns:p14="http://schemas.microsoft.com/office/powerpoint/2010/main" val="235253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Hled</a:t>
            </a:r>
            <a:r>
              <a:rPr lang="cs-CZ" dirty="0" err="1" smtClean="0"/>
              <a:t>ání</a:t>
            </a:r>
            <a:r>
              <a:rPr lang="cs-CZ" dirty="0" smtClean="0"/>
              <a:t> strategie</a:t>
            </a:r>
            <a:endParaRPr lang="cs-CZ" dirty="0"/>
          </a:p>
        </p:txBody>
      </p:sp>
      <p:sp>
        <p:nvSpPr>
          <p:cNvPr id="3" name="Text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32327224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Proces formulace podnikové strategie</a:t>
            </a:r>
            <a:endParaRPr lang="cs-CZ" dirty="0"/>
          </a:p>
        </p:txBody>
      </p:sp>
      <p:sp>
        <p:nvSpPr>
          <p:cNvPr id="4" name="Content Placeholder 3"/>
          <p:cNvSpPr>
            <a:spLocks noGrp="1"/>
          </p:cNvSpPr>
          <p:nvPr>
            <p:ph idx="1"/>
          </p:nvPr>
        </p:nvSpPr>
        <p:spPr/>
        <p:txBody>
          <a:bodyPr/>
          <a:lstStyle/>
          <a:p>
            <a:endParaRPr lang="cs-CZ"/>
          </a:p>
        </p:txBody>
      </p:sp>
      <p:pic>
        <p:nvPicPr>
          <p:cNvPr id="2050" name="Picture 2"/>
          <p:cNvPicPr>
            <a:picLocks noChangeAspect="1" noChangeArrowheads="1"/>
          </p:cNvPicPr>
          <p:nvPr/>
        </p:nvPicPr>
        <p:blipFill>
          <a:blip r:embed="rId3"/>
          <a:srcRect/>
          <a:stretch>
            <a:fillRect/>
          </a:stretch>
        </p:blipFill>
        <p:spPr bwMode="auto">
          <a:xfrm>
            <a:off x="2524100" y="1597818"/>
            <a:ext cx="7358114" cy="4852711"/>
          </a:xfrm>
          <a:prstGeom prst="rect">
            <a:avLst/>
          </a:prstGeom>
          <a:noFill/>
          <a:ln w="9525">
            <a:noFill/>
            <a:miter lim="800000"/>
            <a:headEnd/>
            <a:tailEnd/>
          </a:ln>
        </p:spPr>
      </p:pic>
    </p:spTree>
    <p:extLst>
      <p:ext uri="{BB962C8B-B14F-4D97-AF65-F5344CB8AC3E}">
        <p14:creationId xmlns:p14="http://schemas.microsoft.com/office/powerpoint/2010/main" val="328576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Analýza vnějšího prostředí</a:t>
            </a:r>
            <a:endParaRPr lang="cs-CZ" dirty="0"/>
          </a:p>
        </p:txBody>
      </p:sp>
      <p:sp>
        <p:nvSpPr>
          <p:cNvPr id="3" name="Zástupný symbol pro obsah 2"/>
          <p:cNvSpPr>
            <a:spLocks noGrp="1"/>
          </p:cNvSpPr>
          <p:nvPr>
            <p:ph idx="1"/>
          </p:nvPr>
        </p:nvSpPr>
        <p:spPr/>
        <p:txBody>
          <a:bodyPr/>
          <a:lstStyle/>
          <a:p>
            <a:r>
              <a:rPr lang="cs-CZ" dirty="0" smtClean="0"/>
              <a:t>Provádí pomocí sady metod.</a:t>
            </a:r>
          </a:p>
          <a:p>
            <a:r>
              <a:rPr lang="cs-CZ" dirty="0" smtClean="0"/>
              <a:t> Jednou z důležitých je </a:t>
            </a:r>
            <a:r>
              <a:rPr lang="cs-CZ" b="1" dirty="0" err="1" smtClean="0"/>
              <a:t>Porterova</a:t>
            </a:r>
            <a:r>
              <a:rPr lang="cs-CZ" b="1" dirty="0" smtClean="0"/>
              <a:t> analýza konkurence</a:t>
            </a:r>
            <a:r>
              <a:rPr lang="cs-CZ" dirty="0" smtClean="0"/>
              <a:t>.</a:t>
            </a:r>
          </a:p>
          <a:p>
            <a:r>
              <a:rPr lang="cs-CZ" dirty="0" smtClean="0"/>
              <a:t>Tato metoda vychází ze systematického popisu vlivů působících na jednotlivé podniky vstupující a realizující své produkty na trhu. PORTER postavil model fungování trhu na těchto 5 faktorech:</a:t>
            </a:r>
          </a:p>
          <a:p>
            <a:pPr lvl="2"/>
            <a:r>
              <a:rPr lang="cs-CZ" dirty="0" smtClean="0"/>
              <a:t>a) rivalita mezi konkurenty;</a:t>
            </a:r>
          </a:p>
          <a:p>
            <a:pPr lvl="2"/>
            <a:r>
              <a:rPr lang="cs-CZ" dirty="0" smtClean="0"/>
              <a:t>b) vyjednávací síla dodavatelů;</a:t>
            </a:r>
          </a:p>
          <a:p>
            <a:pPr lvl="2"/>
            <a:r>
              <a:rPr lang="cs-CZ" dirty="0" smtClean="0"/>
              <a:t>c) vyjednávací síla odběratelů;</a:t>
            </a:r>
          </a:p>
          <a:p>
            <a:pPr lvl="2"/>
            <a:r>
              <a:rPr lang="cs-CZ" dirty="0" smtClean="0"/>
              <a:t>d) ohrožení ze strany nových konkurentů;</a:t>
            </a:r>
          </a:p>
          <a:p>
            <a:pPr lvl="2"/>
            <a:r>
              <a:rPr lang="cs-CZ" dirty="0" smtClean="0"/>
              <a:t>e) ohrožení ze strany nových substitutů.</a:t>
            </a:r>
          </a:p>
          <a:p>
            <a:endParaRPr lang="cs-CZ" dirty="0"/>
          </a:p>
        </p:txBody>
      </p:sp>
    </p:spTree>
    <p:extLst>
      <p:ext uri="{BB962C8B-B14F-4D97-AF65-F5344CB8AC3E}">
        <p14:creationId xmlns:p14="http://schemas.microsoft.com/office/powerpoint/2010/main" val="1249944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Porterův</a:t>
            </a:r>
            <a:r>
              <a:rPr lang="cs-CZ" dirty="0" smtClean="0"/>
              <a:t> model pěti sil</a:t>
            </a:r>
            <a:endParaRPr lang="cs-CZ" dirty="0"/>
          </a:p>
        </p:txBody>
      </p:sp>
      <p:sp>
        <p:nvSpPr>
          <p:cNvPr id="4" name="Content Placeholder 3"/>
          <p:cNvSpPr>
            <a:spLocks noGrp="1"/>
          </p:cNvSpPr>
          <p:nvPr>
            <p:ph idx="1"/>
          </p:nvPr>
        </p:nvSpPr>
        <p:spPr/>
        <p:txBody>
          <a:bodyPr/>
          <a:lstStyle/>
          <a:p>
            <a:endParaRPr lang="cs-CZ"/>
          </a:p>
        </p:txBody>
      </p:sp>
      <p:pic>
        <p:nvPicPr>
          <p:cNvPr id="3074" name="Picture 2"/>
          <p:cNvPicPr>
            <a:picLocks noChangeAspect="1" noChangeArrowheads="1"/>
          </p:cNvPicPr>
          <p:nvPr/>
        </p:nvPicPr>
        <p:blipFill>
          <a:blip r:embed="rId3"/>
          <a:srcRect/>
          <a:stretch>
            <a:fillRect/>
          </a:stretch>
        </p:blipFill>
        <p:spPr bwMode="auto">
          <a:xfrm>
            <a:off x="2452662" y="1570038"/>
            <a:ext cx="7136120" cy="4859358"/>
          </a:xfrm>
          <a:prstGeom prst="rect">
            <a:avLst/>
          </a:prstGeom>
          <a:noFill/>
          <a:ln w="9525">
            <a:noFill/>
            <a:miter lim="800000"/>
            <a:headEnd/>
            <a:tailEnd/>
          </a:ln>
        </p:spPr>
      </p:pic>
    </p:spTree>
    <p:extLst>
      <p:ext uri="{BB962C8B-B14F-4D97-AF65-F5344CB8AC3E}">
        <p14:creationId xmlns:p14="http://schemas.microsoft.com/office/powerpoint/2010/main" val="144877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STEP analýza</a:t>
            </a:r>
            <a:endParaRPr lang="cs-CZ" dirty="0"/>
          </a:p>
        </p:txBody>
      </p:sp>
      <p:sp>
        <p:nvSpPr>
          <p:cNvPr id="3" name="Zástupný symbol pro obsah 2"/>
          <p:cNvSpPr>
            <a:spLocks noGrp="1"/>
          </p:cNvSpPr>
          <p:nvPr>
            <p:ph idx="1"/>
          </p:nvPr>
        </p:nvSpPr>
        <p:spPr/>
        <p:txBody>
          <a:bodyPr>
            <a:normAutofit fontScale="92500" lnSpcReduction="10000"/>
          </a:bodyPr>
          <a:lstStyle/>
          <a:p>
            <a:r>
              <a:rPr lang="cs-CZ" b="1" dirty="0" smtClean="0"/>
              <a:t>S</a:t>
            </a:r>
            <a:r>
              <a:rPr lang="cs-CZ" dirty="0" smtClean="0"/>
              <a:t>polečenská</a:t>
            </a:r>
          </a:p>
          <a:p>
            <a:r>
              <a:rPr lang="cs-CZ" b="1" dirty="0" smtClean="0"/>
              <a:t>T</a:t>
            </a:r>
            <a:r>
              <a:rPr lang="cs-CZ" dirty="0" smtClean="0"/>
              <a:t>echnologická</a:t>
            </a:r>
          </a:p>
          <a:p>
            <a:r>
              <a:rPr lang="cs-CZ" b="1" dirty="0" smtClean="0"/>
              <a:t>E</a:t>
            </a:r>
            <a:r>
              <a:rPr lang="cs-CZ" dirty="0" smtClean="0"/>
              <a:t>konomická</a:t>
            </a:r>
          </a:p>
          <a:p>
            <a:r>
              <a:rPr lang="cs-CZ" b="1" dirty="0" smtClean="0"/>
              <a:t>P</a:t>
            </a:r>
            <a:r>
              <a:rPr lang="cs-CZ" dirty="0" smtClean="0"/>
              <a:t>olitická</a:t>
            </a:r>
          </a:p>
          <a:p>
            <a:endParaRPr lang="cs-CZ" dirty="0" smtClean="0"/>
          </a:p>
          <a:p>
            <a:r>
              <a:rPr lang="cs-CZ" dirty="0" smtClean="0"/>
              <a:t>Je založena na zodpovězení 3 otázek:</a:t>
            </a:r>
          </a:p>
          <a:p>
            <a:pPr lvl="1"/>
            <a:r>
              <a:rPr lang="cs-CZ" dirty="0" smtClean="0"/>
              <a:t>a) Které z vnějších faktorů mají vliv na podnik?</a:t>
            </a:r>
          </a:p>
          <a:p>
            <a:pPr lvl="1"/>
            <a:r>
              <a:rPr lang="cs-CZ" dirty="0" smtClean="0"/>
              <a:t>b) Jaké jsou možné účinky těchto faktorů?</a:t>
            </a:r>
          </a:p>
          <a:p>
            <a:pPr lvl="1"/>
            <a:r>
              <a:rPr lang="cs-CZ" dirty="0" smtClean="0"/>
              <a:t>c) Které z nich jsou v blízké budoucnosti nejdůležitější?</a:t>
            </a:r>
          </a:p>
          <a:p>
            <a:endParaRPr lang="cs-CZ" dirty="0"/>
          </a:p>
        </p:txBody>
      </p:sp>
    </p:spTree>
    <p:extLst>
      <p:ext uri="{BB962C8B-B14F-4D97-AF65-F5344CB8AC3E}">
        <p14:creationId xmlns:p14="http://schemas.microsoft.com/office/powerpoint/2010/main" val="3933076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Společenské faktory</a:t>
            </a:r>
            <a:endParaRPr lang="cs-CZ" dirty="0"/>
          </a:p>
        </p:txBody>
      </p:sp>
      <p:sp>
        <p:nvSpPr>
          <p:cNvPr id="3" name="Zástupný symbol pro obsah 2"/>
          <p:cNvSpPr>
            <a:spLocks noGrp="1"/>
          </p:cNvSpPr>
          <p:nvPr>
            <p:ph idx="1"/>
          </p:nvPr>
        </p:nvSpPr>
        <p:spPr/>
        <p:txBody>
          <a:bodyPr/>
          <a:lstStyle/>
          <a:p>
            <a:pPr marL="0" indent="0">
              <a:buNone/>
            </a:pPr>
            <a:r>
              <a:rPr lang="cs-CZ" dirty="0" smtClean="0"/>
              <a:t>Jsou to faktory související se způsobem života lidí včetně jejich životních hodnot. Zahrnují tyto prvky:</a:t>
            </a:r>
          </a:p>
          <a:p>
            <a:pPr lvl="0">
              <a:buFont typeface="Arial" pitchFamily="34" charset="0"/>
              <a:buChar char="•"/>
            </a:pPr>
            <a:r>
              <a:rPr lang="cs-CZ" dirty="0" smtClean="0"/>
              <a:t>demografie;</a:t>
            </a:r>
          </a:p>
          <a:p>
            <a:pPr lvl="0">
              <a:buFont typeface="Arial" pitchFamily="34" charset="0"/>
              <a:buChar char="•"/>
            </a:pPr>
            <a:r>
              <a:rPr lang="cs-CZ" dirty="0" smtClean="0"/>
              <a:t>distribuce příjmů;</a:t>
            </a:r>
          </a:p>
          <a:p>
            <a:pPr lvl="0">
              <a:buFont typeface="Arial" pitchFamily="34" charset="0"/>
              <a:buChar char="•"/>
            </a:pPr>
            <a:r>
              <a:rPr lang="cs-CZ" dirty="0" smtClean="0"/>
              <a:t>mobilita obyvatelstva;</a:t>
            </a:r>
          </a:p>
          <a:p>
            <a:pPr lvl="0">
              <a:buFont typeface="Arial" pitchFamily="34" charset="0"/>
              <a:buChar char="•"/>
            </a:pPr>
            <a:r>
              <a:rPr lang="cs-CZ" dirty="0" smtClean="0"/>
              <a:t>životní styl;</a:t>
            </a:r>
          </a:p>
          <a:p>
            <a:pPr lvl="0">
              <a:buFont typeface="Arial" pitchFamily="34" charset="0"/>
              <a:buChar char="•"/>
            </a:pPr>
            <a:r>
              <a:rPr lang="cs-CZ" dirty="0" smtClean="0"/>
              <a:t>úroveň vzdělání;</a:t>
            </a:r>
          </a:p>
          <a:p>
            <a:pPr lvl="0">
              <a:buFont typeface="Arial" pitchFamily="34" charset="0"/>
              <a:buChar char="•"/>
            </a:pPr>
            <a:r>
              <a:rPr lang="cs-CZ" dirty="0" smtClean="0"/>
              <a:t>přístupy k práci a volnému času.</a:t>
            </a:r>
          </a:p>
        </p:txBody>
      </p:sp>
    </p:spTree>
    <p:extLst>
      <p:ext uri="{BB962C8B-B14F-4D97-AF65-F5344CB8AC3E}">
        <p14:creationId xmlns:p14="http://schemas.microsoft.com/office/powerpoint/2010/main" val="2608346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Technologické faktory</a:t>
            </a:r>
            <a:endParaRPr lang="cs-CZ" dirty="0"/>
          </a:p>
        </p:txBody>
      </p:sp>
      <p:sp>
        <p:nvSpPr>
          <p:cNvPr id="3" name="Zástupný symbol pro obsah 2"/>
          <p:cNvSpPr>
            <a:spLocks noGrp="1"/>
          </p:cNvSpPr>
          <p:nvPr>
            <p:ph idx="1"/>
          </p:nvPr>
        </p:nvSpPr>
        <p:spPr/>
        <p:txBody>
          <a:bodyPr/>
          <a:lstStyle/>
          <a:p>
            <a:pPr marL="0" indent="0">
              <a:buNone/>
            </a:pPr>
            <a:r>
              <a:rPr lang="cs-CZ" dirty="0" smtClean="0"/>
              <a:t>Patří </a:t>
            </a:r>
            <a:r>
              <a:rPr lang="cs-CZ" dirty="0" smtClean="0"/>
              <a:t>mezi faktory související s vývojem výrobních prostředků, materiálů, procesů a know-how. Předmětem analýzy jsou:</a:t>
            </a:r>
          </a:p>
          <a:p>
            <a:pPr lvl="0">
              <a:buFont typeface="Arial" pitchFamily="34" charset="0"/>
              <a:buChar char="•"/>
            </a:pPr>
            <a:r>
              <a:rPr lang="cs-CZ" dirty="0" smtClean="0"/>
              <a:t>vládní výdaje na vědu a výzkum;</a:t>
            </a:r>
          </a:p>
          <a:p>
            <a:pPr lvl="0">
              <a:buFont typeface="Arial" pitchFamily="34" charset="0"/>
              <a:buChar char="•"/>
            </a:pPr>
            <a:r>
              <a:rPr lang="cs-CZ" dirty="0" smtClean="0"/>
              <a:t>nové objevy, vynálezy a patenty;</a:t>
            </a:r>
          </a:p>
          <a:p>
            <a:pPr lvl="0">
              <a:buFont typeface="Arial" pitchFamily="34" charset="0"/>
              <a:buChar char="•"/>
            </a:pPr>
            <a:r>
              <a:rPr lang="cs-CZ" dirty="0" smtClean="0"/>
              <a:t>transfer technologií;</a:t>
            </a:r>
          </a:p>
          <a:p>
            <a:pPr lvl="0">
              <a:buFont typeface="Arial" pitchFamily="34" charset="0"/>
              <a:buChar char="•"/>
            </a:pPr>
            <a:r>
              <a:rPr lang="cs-CZ" dirty="0" smtClean="0"/>
              <a:t>míra zastarávání výrobních prostředků.</a:t>
            </a:r>
          </a:p>
          <a:p>
            <a:endParaRPr lang="cs-CZ" dirty="0"/>
          </a:p>
        </p:txBody>
      </p:sp>
    </p:spTree>
    <p:extLst>
      <p:ext uri="{BB962C8B-B14F-4D97-AF65-F5344CB8AC3E}">
        <p14:creationId xmlns:p14="http://schemas.microsoft.com/office/powerpoint/2010/main" val="1366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Ekonomické faktory</a:t>
            </a:r>
            <a:endParaRPr lang="cs-CZ" dirty="0"/>
          </a:p>
        </p:txBody>
      </p:sp>
      <p:sp>
        <p:nvSpPr>
          <p:cNvPr id="3" name="Zástupný symbol pro obsah 2"/>
          <p:cNvSpPr>
            <a:spLocks noGrp="1"/>
          </p:cNvSpPr>
          <p:nvPr>
            <p:ph idx="1"/>
          </p:nvPr>
        </p:nvSpPr>
        <p:spPr/>
        <p:txBody>
          <a:bodyPr/>
          <a:lstStyle/>
          <a:p>
            <a:pPr marL="0" indent="0">
              <a:buNone/>
            </a:pPr>
            <a:r>
              <a:rPr lang="cs-CZ" dirty="0" smtClean="0"/>
              <a:t>Ekonomické faktory souvisejí zejména s toky peněz, služeb, zboží, informací a energie.</a:t>
            </a:r>
          </a:p>
          <a:p>
            <a:pPr lvl="0">
              <a:buFont typeface="Arial" pitchFamily="34" charset="0"/>
              <a:buChar char="•"/>
            </a:pPr>
            <a:r>
              <a:rPr lang="cs-CZ" dirty="0" smtClean="0"/>
              <a:t>trend vývoje domácího hrubého produktu;</a:t>
            </a:r>
          </a:p>
          <a:p>
            <a:pPr lvl="0">
              <a:buFont typeface="Arial" pitchFamily="34" charset="0"/>
              <a:buChar char="•"/>
            </a:pPr>
            <a:r>
              <a:rPr lang="cs-CZ" dirty="0" smtClean="0"/>
              <a:t>životní cyklus podniku;</a:t>
            </a:r>
          </a:p>
          <a:p>
            <a:pPr lvl="0">
              <a:buFont typeface="Arial" pitchFamily="34" charset="0"/>
              <a:buChar char="•"/>
            </a:pPr>
            <a:r>
              <a:rPr lang="cs-CZ" dirty="0" smtClean="0"/>
              <a:t>nabídka peněz, úroková míra;</a:t>
            </a:r>
          </a:p>
          <a:p>
            <a:pPr lvl="0">
              <a:buFont typeface="Arial" pitchFamily="34" charset="0"/>
              <a:buChar char="•"/>
            </a:pPr>
            <a:r>
              <a:rPr lang="cs-CZ" dirty="0" smtClean="0"/>
              <a:t>inflace;</a:t>
            </a:r>
          </a:p>
          <a:p>
            <a:pPr lvl="0">
              <a:buFont typeface="Arial" pitchFamily="34" charset="0"/>
              <a:buChar char="•"/>
            </a:pPr>
            <a:r>
              <a:rPr lang="cs-CZ" dirty="0" smtClean="0"/>
              <a:t>nezaměstnanost;</a:t>
            </a:r>
          </a:p>
          <a:p>
            <a:pPr lvl="0">
              <a:buFont typeface="Arial" pitchFamily="34" charset="0"/>
              <a:buChar char="•"/>
            </a:pPr>
            <a:r>
              <a:rPr lang="cs-CZ" dirty="0" smtClean="0"/>
              <a:t>dostupnost energie a náklady na ni.</a:t>
            </a:r>
          </a:p>
          <a:p>
            <a:endParaRPr lang="cs-CZ" dirty="0"/>
          </a:p>
        </p:txBody>
      </p:sp>
    </p:spTree>
    <p:extLst>
      <p:ext uri="{BB962C8B-B14F-4D97-AF65-F5344CB8AC3E}">
        <p14:creationId xmlns:p14="http://schemas.microsoft.com/office/powerpoint/2010/main" val="4058262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Záměry a cíle podniku</a:t>
            </a:r>
            <a:endParaRPr lang="cs-CZ" dirty="0"/>
          </a:p>
        </p:txBody>
      </p:sp>
      <p:sp>
        <p:nvSpPr>
          <p:cNvPr id="3" name="Text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21925608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Politické</a:t>
            </a:r>
            <a:r>
              <a:rPr lang="cs-CZ" dirty="0" smtClean="0"/>
              <a:t> faktory</a:t>
            </a:r>
            <a:endParaRPr lang="cs-CZ" dirty="0"/>
          </a:p>
        </p:txBody>
      </p:sp>
      <p:sp>
        <p:nvSpPr>
          <p:cNvPr id="3" name="Zástupný symbol pro obsah 2"/>
          <p:cNvSpPr>
            <a:spLocks noGrp="1"/>
          </p:cNvSpPr>
          <p:nvPr>
            <p:ph idx="1"/>
          </p:nvPr>
        </p:nvSpPr>
        <p:spPr/>
        <p:txBody>
          <a:bodyPr/>
          <a:lstStyle/>
          <a:p>
            <a:pPr marL="0" indent="0">
              <a:buNone/>
            </a:pPr>
            <a:r>
              <a:rPr lang="cs-CZ" dirty="0" smtClean="0"/>
              <a:t>Mezi tyto faktory můžeme zařadit:</a:t>
            </a:r>
          </a:p>
          <a:p>
            <a:pPr lvl="0">
              <a:buFont typeface="Arial" pitchFamily="34" charset="0"/>
              <a:buChar char="•"/>
            </a:pPr>
            <a:r>
              <a:rPr lang="cs-CZ" dirty="0" smtClean="0"/>
              <a:t>stabilitu vlády;</a:t>
            </a:r>
          </a:p>
          <a:p>
            <a:pPr lvl="0">
              <a:buFont typeface="Arial" pitchFamily="34" charset="0"/>
              <a:buChar char="•"/>
            </a:pPr>
            <a:r>
              <a:rPr lang="cs-CZ" dirty="0" smtClean="0"/>
              <a:t>regulaci zahraničního obchodu;</a:t>
            </a:r>
          </a:p>
          <a:p>
            <a:pPr lvl="0">
              <a:buFont typeface="Arial" pitchFamily="34" charset="0"/>
              <a:buChar char="•"/>
            </a:pPr>
            <a:r>
              <a:rPr lang="cs-CZ" dirty="0" smtClean="0"/>
              <a:t>daňovou politiku;</a:t>
            </a:r>
          </a:p>
          <a:p>
            <a:pPr lvl="0">
              <a:buFont typeface="Arial" pitchFamily="34" charset="0"/>
              <a:buChar char="•"/>
            </a:pPr>
            <a:r>
              <a:rPr lang="cs-CZ" dirty="0" smtClean="0"/>
              <a:t>monopolní legislativu;</a:t>
            </a:r>
          </a:p>
          <a:p>
            <a:pPr lvl="0">
              <a:buFont typeface="Arial" pitchFamily="34" charset="0"/>
              <a:buChar char="•"/>
            </a:pPr>
            <a:r>
              <a:rPr lang="cs-CZ" dirty="0" smtClean="0"/>
              <a:t>ochranu životního prostředí.</a:t>
            </a:r>
          </a:p>
          <a:p>
            <a:endParaRPr lang="cs-CZ" dirty="0"/>
          </a:p>
        </p:txBody>
      </p:sp>
    </p:spTree>
    <p:extLst>
      <p:ext uri="{BB962C8B-B14F-4D97-AF65-F5344CB8AC3E}">
        <p14:creationId xmlns:p14="http://schemas.microsoft.com/office/powerpoint/2010/main" val="552235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Analýza vnitřního prostředí podniku</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Pro analýzu vnitřního prostředí podniku je možné využít řadu metod. Mezi základní patří například </a:t>
            </a:r>
            <a:r>
              <a:rPr lang="cs-CZ" b="1" dirty="0"/>
              <a:t>Analýza výsledků v jednotlivých funkcionálních oblastech</a:t>
            </a:r>
            <a:r>
              <a:rPr lang="cs-CZ" dirty="0"/>
              <a:t>:</a:t>
            </a:r>
          </a:p>
          <a:p>
            <a:pPr lvl="0">
              <a:buFont typeface="Arial" pitchFamily="34" charset="0"/>
              <a:buChar char="•"/>
            </a:pPr>
            <a:r>
              <a:rPr lang="cs-CZ" b="1" dirty="0"/>
              <a:t>výrobu </a:t>
            </a:r>
            <a:r>
              <a:rPr lang="cs-CZ" dirty="0"/>
              <a:t>(ptáme se např. na náklady a prodejní cenu výrobku);</a:t>
            </a:r>
          </a:p>
          <a:p>
            <a:pPr lvl="0">
              <a:buFont typeface="Arial" pitchFamily="34" charset="0"/>
              <a:buChar char="•"/>
            </a:pPr>
            <a:r>
              <a:rPr lang="cs-CZ" b="1" dirty="0"/>
              <a:t>finance </a:t>
            </a:r>
            <a:r>
              <a:rPr lang="cs-CZ" dirty="0"/>
              <a:t>(z této oblasti jsou důležité trendy tržeb, výrobních nákladů, zisk);</a:t>
            </a:r>
          </a:p>
          <a:p>
            <a:pPr lvl="0">
              <a:buFont typeface="Arial" pitchFamily="34" charset="0"/>
              <a:buChar char="•"/>
            </a:pPr>
            <a:r>
              <a:rPr lang="cs-CZ" b="1" dirty="0"/>
              <a:t>marketing </a:t>
            </a:r>
            <a:r>
              <a:rPr lang="cs-CZ" dirty="0"/>
              <a:t>(Musíme získat odpověď na otázku, kdo jsou naši zákazníci? Jaký je informační systém?);</a:t>
            </a:r>
          </a:p>
          <a:p>
            <a:pPr lvl="0">
              <a:buFont typeface="Arial" pitchFamily="34" charset="0"/>
              <a:buChar char="•"/>
            </a:pPr>
            <a:r>
              <a:rPr lang="cs-CZ" b="1" dirty="0"/>
              <a:t>úroveň řízení a lidské zdroje </a:t>
            </a:r>
            <a:r>
              <a:rPr lang="cs-CZ" dirty="0"/>
              <a:t>(důležitým kritériem pro tuto oblast kvalifikace pracovníků, fluktuace);</a:t>
            </a:r>
          </a:p>
          <a:p>
            <a:pPr lvl="0">
              <a:buFont typeface="Arial" pitchFamily="34" charset="0"/>
              <a:buChar char="•"/>
            </a:pPr>
            <a:r>
              <a:rPr lang="cs-CZ" b="1" dirty="0"/>
              <a:t>výzkum a vývoj </a:t>
            </a:r>
            <a:r>
              <a:rPr lang="cs-CZ" dirty="0"/>
              <a:t>( jaké jsou cíle, atmosféra v podniku ve vztahu k výzkumu a vývoji, návratnost investic).</a:t>
            </a:r>
            <a:endParaRPr lang="cs-CZ" dirty="0"/>
          </a:p>
        </p:txBody>
      </p:sp>
    </p:spTree>
    <p:extLst>
      <p:ext uri="{BB962C8B-B14F-4D97-AF65-F5344CB8AC3E}">
        <p14:creationId xmlns:p14="http://schemas.microsoft.com/office/powerpoint/2010/main" val="408209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Portfolio metody</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sz="1600" dirty="0" smtClean="0"/>
              <a:t>Portfolio </a:t>
            </a:r>
            <a:r>
              <a:rPr lang="cs-CZ" sz="1600" dirty="0"/>
              <a:t>analýza je proces sestávající z kroků:</a:t>
            </a:r>
          </a:p>
          <a:p>
            <a:r>
              <a:rPr lang="cs-CZ" sz="1600" dirty="0" smtClean="0"/>
              <a:t>Vytvoření </a:t>
            </a:r>
            <a:r>
              <a:rPr lang="cs-CZ" sz="1600" dirty="0"/>
              <a:t>matice portfolia.</a:t>
            </a:r>
          </a:p>
          <a:p>
            <a:r>
              <a:rPr lang="cs-CZ" sz="1600" dirty="0" smtClean="0"/>
              <a:t>Zmapování </a:t>
            </a:r>
            <a:r>
              <a:rPr lang="cs-CZ" sz="1600" dirty="0"/>
              <a:t>konkurenčního prostředí pro každou podnikatelskou činnost a vyvození závěrů o atraktivitě všech položek portfolia.</a:t>
            </a:r>
          </a:p>
          <a:p>
            <a:r>
              <a:rPr lang="cs-CZ" sz="1600" dirty="0" smtClean="0"/>
              <a:t>Ohodnocení </a:t>
            </a:r>
            <a:r>
              <a:rPr lang="cs-CZ" sz="1600" dirty="0"/>
              <a:t>konkurenceschopnosti jednotlivých aktivit zastoupených v portfoliu.</a:t>
            </a:r>
          </a:p>
          <a:p>
            <a:r>
              <a:rPr lang="cs-CZ" sz="1600" dirty="0" smtClean="0"/>
              <a:t>Hlubší </a:t>
            </a:r>
            <a:r>
              <a:rPr lang="cs-CZ" sz="1600" dirty="0"/>
              <a:t>proniknutí do situace podniku, určení hlavních úkolů a zvážení specifických příležitostí a ohrožení.</a:t>
            </a:r>
          </a:p>
          <a:p>
            <a:r>
              <a:rPr lang="cs-CZ" sz="1600" dirty="0" smtClean="0"/>
              <a:t>Určení </a:t>
            </a:r>
            <a:r>
              <a:rPr lang="cs-CZ" sz="1600" dirty="0"/>
              <a:t>potřeby finančních prostředků a dalších podnikových zdrojů na podporu strategií jednotlivých aktivit</a:t>
            </a:r>
          </a:p>
          <a:p>
            <a:r>
              <a:rPr lang="cs-CZ" sz="1600" dirty="0" smtClean="0"/>
              <a:t>Porovnání </a:t>
            </a:r>
            <a:r>
              <a:rPr lang="cs-CZ" sz="1600" dirty="0"/>
              <a:t>aktivit z hlediska ziskovosti, přitažlivosti odvětví s následným roztříděním investičních priorit.</a:t>
            </a:r>
          </a:p>
          <a:p>
            <a:r>
              <a:rPr lang="cs-CZ" sz="1600" dirty="0" smtClean="0"/>
              <a:t>Kontrola </a:t>
            </a:r>
            <a:r>
              <a:rPr lang="cs-CZ" sz="1600" dirty="0"/>
              <a:t>s cílem ohodnotit vyváženost portfolia.</a:t>
            </a:r>
          </a:p>
          <a:p>
            <a:r>
              <a:rPr lang="cs-CZ" sz="1600" dirty="0" smtClean="0"/>
              <a:t>Zjištění</a:t>
            </a:r>
            <a:r>
              <a:rPr lang="cs-CZ" sz="1600" dirty="0"/>
              <a:t>, jestli je navrhované portfolio v souladu s podnikovou strategií a jaká opatření je třeba učinit v případě evidentních mezer v její realizaci</a:t>
            </a:r>
          </a:p>
          <a:p>
            <a:endParaRPr lang="cs-CZ" sz="1600" dirty="0"/>
          </a:p>
        </p:txBody>
      </p:sp>
    </p:spTree>
    <p:extLst>
      <p:ext uri="{BB962C8B-B14F-4D97-AF65-F5344CB8AC3E}">
        <p14:creationId xmlns:p14="http://schemas.microsoft.com/office/powerpoint/2010/main" val="147485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Matice BCG (Boston </a:t>
            </a:r>
            <a:r>
              <a:rPr lang="cs-CZ" dirty="0" err="1" smtClean="0"/>
              <a:t>Consulting</a:t>
            </a:r>
            <a:r>
              <a:rPr lang="cs-CZ" dirty="0" smtClean="0"/>
              <a:t> </a:t>
            </a:r>
            <a:r>
              <a:rPr lang="cs-CZ" dirty="0" err="1" smtClean="0"/>
              <a:t>Group</a:t>
            </a:r>
            <a:r>
              <a:rPr lang="cs-CZ" dirty="0" smtClean="0"/>
              <a:t>) </a:t>
            </a:r>
            <a:endParaRPr lang="cs-CZ" dirty="0"/>
          </a:p>
        </p:txBody>
      </p:sp>
      <p:sp>
        <p:nvSpPr>
          <p:cNvPr id="4" name="Content Placeholder 3"/>
          <p:cNvSpPr>
            <a:spLocks noGrp="1"/>
          </p:cNvSpPr>
          <p:nvPr>
            <p:ph idx="1"/>
          </p:nvPr>
        </p:nvSpPr>
        <p:spPr/>
        <p:txBody>
          <a:bodyPr/>
          <a:lstStyle/>
          <a:p>
            <a:endParaRPr lang="cs-CZ"/>
          </a:p>
        </p:txBody>
      </p:sp>
      <p:pic>
        <p:nvPicPr>
          <p:cNvPr id="4098" name="Picture 2"/>
          <p:cNvPicPr>
            <a:picLocks noChangeAspect="1" noChangeArrowheads="1"/>
          </p:cNvPicPr>
          <p:nvPr/>
        </p:nvPicPr>
        <p:blipFill>
          <a:blip r:embed="rId3"/>
          <a:srcRect/>
          <a:stretch>
            <a:fillRect/>
          </a:stretch>
        </p:blipFill>
        <p:spPr bwMode="auto">
          <a:xfrm>
            <a:off x="3167042" y="2000241"/>
            <a:ext cx="5000660" cy="4457659"/>
          </a:xfrm>
          <a:prstGeom prst="rect">
            <a:avLst/>
          </a:prstGeom>
          <a:noFill/>
          <a:ln w="9525">
            <a:noFill/>
            <a:miter lim="800000"/>
            <a:headEnd/>
            <a:tailEnd/>
          </a:ln>
        </p:spPr>
      </p:pic>
    </p:spTree>
    <p:extLst>
      <p:ext uri="{BB962C8B-B14F-4D97-AF65-F5344CB8AC3E}">
        <p14:creationId xmlns:p14="http://schemas.microsoft.com/office/powerpoint/2010/main" val="2065459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Analýza zájmových skupin</a:t>
            </a:r>
            <a:endParaRPr lang="cs-CZ" dirty="0"/>
          </a:p>
        </p:txBody>
      </p:sp>
      <p:sp>
        <p:nvSpPr>
          <p:cNvPr id="3" name="Zástupný symbol pro obsah 2"/>
          <p:cNvSpPr>
            <a:spLocks noGrp="1"/>
          </p:cNvSpPr>
          <p:nvPr>
            <p:ph idx="1"/>
          </p:nvPr>
        </p:nvSpPr>
        <p:spPr/>
        <p:txBody>
          <a:bodyPr/>
          <a:lstStyle/>
          <a:p>
            <a:pPr marL="0" indent="0">
              <a:buNone/>
            </a:pPr>
            <a:r>
              <a:rPr lang="cs-CZ" dirty="0" smtClean="0"/>
              <a:t>Analýza vlivu zájmových skupin má:</a:t>
            </a:r>
          </a:p>
          <a:p>
            <a:r>
              <a:rPr lang="cs-CZ" b="1" dirty="0" smtClean="0"/>
              <a:t>A. Kulturní kontext </a:t>
            </a:r>
            <a:r>
              <a:rPr lang="cs-CZ" dirty="0" smtClean="0"/>
              <a:t>- zahrnuje porozumění hodnotám, které společnost uznává. Dále jde o názory, hodnoty a mínění lidí uvnitř podniku.</a:t>
            </a:r>
          </a:p>
          <a:p>
            <a:r>
              <a:rPr lang="cs-CZ" b="1" dirty="0" smtClean="0"/>
              <a:t>B. Politický kontext </a:t>
            </a:r>
            <a:r>
              <a:rPr lang="cs-CZ" dirty="0" smtClean="0"/>
              <a:t>- posuzujeme, jak různá očekávání jednotlivců nebo skupin mohou ovlivnit účel podniku. Účel podniku se obvykle vyjadřuje v jeho poslání a cílech. Na jejich formulaci se rozhodující měrou podílí dominantní zájmová skupina</a:t>
            </a:r>
          </a:p>
          <a:p>
            <a:r>
              <a:rPr lang="cs-CZ" b="1" dirty="0" smtClean="0"/>
              <a:t>C. Etický kontext </a:t>
            </a:r>
            <a:r>
              <a:rPr lang="cs-CZ" dirty="0" smtClean="0"/>
              <a:t>- týká se vlivu podniku na chování jednotlivců a na hodnoty sdílené společností.</a:t>
            </a:r>
          </a:p>
          <a:p>
            <a:r>
              <a:rPr lang="cs-CZ" b="1" dirty="0" smtClean="0"/>
              <a:t> </a:t>
            </a:r>
            <a:endParaRPr lang="cs-CZ" dirty="0" smtClean="0"/>
          </a:p>
          <a:p>
            <a:endParaRPr lang="cs-CZ" dirty="0"/>
          </a:p>
        </p:txBody>
      </p:sp>
    </p:spTree>
    <p:extLst>
      <p:ext uri="{BB962C8B-B14F-4D97-AF65-F5344CB8AC3E}">
        <p14:creationId xmlns:p14="http://schemas.microsoft.com/office/powerpoint/2010/main" val="3298420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 Kulturní kontext</a:t>
            </a:r>
            <a:endParaRPr lang="cs-CZ" dirty="0"/>
          </a:p>
        </p:txBody>
      </p:sp>
      <p:sp>
        <p:nvSpPr>
          <p:cNvPr id="3" name="Zástupný symbol pro obsah 2"/>
          <p:cNvSpPr>
            <a:spLocks noGrp="1"/>
          </p:cNvSpPr>
          <p:nvPr>
            <p:ph idx="1"/>
          </p:nvPr>
        </p:nvSpPr>
        <p:spPr/>
        <p:txBody>
          <a:bodyPr>
            <a:normAutofit fontScale="92500" lnSpcReduction="10000"/>
          </a:bodyPr>
          <a:lstStyle/>
          <a:p>
            <a:pPr marL="0" indent="0">
              <a:buNone/>
            </a:pPr>
            <a:r>
              <a:rPr lang="cs-CZ" dirty="0"/>
              <a:t>Z hlediska očekávání jednotlivců a skupin ve vztahu k podniku existuje celá řada faktorů. Při určování jejich významu je nutné zodpovědět následující 3 otázky:</a:t>
            </a:r>
          </a:p>
          <a:p>
            <a:pPr marL="457200" indent="-457200">
              <a:buFont typeface="+mj-lt"/>
              <a:buAutoNum type="arabicPeriod"/>
            </a:pPr>
            <a:r>
              <a:rPr lang="cs-CZ" dirty="0" smtClean="0"/>
              <a:t>Jaké </a:t>
            </a:r>
            <a:r>
              <a:rPr lang="cs-CZ" dirty="0"/>
              <a:t>faktory uvnitř, nebo vně podniku mají největší vliv na očekávání interních zájmových skupin?</a:t>
            </a:r>
          </a:p>
          <a:p>
            <a:pPr marL="457200" indent="-457200">
              <a:buFont typeface="+mj-lt"/>
              <a:buAutoNum type="arabicPeriod"/>
            </a:pPr>
            <a:r>
              <a:rPr lang="cs-CZ" dirty="0" smtClean="0"/>
              <a:t>Do </a:t>
            </a:r>
            <a:r>
              <a:rPr lang="cs-CZ" dirty="0"/>
              <a:t>jaké míry zohledňuje působení těchto faktorů současná strategie podniku?</a:t>
            </a:r>
          </a:p>
          <a:p>
            <a:pPr marL="457200" indent="-457200">
              <a:buFont typeface="+mj-lt"/>
              <a:buAutoNum type="arabicPeriod"/>
            </a:pPr>
            <a:r>
              <a:rPr lang="cs-CZ" dirty="0" smtClean="0"/>
              <a:t>Jak </a:t>
            </a:r>
            <a:r>
              <a:rPr lang="cs-CZ" dirty="0"/>
              <a:t>budou tyto faktory ovlivňovat změny doprovázející zavádění nové strategie.</a:t>
            </a:r>
          </a:p>
          <a:p>
            <a:pPr marL="0" indent="0">
              <a:buNone/>
            </a:pPr>
            <a:r>
              <a:rPr lang="cs-CZ" dirty="0"/>
              <a:t>Z pohledu kulturního kontextu můžeme rozlišit následující </a:t>
            </a:r>
            <a:r>
              <a:rPr lang="cs-CZ" b="1" dirty="0"/>
              <a:t>externí </a:t>
            </a:r>
            <a:r>
              <a:rPr lang="cs-CZ" dirty="0"/>
              <a:t>(vnější) vlivy na podnik, kterými jsou:</a:t>
            </a:r>
          </a:p>
          <a:p>
            <a:pPr marL="502920" indent="-457200">
              <a:buFont typeface="+mj-lt"/>
              <a:buAutoNum type="alphaLcParenR"/>
            </a:pPr>
            <a:r>
              <a:rPr lang="cs-CZ" sz="2200" b="1" dirty="0" smtClean="0"/>
              <a:t>hodnoty </a:t>
            </a:r>
            <a:r>
              <a:rPr lang="cs-CZ" sz="2200" b="1" dirty="0"/>
              <a:t>společnosti;</a:t>
            </a:r>
            <a:endParaRPr lang="cs-CZ" sz="2200" dirty="0"/>
          </a:p>
          <a:p>
            <a:pPr marL="502920" indent="-457200">
              <a:buFont typeface="+mj-lt"/>
              <a:buAutoNum type="alphaLcParenR"/>
            </a:pPr>
            <a:r>
              <a:rPr lang="cs-CZ" sz="2200" b="1" dirty="0" smtClean="0"/>
              <a:t>organizované </a:t>
            </a:r>
            <a:r>
              <a:rPr lang="cs-CZ" sz="2200" b="1" dirty="0"/>
              <a:t>skupiny.</a:t>
            </a:r>
            <a:endParaRPr lang="cs-CZ" sz="2200" dirty="0"/>
          </a:p>
        </p:txBody>
      </p:sp>
    </p:spTree>
    <p:extLst>
      <p:ext uri="{BB962C8B-B14F-4D97-AF65-F5344CB8AC3E}">
        <p14:creationId xmlns:p14="http://schemas.microsoft.com/office/powerpoint/2010/main" val="10099139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a) Hodnoty společnosti</a:t>
            </a:r>
            <a:endParaRPr lang="cs-CZ" dirty="0"/>
          </a:p>
        </p:txBody>
      </p:sp>
      <p:sp>
        <p:nvSpPr>
          <p:cNvPr id="3" name="Zástupný symbol pro obsah 2"/>
          <p:cNvSpPr>
            <a:spLocks noGrp="1"/>
          </p:cNvSpPr>
          <p:nvPr>
            <p:ph idx="1"/>
          </p:nvPr>
        </p:nvSpPr>
        <p:spPr/>
        <p:txBody>
          <a:bodyPr/>
          <a:lstStyle/>
          <a:p>
            <a:r>
              <a:rPr lang="cs-CZ" dirty="0"/>
              <a:t>Hodnoty společnosti ovlivňují způsob motivace pracovníků, styl řízení např. organizační struktury. Jejich projevem je např. stálé usměrňování podniků legislativou, veřejným míněním a médii.</a:t>
            </a:r>
          </a:p>
          <a:p>
            <a:r>
              <a:rPr lang="cs-CZ" dirty="0"/>
              <a:t>V principu je obtížné nalezení jistých národních stereotypů (vlivů národní kultury na proces strategického řízení). Obecně však existují tyto dva extrémní případy:</a:t>
            </a:r>
          </a:p>
          <a:p>
            <a:pPr lvl="0">
              <a:buFont typeface="Arial" pitchFamily="34" charset="0"/>
              <a:buChar char="•"/>
            </a:pPr>
            <a:r>
              <a:rPr lang="cs-CZ" dirty="0"/>
              <a:t>prostředí je kontrolováno podniky, které se chovají </a:t>
            </a:r>
            <a:r>
              <a:rPr lang="cs-CZ" dirty="0" err="1"/>
              <a:t>proaktivně</a:t>
            </a:r>
            <a:r>
              <a:rPr lang="cs-CZ" dirty="0"/>
              <a:t>, důraz je kladen na hierarchii, jednotlivce a úkol, podnikové strategie jsou plánovány (viz USA).</a:t>
            </a:r>
          </a:p>
          <a:p>
            <a:pPr lvl="0">
              <a:buFont typeface="Arial" pitchFamily="34" charset="0"/>
              <a:buChar char="•"/>
            </a:pPr>
            <a:r>
              <a:rPr lang="cs-CZ" dirty="0"/>
              <a:t>adaptivní model - nejistota je přijímána jako daná, podniky nemají prostředí pod kontrolou a jednají reaktivně, orientují se spíše na skupiny a sociální otázky (viz Japonsko).</a:t>
            </a:r>
          </a:p>
          <a:p>
            <a:endParaRPr lang="cs-CZ" dirty="0"/>
          </a:p>
        </p:txBody>
      </p:sp>
    </p:spTree>
    <p:extLst>
      <p:ext uri="{BB962C8B-B14F-4D97-AF65-F5344CB8AC3E}">
        <p14:creationId xmlns:p14="http://schemas.microsoft.com/office/powerpoint/2010/main" val="370621141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 Organizované skupiny</a:t>
            </a:r>
            <a:endParaRPr lang="cs-CZ" dirty="0"/>
          </a:p>
        </p:txBody>
      </p:sp>
      <p:sp>
        <p:nvSpPr>
          <p:cNvPr id="3" name="Zástupný symbol pro obsah 2"/>
          <p:cNvSpPr>
            <a:spLocks noGrp="1"/>
          </p:cNvSpPr>
          <p:nvPr>
            <p:ph idx="1"/>
          </p:nvPr>
        </p:nvSpPr>
        <p:spPr/>
        <p:txBody>
          <a:bodyPr/>
          <a:lstStyle/>
          <a:p>
            <a:r>
              <a:rPr lang="cs-CZ" dirty="0" smtClean="0"/>
              <a:t>Organizované skupiny existují v širokém spektru od vysoce institucionalizovaných a přímo spjatých se zaměstnáním (jako jsou odborové organizace) až po méně formální a obecnější jako jsou církve nebo politické strany; významnou roli hrají profesionální organizace typu asociací a komor.</a:t>
            </a:r>
          </a:p>
          <a:p>
            <a:endParaRPr lang="cs-CZ" dirty="0"/>
          </a:p>
        </p:txBody>
      </p:sp>
    </p:spTree>
    <p:extLst>
      <p:ext uri="{BB962C8B-B14F-4D97-AF65-F5344CB8AC3E}">
        <p14:creationId xmlns:p14="http://schemas.microsoft.com/office/powerpoint/2010/main" val="323491433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Interní vlivy</a:t>
            </a:r>
            <a:endParaRPr lang="cs-CZ" dirty="0"/>
          </a:p>
        </p:txBody>
      </p:sp>
      <p:sp>
        <p:nvSpPr>
          <p:cNvPr id="3" name="Zástupný symbol pro obsah 2"/>
          <p:cNvSpPr>
            <a:spLocks noGrp="1"/>
          </p:cNvSpPr>
          <p:nvPr>
            <p:ph idx="1"/>
          </p:nvPr>
        </p:nvSpPr>
        <p:spPr/>
        <p:txBody>
          <a:bodyPr/>
          <a:lstStyle/>
          <a:p>
            <a:r>
              <a:rPr lang="cs-CZ" dirty="0" smtClean="0"/>
              <a:t>Působí na proces strategického řízení označujeme je jako podnikové paradigma. V něm jsou zkoncentrovány všechny aspekty podnikové kultury, která je souhrnem představ, přístupů a hodnot zaměstnanců ve firmě všeobecně sdílených a relativně dlouhodobě udržovaných.</a:t>
            </a:r>
          </a:p>
          <a:p>
            <a:endParaRPr lang="cs-CZ" dirty="0"/>
          </a:p>
        </p:txBody>
      </p:sp>
    </p:spTree>
    <p:extLst>
      <p:ext uri="{BB962C8B-B14F-4D97-AF65-F5344CB8AC3E}">
        <p14:creationId xmlns:p14="http://schemas.microsoft.com/office/powerpoint/2010/main" val="34110863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 Politický kontext</a:t>
            </a:r>
            <a:endParaRPr lang="cs-CZ" dirty="0"/>
          </a:p>
        </p:txBody>
      </p:sp>
      <p:sp>
        <p:nvSpPr>
          <p:cNvPr id="3" name="Zástupný symbol pro obsah 2"/>
          <p:cNvSpPr>
            <a:spLocks noGrp="1"/>
          </p:cNvSpPr>
          <p:nvPr>
            <p:ph idx="1"/>
          </p:nvPr>
        </p:nvSpPr>
        <p:spPr/>
        <p:txBody>
          <a:bodyPr/>
          <a:lstStyle/>
          <a:p>
            <a:r>
              <a:rPr lang="cs-CZ" dirty="0" smtClean="0"/>
              <a:t>Podstatou politického kontextu je očekávání jednotlivých zájmových skupin </a:t>
            </a:r>
            <a:r>
              <a:rPr lang="cs-CZ" dirty="0" smtClean="0"/>
              <a:t>(běžný </a:t>
            </a:r>
            <a:r>
              <a:rPr lang="cs-CZ" dirty="0" smtClean="0"/>
              <a:t>je konflikt ve vztahu k významu a vhodnosti aspektů např. podnikové strategie. Cílem managementu je tedy nalezení kompromisů).</a:t>
            </a:r>
          </a:p>
          <a:p>
            <a:r>
              <a:rPr lang="cs-CZ" dirty="0" smtClean="0"/>
              <a:t>Jako příklady konfliktů zájmů z pohledu politického kontextu lze uvést:</a:t>
            </a:r>
          </a:p>
          <a:p>
            <a:pPr lvl="1"/>
            <a:r>
              <a:rPr lang="cs-CZ" i="1" dirty="0" smtClean="0"/>
              <a:t>Snižování </a:t>
            </a:r>
            <a:r>
              <a:rPr lang="cs-CZ" i="1" dirty="0" smtClean="0"/>
              <a:t>nákladů cestou kapitálových investic může vést ke ztrátě pracovních příležitostí.</a:t>
            </a:r>
            <a:endParaRPr lang="cs-CZ" dirty="0" smtClean="0"/>
          </a:p>
          <a:p>
            <a:pPr lvl="1"/>
            <a:r>
              <a:rPr lang="cs-CZ" i="1" dirty="0" smtClean="0"/>
              <a:t>Vstup </a:t>
            </a:r>
            <a:r>
              <a:rPr lang="cs-CZ" i="1" dirty="0" smtClean="0"/>
              <a:t>na masové trhy může vést ke snížení kvality produkce.</a:t>
            </a:r>
            <a:endParaRPr lang="cs-CZ" dirty="0" smtClean="0"/>
          </a:p>
          <a:p>
            <a:pPr lvl="1"/>
            <a:r>
              <a:rPr lang="cs-CZ" i="1" dirty="0" smtClean="0"/>
              <a:t>Růst </a:t>
            </a:r>
            <a:r>
              <a:rPr lang="cs-CZ" i="1" dirty="0" smtClean="0"/>
              <a:t>rodinného podniku může vést ke ztrátě kontroly, bude-li nutno najmout profesionální manažery.</a:t>
            </a:r>
            <a:endParaRPr lang="cs-CZ" dirty="0"/>
          </a:p>
        </p:txBody>
      </p:sp>
    </p:spTree>
    <p:extLst>
      <p:ext uri="{BB962C8B-B14F-4D97-AF65-F5344CB8AC3E}">
        <p14:creationId xmlns:p14="http://schemas.microsoft.com/office/powerpoint/2010/main" val="268228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pPr eaLnBrk="1" hangingPunct="1"/>
            <a:r>
              <a:rPr lang="cs-CZ" dirty="0" smtClean="0"/>
              <a:t>Podnik</a:t>
            </a:r>
          </a:p>
        </p:txBody>
      </p:sp>
      <p:sp>
        <p:nvSpPr>
          <p:cNvPr id="2" name="Content Placeholder 1"/>
          <p:cNvSpPr>
            <a:spLocks noGrp="1"/>
          </p:cNvSpPr>
          <p:nvPr>
            <p:ph idx="1"/>
          </p:nvPr>
        </p:nvSpPr>
        <p:spPr/>
        <p:txBody>
          <a:bodyPr/>
          <a:lstStyle/>
          <a:p>
            <a:pPr>
              <a:buFont typeface="Arial" pitchFamily="34" charset="0"/>
              <a:buChar char="•"/>
              <a:defRPr/>
            </a:pPr>
            <a:r>
              <a:rPr lang="cs-CZ" b="1" dirty="0">
                <a:solidFill>
                  <a:srgbClr val="777777"/>
                </a:solidFill>
                <a:latin typeface="Frutiger LT Com 55 Roman"/>
              </a:rPr>
              <a:t>Podnik</a:t>
            </a:r>
            <a:r>
              <a:rPr lang="cs-CZ" dirty="0">
                <a:solidFill>
                  <a:srgbClr val="777777"/>
                </a:solidFill>
                <a:latin typeface="Frutiger LT Com 55 Roman"/>
              </a:rPr>
              <a:t> je </a:t>
            </a:r>
            <a:r>
              <a:rPr lang="cs-CZ" dirty="0" err="1">
                <a:solidFill>
                  <a:srgbClr val="777777"/>
                </a:solidFill>
                <a:latin typeface="Frutiger LT Com 55 Roman"/>
              </a:rPr>
              <a:t>ekonomicko</a:t>
            </a:r>
            <a:r>
              <a:rPr lang="cs-CZ" dirty="0">
                <a:solidFill>
                  <a:srgbClr val="777777"/>
                </a:solidFill>
                <a:latin typeface="Frutiger LT Com 55 Roman"/>
              </a:rPr>
              <a:t> právní subjekt, který tvoří základní jednotku ekonomiky, založené na výrobě výrobků a poskytování služeb.</a:t>
            </a:r>
          </a:p>
          <a:p>
            <a:pPr>
              <a:buFont typeface="Arial" pitchFamily="34" charset="0"/>
              <a:buChar char="•"/>
              <a:defRPr/>
            </a:pPr>
            <a:endParaRPr lang="cs-CZ" dirty="0">
              <a:solidFill>
                <a:srgbClr val="777777"/>
              </a:solidFill>
              <a:latin typeface="Frutiger LT Com 55 Roman"/>
            </a:endParaRPr>
          </a:p>
          <a:p>
            <a:pPr>
              <a:buFont typeface="Arial" pitchFamily="34" charset="0"/>
              <a:buChar char="•"/>
              <a:defRPr/>
            </a:pPr>
            <a:r>
              <a:rPr lang="cs-CZ" b="1" dirty="0">
                <a:solidFill>
                  <a:srgbClr val="777777"/>
                </a:solidFill>
                <a:latin typeface="Frutiger LT Com 55 Roman"/>
              </a:rPr>
              <a:t>Podnik </a:t>
            </a:r>
            <a:r>
              <a:rPr lang="cs-CZ" dirty="0">
                <a:solidFill>
                  <a:srgbClr val="777777"/>
                </a:solidFill>
                <a:latin typeface="Frutiger LT Com 55 Roman"/>
              </a:rPr>
              <a:t>je uspořádaný soubor zdrojů, pomocí nichž podnikatel zhodnocuje vložené prostředky.</a:t>
            </a:r>
          </a:p>
          <a:p>
            <a:pPr>
              <a:buFont typeface="Arial" pitchFamily="34" charset="0"/>
              <a:buChar char="•"/>
              <a:defRPr/>
            </a:pPr>
            <a:endParaRPr lang="cs-CZ" b="1" dirty="0">
              <a:solidFill>
                <a:srgbClr val="777777"/>
              </a:solidFill>
              <a:latin typeface="Frutiger LT Com 55 Roman"/>
            </a:endParaRPr>
          </a:p>
          <a:p>
            <a:pPr>
              <a:buFont typeface="Arial" pitchFamily="34" charset="0"/>
              <a:buChar char="•"/>
              <a:defRPr/>
            </a:pPr>
            <a:r>
              <a:rPr lang="cs-CZ" b="1" dirty="0">
                <a:solidFill>
                  <a:srgbClr val="777777"/>
                </a:solidFill>
                <a:latin typeface="Frutiger LT Com 55 Roman"/>
              </a:rPr>
              <a:t>Podnik</a:t>
            </a:r>
            <a:r>
              <a:rPr lang="cs-CZ" dirty="0">
                <a:solidFill>
                  <a:srgbClr val="777777"/>
                </a:solidFill>
                <a:latin typeface="Frutiger LT Com 55 Roman"/>
              </a:rPr>
              <a:t> je jedinečné a málo likvidní aktivum tvořené souhrnem sociálních, technických, právních a ekonomických faktorů</a:t>
            </a:r>
          </a:p>
          <a:p>
            <a:endParaRPr lang="cs-CZ" dirty="0"/>
          </a:p>
        </p:txBody>
      </p:sp>
    </p:spTree>
    <p:extLst>
      <p:ext uri="{BB962C8B-B14F-4D97-AF65-F5344CB8AC3E}">
        <p14:creationId xmlns:p14="http://schemas.microsoft.com/office/powerpoint/2010/main" val="4173156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i="1" dirty="0"/>
              <a:t>Analýza zájmových skupin - metodický přístup</a:t>
            </a:r>
            <a:endParaRPr lang="cs-CZ" sz="2800" dirty="0"/>
          </a:p>
        </p:txBody>
      </p:sp>
      <p:sp>
        <p:nvSpPr>
          <p:cNvPr id="3" name="Zástupný symbol pro obsah 2"/>
          <p:cNvSpPr>
            <a:spLocks noGrp="1"/>
          </p:cNvSpPr>
          <p:nvPr>
            <p:ph idx="1"/>
          </p:nvPr>
        </p:nvSpPr>
        <p:spPr/>
        <p:txBody>
          <a:bodyPr/>
          <a:lstStyle/>
          <a:p>
            <a:pPr marL="0" indent="0">
              <a:buNone/>
            </a:pPr>
            <a:r>
              <a:rPr lang="cs-CZ" dirty="0"/>
              <a:t>Analýza</a:t>
            </a:r>
            <a:r>
              <a:rPr lang="cs-CZ" i="1" dirty="0" smtClean="0"/>
              <a:t> zájmových skupin je založena na dvou předpokladech:</a:t>
            </a:r>
          </a:p>
          <a:p>
            <a:r>
              <a:rPr lang="cs-CZ" dirty="0" smtClean="0"/>
              <a:t>Současný </a:t>
            </a:r>
            <a:r>
              <a:rPr lang="cs-CZ" dirty="0" smtClean="0"/>
              <a:t>stav podniku je výsledkem působení sil, které podporují jeho rozvoj a sil, které rozvoji podniku brání. Oba typy sil jsou vyvíjeny zájmovými skupinami. Současný stav podniku je tedy přechodně rovnovážný stav pod vlivem působení protikladných sil.</a:t>
            </a:r>
          </a:p>
          <a:p>
            <a:r>
              <a:rPr lang="cs-CZ" dirty="0" smtClean="0"/>
              <a:t>Výsledek </a:t>
            </a:r>
            <a:r>
              <a:rPr lang="cs-CZ" dirty="0" smtClean="0"/>
              <a:t>podnikové strategie je závislý na kolektivním působení relevantních zájmových skupin v průběhu realizace strategie. Podnik se ve své snaze vyrovnávat tlaky jednotlivých zájmových skupin nachází ve stavu quasi-rovnováhy: na každou akci podniku navazuje reakce zájmových skupin a dosažení přechodné rovnováhy</a:t>
            </a:r>
            <a:r>
              <a:rPr lang="cs-CZ" dirty="0" smtClean="0"/>
              <a:t>.</a:t>
            </a:r>
            <a:r>
              <a:rPr lang="cs-CZ" b="1" dirty="0" smtClean="0"/>
              <a:t> </a:t>
            </a:r>
            <a:endParaRPr lang="cs-CZ" dirty="0" smtClean="0"/>
          </a:p>
          <a:p>
            <a:endParaRPr lang="cs-CZ" dirty="0"/>
          </a:p>
        </p:txBody>
      </p:sp>
    </p:spTree>
    <p:extLst>
      <p:ext uri="{BB962C8B-B14F-4D97-AF65-F5344CB8AC3E}">
        <p14:creationId xmlns:p14="http://schemas.microsoft.com/office/powerpoint/2010/main" val="310268915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Cíl analýzy zájmových skupin</a:t>
            </a:r>
            <a:endParaRPr lang="cs-CZ" dirty="0"/>
          </a:p>
        </p:txBody>
      </p:sp>
      <p:sp>
        <p:nvSpPr>
          <p:cNvPr id="3" name="Zástupný symbol pro obsah 2"/>
          <p:cNvSpPr>
            <a:spLocks noGrp="1"/>
          </p:cNvSpPr>
          <p:nvPr>
            <p:ph idx="1"/>
          </p:nvPr>
        </p:nvSpPr>
        <p:spPr/>
        <p:txBody>
          <a:bodyPr/>
          <a:lstStyle/>
          <a:p>
            <a:pPr marL="0" indent="0">
              <a:buNone/>
            </a:pPr>
            <a:r>
              <a:rPr lang="cs-CZ" dirty="0" smtClean="0"/>
              <a:t>Cílem analýzy zájmových skupin je:</a:t>
            </a:r>
          </a:p>
          <a:p>
            <a:r>
              <a:rPr lang="cs-CZ" dirty="0" smtClean="0"/>
              <a:t>identifikovat </a:t>
            </a:r>
            <a:r>
              <a:rPr lang="cs-CZ" dirty="0" smtClean="0"/>
              <a:t>relevantní zájmové skupiny;</a:t>
            </a:r>
          </a:p>
          <a:p>
            <a:r>
              <a:rPr lang="cs-CZ" dirty="0" smtClean="0"/>
              <a:t>identifikovat </a:t>
            </a:r>
            <a:r>
              <a:rPr lang="cs-CZ" dirty="0" smtClean="0"/>
              <a:t>a otestovat předpoklady o zájmových skupinách.</a:t>
            </a:r>
          </a:p>
          <a:p>
            <a:endParaRPr lang="cs-CZ" dirty="0"/>
          </a:p>
        </p:txBody>
      </p:sp>
    </p:spTree>
    <p:extLst>
      <p:ext uri="{BB962C8B-B14F-4D97-AF65-F5344CB8AC3E}">
        <p14:creationId xmlns:p14="http://schemas.microsoft.com/office/powerpoint/2010/main" val="276088211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Identifikace </a:t>
            </a:r>
            <a:r>
              <a:rPr lang="cs-CZ" b="1" dirty="0" smtClean="0"/>
              <a:t>nejčastějších zájmových </a:t>
            </a:r>
            <a:r>
              <a:rPr lang="cs-CZ" b="1" dirty="0" smtClean="0"/>
              <a:t>skupin</a:t>
            </a:r>
            <a:endParaRPr lang="cs-CZ" dirty="0"/>
          </a:p>
        </p:txBody>
      </p:sp>
      <p:sp>
        <p:nvSpPr>
          <p:cNvPr id="3" name="Zástupný symbol pro obsah 2"/>
          <p:cNvSpPr>
            <a:spLocks noGrp="1"/>
          </p:cNvSpPr>
          <p:nvPr>
            <p:ph idx="1"/>
          </p:nvPr>
        </p:nvSpPr>
        <p:spPr/>
        <p:txBody>
          <a:bodyPr numCol="3">
            <a:noAutofit/>
          </a:bodyPr>
          <a:lstStyle/>
          <a:p>
            <a:pPr>
              <a:lnSpc>
                <a:spcPct val="100000"/>
              </a:lnSpc>
              <a:buFont typeface="Arial" pitchFamily="34" charset="0"/>
              <a:buChar char="•"/>
            </a:pPr>
            <a:r>
              <a:rPr lang="cs-CZ" sz="1600" dirty="0"/>
              <a:t>Vlastníci </a:t>
            </a:r>
          </a:p>
          <a:p>
            <a:pPr>
              <a:lnSpc>
                <a:spcPct val="100000"/>
              </a:lnSpc>
              <a:buFont typeface="Arial" pitchFamily="34" charset="0"/>
              <a:buChar char="•"/>
            </a:pPr>
            <a:r>
              <a:rPr lang="cs-CZ" sz="1600" dirty="0"/>
              <a:t>Dodavatelé </a:t>
            </a:r>
          </a:p>
          <a:p>
            <a:pPr>
              <a:lnSpc>
                <a:spcPct val="100000"/>
              </a:lnSpc>
              <a:buFont typeface="Arial" pitchFamily="34" charset="0"/>
              <a:buChar char="•"/>
            </a:pPr>
            <a:r>
              <a:rPr lang="cs-CZ" sz="1600" dirty="0"/>
              <a:t>Vědecké laboratoře</a:t>
            </a:r>
          </a:p>
          <a:p>
            <a:pPr>
              <a:lnSpc>
                <a:spcPct val="100000"/>
              </a:lnSpc>
              <a:buFont typeface="Arial" pitchFamily="34" charset="0"/>
              <a:buChar char="•"/>
            </a:pPr>
            <a:r>
              <a:rPr lang="cs-CZ" sz="1600" dirty="0"/>
              <a:t>Věřitelé </a:t>
            </a:r>
          </a:p>
          <a:p>
            <a:pPr>
              <a:lnSpc>
                <a:spcPct val="100000"/>
              </a:lnSpc>
              <a:buFont typeface="Arial" pitchFamily="34" charset="0"/>
              <a:buChar char="•"/>
            </a:pPr>
            <a:r>
              <a:rPr lang="cs-CZ" sz="1600" dirty="0"/>
              <a:t>Konkurenti </a:t>
            </a:r>
          </a:p>
          <a:p>
            <a:pPr>
              <a:lnSpc>
                <a:spcPct val="100000"/>
              </a:lnSpc>
              <a:buFont typeface="Arial" pitchFamily="34" charset="0"/>
              <a:buChar char="•"/>
            </a:pPr>
            <a:r>
              <a:rPr lang="cs-CZ" sz="1600" dirty="0"/>
              <a:t>Universitní výzkum</a:t>
            </a:r>
          </a:p>
          <a:p>
            <a:pPr>
              <a:lnSpc>
                <a:spcPct val="100000"/>
              </a:lnSpc>
              <a:buFont typeface="Arial" pitchFamily="34" charset="0"/>
              <a:buChar char="•"/>
            </a:pPr>
            <a:r>
              <a:rPr lang="cs-CZ" sz="1600" dirty="0"/>
              <a:t>Zákazníci a klienti </a:t>
            </a:r>
          </a:p>
          <a:p>
            <a:pPr>
              <a:lnSpc>
                <a:spcPct val="100000"/>
              </a:lnSpc>
              <a:buFont typeface="Arial" pitchFamily="34" charset="0"/>
              <a:buChar char="•"/>
            </a:pPr>
            <a:r>
              <a:rPr lang="cs-CZ" sz="1600" dirty="0"/>
              <a:t>Podnikový management </a:t>
            </a:r>
          </a:p>
          <a:p>
            <a:pPr>
              <a:lnSpc>
                <a:spcPct val="100000"/>
              </a:lnSpc>
              <a:buFont typeface="Arial" pitchFamily="34" charset="0"/>
              <a:buChar char="•"/>
            </a:pPr>
            <a:r>
              <a:rPr lang="cs-CZ" sz="1600" dirty="0"/>
              <a:t>Umělecký svět</a:t>
            </a:r>
          </a:p>
          <a:p>
            <a:pPr>
              <a:lnSpc>
                <a:spcPct val="100000"/>
              </a:lnSpc>
              <a:buFont typeface="Arial" pitchFamily="34" charset="0"/>
              <a:buChar char="•"/>
            </a:pPr>
            <a:r>
              <a:rPr lang="cs-CZ" sz="1600" dirty="0"/>
              <a:t>Zaměstnanci </a:t>
            </a:r>
          </a:p>
          <a:p>
            <a:pPr>
              <a:lnSpc>
                <a:spcPct val="100000"/>
              </a:lnSpc>
              <a:buFont typeface="Arial" pitchFamily="34" charset="0"/>
              <a:buChar char="•"/>
            </a:pPr>
            <a:r>
              <a:rPr lang="cs-CZ" sz="1600" dirty="0"/>
              <a:t> Dodavatelé nových technologií</a:t>
            </a:r>
          </a:p>
          <a:p>
            <a:pPr>
              <a:lnSpc>
                <a:spcPct val="100000"/>
              </a:lnSpc>
              <a:buFont typeface="Arial" pitchFamily="34" charset="0"/>
              <a:buChar char="•"/>
            </a:pPr>
            <a:r>
              <a:rPr lang="cs-CZ" sz="1600" dirty="0"/>
              <a:t>Náboženské skupiny</a:t>
            </a:r>
          </a:p>
          <a:p>
            <a:pPr>
              <a:lnSpc>
                <a:spcPct val="100000"/>
              </a:lnSpc>
              <a:buFont typeface="Arial" pitchFamily="34" charset="0"/>
              <a:buChar char="•"/>
            </a:pPr>
            <a:r>
              <a:rPr lang="cs-CZ" sz="1600" dirty="0"/>
              <a:t>Odbory </a:t>
            </a:r>
          </a:p>
          <a:p>
            <a:pPr>
              <a:lnSpc>
                <a:spcPct val="100000"/>
              </a:lnSpc>
              <a:buFont typeface="Arial" pitchFamily="34" charset="0"/>
              <a:buChar char="•"/>
            </a:pPr>
            <a:r>
              <a:rPr lang="cs-CZ" sz="1600" dirty="0"/>
              <a:t>Veřejné zájmové skupiny </a:t>
            </a:r>
          </a:p>
          <a:p>
            <a:pPr>
              <a:lnSpc>
                <a:spcPct val="100000"/>
              </a:lnSpc>
              <a:buFont typeface="Arial" pitchFamily="34" charset="0"/>
              <a:buChar char="•"/>
            </a:pPr>
            <a:r>
              <a:rPr lang="cs-CZ" sz="1600" dirty="0"/>
              <a:t>Vojenské kruhy</a:t>
            </a:r>
          </a:p>
          <a:p>
            <a:pPr>
              <a:lnSpc>
                <a:spcPct val="100000"/>
              </a:lnSpc>
              <a:buFont typeface="Arial" pitchFamily="34" charset="0"/>
              <a:buChar char="•"/>
            </a:pPr>
            <a:r>
              <a:rPr lang="cs-CZ" sz="1600" dirty="0"/>
              <a:t>Městský úřad </a:t>
            </a:r>
          </a:p>
          <a:p>
            <a:pPr>
              <a:lnSpc>
                <a:spcPct val="100000"/>
              </a:lnSpc>
              <a:buFont typeface="Arial" pitchFamily="34" charset="0"/>
              <a:buChar char="•"/>
            </a:pPr>
            <a:r>
              <a:rPr lang="cs-CZ" sz="1600" dirty="0"/>
              <a:t>Pracovníci vzdělávacího systému </a:t>
            </a:r>
          </a:p>
          <a:p>
            <a:pPr>
              <a:lnSpc>
                <a:spcPct val="100000"/>
              </a:lnSpc>
              <a:buFont typeface="Arial" pitchFamily="34" charset="0"/>
              <a:buChar char="•"/>
            </a:pPr>
            <a:r>
              <a:rPr lang="cs-CZ" sz="1600" dirty="0"/>
              <a:t>Pracovníci sdělovacích prostředků</a:t>
            </a:r>
          </a:p>
          <a:p>
            <a:pPr>
              <a:lnSpc>
                <a:spcPct val="100000"/>
              </a:lnSpc>
              <a:buFont typeface="Arial" pitchFamily="34" charset="0"/>
              <a:buChar char="•"/>
            </a:pPr>
            <a:r>
              <a:rPr lang="cs-CZ" sz="1600" dirty="0"/>
              <a:t>Okresní úřady </a:t>
            </a:r>
          </a:p>
          <a:p>
            <a:pPr>
              <a:lnSpc>
                <a:spcPct val="100000"/>
              </a:lnSpc>
              <a:buFont typeface="Arial" pitchFamily="34" charset="0"/>
              <a:buChar char="•"/>
            </a:pPr>
            <a:r>
              <a:rPr lang="cs-CZ" sz="1600" dirty="0"/>
              <a:t>Národní vláda</a:t>
            </a:r>
          </a:p>
        </p:txBody>
      </p:sp>
    </p:spTree>
    <p:extLst>
      <p:ext uri="{BB962C8B-B14F-4D97-AF65-F5344CB8AC3E}">
        <p14:creationId xmlns:p14="http://schemas.microsoft.com/office/powerpoint/2010/main" val="348254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Identifikace a testování předpokladů o zájmových skupinách</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r>
              <a:rPr lang="cs-CZ" dirty="0"/>
              <a:t>Identifikace</a:t>
            </a:r>
            <a:r>
              <a:rPr lang="cs-CZ" dirty="0" smtClean="0"/>
              <a:t> a testování předpokladů o zájmových skupinách probíhá v následujících třech krocích:</a:t>
            </a:r>
          </a:p>
          <a:p>
            <a:pPr marL="457200" indent="-457200">
              <a:buFont typeface="+mj-lt"/>
              <a:buAutoNum type="arabicPeriod"/>
            </a:pPr>
            <a:r>
              <a:rPr lang="cs-CZ" dirty="0" smtClean="0"/>
              <a:t>Formulace </a:t>
            </a:r>
            <a:r>
              <a:rPr lang="cs-CZ" dirty="0" smtClean="0"/>
              <a:t>předpokladů;</a:t>
            </a:r>
          </a:p>
          <a:p>
            <a:pPr marL="457200" indent="-457200">
              <a:buFont typeface="+mj-lt"/>
              <a:buAutoNum type="arabicPeriod"/>
            </a:pPr>
            <a:r>
              <a:rPr lang="cs-CZ" dirty="0" smtClean="0"/>
              <a:t>Ohodnocení </a:t>
            </a:r>
            <a:r>
              <a:rPr lang="cs-CZ" dirty="0" smtClean="0"/>
              <a:t>předpokladů z hlediska jejich významu a jistoty;</a:t>
            </a:r>
          </a:p>
          <a:p>
            <a:pPr marL="457200" indent="-457200">
              <a:buFont typeface="+mj-lt"/>
              <a:buAutoNum type="arabicPeriod"/>
            </a:pPr>
            <a:r>
              <a:rPr lang="cs-CZ" dirty="0" smtClean="0"/>
              <a:t>Analýza </a:t>
            </a:r>
            <a:r>
              <a:rPr lang="cs-CZ" dirty="0" smtClean="0"/>
              <a:t>čistého efektu z působení předpokladů podporujících strategii a těch, které ji omezují.</a:t>
            </a:r>
          </a:p>
          <a:p>
            <a:pPr marL="0" indent="0">
              <a:buNone/>
            </a:pPr>
            <a:r>
              <a:rPr lang="cs-CZ" dirty="0" smtClean="0"/>
              <a:t> Existují dva typy předpokladů:</a:t>
            </a:r>
          </a:p>
          <a:p>
            <a:r>
              <a:rPr lang="cs-CZ" dirty="0" smtClean="0"/>
              <a:t>předpoklady </a:t>
            </a:r>
            <a:r>
              <a:rPr lang="cs-CZ" dirty="0" smtClean="0"/>
              <a:t>podporující strategii - indikují strategické příležitosti, využívají silných stránek podniku;</a:t>
            </a:r>
          </a:p>
          <a:p>
            <a:r>
              <a:rPr lang="cs-CZ" dirty="0" smtClean="0"/>
              <a:t>předpoklady </a:t>
            </a:r>
            <a:r>
              <a:rPr lang="cs-CZ" dirty="0" smtClean="0"/>
              <a:t>omezující strategii - indikují ohrožení, umocňují nepříznivé nebo nebezpečné podmínky ve vnějším prostředí a slabé stránky podniku.</a:t>
            </a:r>
          </a:p>
          <a:p>
            <a:endParaRPr lang="cs-CZ" dirty="0"/>
          </a:p>
        </p:txBody>
      </p:sp>
    </p:spTree>
    <p:extLst>
      <p:ext uri="{BB962C8B-B14F-4D97-AF65-F5344CB8AC3E}">
        <p14:creationId xmlns:p14="http://schemas.microsoft.com/office/powerpoint/2010/main" val="138171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Příklady zájmových skupin a jejich požadavků</a:t>
            </a:r>
            <a:endParaRPr lang="cs-CZ" sz="2800" dirty="0"/>
          </a:p>
        </p:txBody>
      </p:sp>
      <p:sp>
        <p:nvSpPr>
          <p:cNvPr id="5" name="Content Placeholder 4"/>
          <p:cNvSpPr>
            <a:spLocks noGrp="1"/>
          </p:cNvSpPr>
          <p:nvPr>
            <p:ph idx="1"/>
          </p:nvPr>
        </p:nvSpPr>
        <p:spPr/>
        <p:txBody>
          <a:bodyPr/>
          <a:lstStyle/>
          <a:p>
            <a:endParaRPr lang="cs-CZ"/>
          </a:p>
        </p:txBody>
      </p:sp>
      <p:graphicFrame>
        <p:nvGraphicFramePr>
          <p:cNvPr id="4" name="Tabulka 3"/>
          <p:cNvGraphicFramePr>
            <a:graphicFrameLocks noGrp="1"/>
          </p:cNvGraphicFramePr>
          <p:nvPr/>
        </p:nvGraphicFramePr>
        <p:xfrm>
          <a:off x="2738414" y="1928802"/>
          <a:ext cx="7215238" cy="4167566"/>
        </p:xfrm>
        <a:graphic>
          <a:graphicData uri="http://schemas.openxmlformats.org/drawingml/2006/table">
            <a:tbl>
              <a:tblPr/>
              <a:tblGrid>
                <a:gridCol w="1571636"/>
                <a:gridCol w="5643602"/>
              </a:tblGrid>
              <a:tr h="131097">
                <a:tc>
                  <a:txBody>
                    <a:bodyPr/>
                    <a:lstStyle/>
                    <a:p>
                      <a:pPr>
                        <a:spcAft>
                          <a:spcPts val="0"/>
                        </a:spcAft>
                      </a:pPr>
                      <a:r>
                        <a:rPr lang="cs-CZ" sz="1200" b="1">
                          <a:solidFill>
                            <a:srgbClr val="000000"/>
                          </a:solidFill>
                          <a:latin typeface="TimesNewRoman,Bold"/>
                          <a:ea typeface="Times New Roman"/>
                          <a:cs typeface="TimesNewRoman,Bold"/>
                        </a:rPr>
                        <a:t>Zájmová skupina</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b="1">
                          <a:solidFill>
                            <a:srgbClr val="000000"/>
                          </a:solidFill>
                          <a:latin typeface="TimesNewRoman,Bold"/>
                          <a:ea typeface="Times New Roman"/>
                          <a:cs typeface="TimesNewRoman,Bold"/>
                        </a:rPr>
                        <a:t>Typ požadavku vůči podniku</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a:spcAft>
                          <a:spcPts val="0"/>
                        </a:spcAft>
                      </a:pPr>
                      <a:r>
                        <a:rPr lang="cs-CZ" sz="1200">
                          <a:solidFill>
                            <a:srgbClr val="000000"/>
                          </a:solidFill>
                          <a:latin typeface="TimesNewRoman"/>
                          <a:ea typeface="Times New Roman"/>
                          <a:cs typeface="TimesNewRoman"/>
                        </a:rPr>
                        <a:t>Akcionáři</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Podíl na rozděleném zisku, hlasovací právo, právo kontrolovat účetní knihy, volit správní radu</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a:spcAft>
                          <a:spcPts val="0"/>
                        </a:spcAft>
                      </a:pPr>
                      <a:r>
                        <a:rPr lang="cs-CZ" sz="1200">
                          <a:solidFill>
                            <a:srgbClr val="000000"/>
                          </a:solidFill>
                          <a:latin typeface="TimesNewRoman"/>
                          <a:ea typeface="Times New Roman"/>
                          <a:cs typeface="TimesNewRoman"/>
                        </a:rPr>
                        <a:t>Věřitelé</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Legální právo na úrok ze zapůjčené částky, právo na splacení dlužné částky, priorita v případě likvidace</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7">
                <a:tc>
                  <a:txBody>
                    <a:bodyPr/>
                    <a:lstStyle/>
                    <a:p>
                      <a:pPr>
                        <a:spcAft>
                          <a:spcPts val="0"/>
                        </a:spcAft>
                      </a:pPr>
                      <a:r>
                        <a:rPr lang="cs-CZ" sz="1200">
                          <a:solidFill>
                            <a:srgbClr val="000000"/>
                          </a:solidFill>
                          <a:latin typeface="TimesNewRoman"/>
                          <a:ea typeface="Times New Roman"/>
                          <a:cs typeface="TimesNewRoman"/>
                        </a:rPr>
                        <a:t>Zaměstnanci</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Ekonomické, společenské a psychologické, uspokojení z práce, dodržování lidských práv a podíl na zaměstnaneckých výhodách</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a:spcAft>
                          <a:spcPts val="0"/>
                        </a:spcAft>
                      </a:pPr>
                      <a:r>
                        <a:rPr lang="cs-CZ" sz="1200">
                          <a:solidFill>
                            <a:srgbClr val="000000"/>
                          </a:solidFill>
                          <a:latin typeface="TimesNewRoman"/>
                          <a:ea typeface="Times New Roman"/>
                          <a:cs typeface="TimesNewRoman"/>
                        </a:rPr>
                        <a:t>Zákazníci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dirty="0">
                          <a:solidFill>
                            <a:srgbClr val="000000"/>
                          </a:solidFill>
                          <a:latin typeface="TimesNewRoman"/>
                          <a:ea typeface="Times New Roman"/>
                          <a:cs typeface="TimesNewRoman"/>
                        </a:rPr>
                        <a:t>Poskytovat k výrobkům potřebné služby: technická data, návod k použití, záruční list, náhradní díly a servis</a:t>
                      </a:r>
                      <a:endParaRPr lang="cs-CZ" sz="1200" dirty="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94">
                <a:tc>
                  <a:txBody>
                    <a:bodyPr/>
                    <a:lstStyle/>
                    <a:p>
                      <a:pPr>
                        <a:spcAft>
                          <a:spcPts val="0"/>
                        </a:spcAft>
                      </a:pPr>
                      <a:r>
                        <a:rPr lang="cs-CZ" sz="1200">
                          <a:solidFill>
                            <a:srgbClr val="000000"/>
                          </a:solidFill>
                          <a:latin typeface="TimesNewRoman"/>
                          <a:ea typeface="Times New Roman"/>
                          <a:cs typeface="TimesNewRoman"/>
                        </a:rPr>
                        <a:t>Dodavatelé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Dodržování podmínek kontraktu, profesionální vztahy</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2194">
                <a:tc>
                  <a:txBody>
                    <a:bodyPr/>
                    <a:lstStyle/>
                    <a:p>
                      <a:pPr>
                        <a:spcAft>
                          <a:spcPts val="0"/>
                        </a:spcAft>
                      </a:pPr>
                      <a:r>
                        <a:rPr lang="cs-CZ" sz="1200">
                          <a:solidFill>
                            <a:srgbClr val="000000"/>
                          </a:solidFill>
                          <a:latin typeface="TimesNewRoman"/>
                          <a:ea typeface="Times New Roman"/>
                          <a:cs typeface="TimesNewRoman"/>
                        </a:rPr>
                        <a:t>Vlády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Daně, spravedlivé a volné soutěžení, dodržování antimonopolní zákona</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290">
                <a:tc>
                  <a:txBody>
                    <a:bodyPr/>
                    <a:lstStyle/>
                    <a:p>
                      <a:pPr>
                        <a:spcAft>
                          <a:spcPts val="0"/>
                        </a:spcAft>
                      </a:pPr>
                      <a:r>
                        <a:rPr lang="cs-CZ" sz="1200">
                          <a:solidFill>
                            <a:srgbClr val="000000"/>
                          </a:solidFill>
                          <a:latin typeface="TimesNewRoman"/>
                          <a:ea typeface="Times New Roman"/>
                          <a:cs typeface="TimesNewRoman"/>
                        </a:rPr>
                        <a:t>Odbory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Prostředník mezi zaměstnavateli a zaměstnanci, součást podnikové organizace</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097">
                <a:tc>
                  <a:txBody>
                    <a:bodyPr/>
                    <a:lstStyle/>
                    <a:p>
                      <a:pPr>
                        <a:spcAft>
                          <a:spcPts val="0"/>
                        </a:spcAft>
                      </a:pPr>
                      <a:r>
                        <a:rPr lang="cs-CZ" sz="1200">
                          <a:solidFill>
                            <a:srgbClr val="000000"/>
                          </a:solidFill>
                          <a:latin typeface="TimesNewRoman"/>
                          <a:ea typeface="Times New Roman"/>
                          <a:cs typeface="TimesNewRoman"/>
                        </a:rPr>
                        <a:t>Konkurenti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Pravidla soutěžení</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387">
                <a:tc>
                  <a:txBody>
                    <a:bodyPr/>
                    <a:lstStyle/>
                    <a:p>
                      <a:pPr>
                        <a:spcAft>
                          <a:spcPts val="0"/>
                        </a:spcAft>
                      </a:pPr>
                      <a:r>
                        <a:rPr lang="cs-CZ" sz="1200">
                          <a:solidFill>
                            <a:srgbClr val="000000"/>
                          </a:solidFill>
                          <a:latin typeface="TimesNewRoman"/>
                          <a:ea typeface="Times New Roman"/>
                          <a:cs typeface="TimesNewRoman"/>
                        </a:rPr>
                        <a:t>Místní komunita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a:solidFill>
                            <a:srgbClr val="000000"/>
                          </a:solidFill>
                          <a:latin typeface="TimesNewRoman"/>
                          <a:ea typeface="Times New Roman"/>
                          <a:cs typeface="TimesNewRoman"/>
                        </a:rPr>
                        <a:t>Zaměstnanecké příležitosti, účast představitelů podniku na řešení místních problémů, podpora kulturních a charitativních akcí</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55484">
                <a:tc>
                  <a:txBody>
                    <a:bodyPr/>
                    <a:lstStyle/>
                    <a:p>
                      <a:pPr>
                        <a:spcAft>
                          <a:spcPts val="0"/>
                        </a:spcAft>
                      </a:pPr>
                      <a:r>
                        <a:rPr lang="cs-CZ" sz="1200">
                          <a:solidFill>
                            <a:srgbClr val="000000"/>
                          </a:solidFill>
                          <a:latin typeface="TimesNewRoman"/>
                          <a:ea typeface="Times New Roman"/>
                          <a:cs typeface="TimesNewRoman"/>
                        </a:rPr>
                        <a:t>Široká veřejnost </a:t>
                      </a:r>
                      <a:endParaRPr lang="cs-CZ" sz="120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cs-CZ" sz="1200" dirty="0">
                          <a:solidFill>
                            <a:srgbClr val="000000"/>
                          </a:solidFill>
                          <a:latin typeface="TimesNewRoman"/>
                          <a:ea typeface="Times New Roman"/>
                          <a:cs typeface="TimesNewRoman"/>
                        </a:rPr>
                        <a:t>Vzájemné porozumění mezi vládními úřady a podnikatelskými subjekty, spravedlivé rozložení odpovědnosti mezi vládu a podniky, přiměřené ceny za výrobky</a:t>
                      </a:r>
                      <a:endParaRPr lang="cs-CZ" sz="1200" dirty="0">
                        <a:latin typeface="Times New Roman"/>
                        <a:ea typeface="Times New Roman"/>
                      </a:endParaRPr>
                    </a:p>
                  </a:txBody>
                  <a:tcPr marL="49161" marR="49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8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Výsledek analýzy zájmových skupin</a:t>
            </a:r>
            <a:endParaRPr lang="cs-CZ" dirty="0"/>
          </a:p>
        </p:txBody>
      </p:sp>
      <p:sp>
        <p:nvSpPr>
          <p:cNvPr id="4" name="Content Placeholder 3"/>
          <p:cNvSpPr>
            <a:spLocks noGrp="1"/>
          </p:cNvSpPr>
          <p:nvPr>
            <p:ph idx="1"/>
          </p:nvPr>
        </p:nvSpPr>
        <p:spPr/>
        <p:txBody>
          <a:bodyPr/>
          <a:lstStyle/>
          <a:p>
            <a:endParaRPr lang="cs-CZ"/>
          </a:p>
        </p:txBody>
      </p:sp>
      <p:pic>
        <p:nvPicPr>
          <p:cNvPr id="58370" name="Picture 2"/>
          <p:cNvPicPr>
            <a:picLocks noChangeAspect="1" noChangeArrowheads="1"/>
          </p:cNvPicPr>
          <p:nvPr/>
        </p:nvPicPr>
        <p:blipFill>
          <a:blip r:embed="rId2"/>
          <a:srcRect/>
          <a:stretch>
            <a:fillRect/>
          </a:stretch>
        </p:blipFill>
        <p:spPr bwMode="auto">
          <a:xfrm>
            <a:off x="2835275" y="1917700"/>
            <a:ext cx="6267663" cy="4583134"/>
          </a:xfrm>
          <a:prstGeom prst="rect">
            <a:avLst/>
          </a:prstGeom>
          <a:noFill/>
          <a:ln w="9525">
            <a:noFill/>
            <a:miter lim="800000"/>
            <a:headEnd/>
            <a:tailEnd/>
          </a:ln>
        </p:spPr>
      </p:pic>
    </p:spTree>
    <p:extLst>
      <p:ext uri="{BB962C8B-B14F-4D97-AF65-F5344CB8AC3E}">
        <p14:creationId xmlns:p14="http://schemas.microsoft.com/office/powerpoint/2010/main" val="168903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SWOT analýza</a:t>
            </a:r>
            <a:endParaRPr lang="cs-CZ" dirty="0"/>
          </a:p>
        </p:txBody>
      </p:sp>
      <p:sp>
        <p:nvSpPr>
          <p:cNvPr id="3" name="Zástupný symbol pro obsah 2"/>
          <p:cNvSpPr>
            <a:spLocks noGrp="1"/>
          </p:cNvSpPr>
          <p:nvPr>
            <p:ph idx="1"/>
          </p:nvPr>
        </p:nvSpPr>
        <p:spPr/>
        <p:txBody>
          <a:bodyPr>
            <a:normAutofit fontScale="92500" lnSpcReduction="10000"/>
          </a:bodyPr>
          <a:lstStyle/>
          <a:p>
            <a:r>
              <a:rPr lang="cs-CZ" sz="1800" dirty="0"/>
              <a:t>SWOT analýza je základní metodou pro posouzení silných a slabých stránek podniku a příležitostí a ohrožení, která jsou závislá na vlivu vnějšího prostředí podniku.</a:t>
            </a:r>
          </a:p>
          <a:p>
            <a:r>
              <a:rPr lang="cs-CZ" sz="1800" dirty="0"/>
              <a:t>Zkratka SWOT vychází z anglických slov </a:t>
            </a:r>
            <a:r>
              <a:rPr lang="cs-CZ" sz="1800" dirty="0" err="1"/>
              <a:t>strenths</a:t>
            </a:r>
            <a:r>
              <a:rPr lang="cs-CZ" sz="1800" dirty="0"/>
              <a:t> (silné stránky), </a:t>
            </a:r>
            <a:r>
              <a:rPr lang="cs-CZ" sz="1800" dirty="0" err="1"/>
              <a:t>weaknesses</a:t>
            </a:r>
            <a:r>
              <a:rPr lang="cs-CZ" sz="1800" dirty="0"/>
              <a:t> (slabé stránky), </a:t>
            </a:r>
            <a:r>
              <a:rPr lang="cs-CZ" sz="1800" dirty="0" err="1"/>
              <a:t>opportunities</a:t>
            </a:r>
            <a:r>
              <a:rPr lang="cs-CZ" sz="1800" dirty="0"/>
              <a:t> (příležitosti) a </a:t>
            </a:r>
            <a:r>
              <a:rPr lang="cs-CZ" sz="1800" dirty="0" err="1"/>
              <a:t>threats</a:t>
            </a:r>
            <a:r>
              <a:rPr lang="cs-CZ" sz="1800" dirty="0"/>
              <a:t> (ohrožení).</a:t>
            </a:r>
          </a:p>
          <a:p>
            <a:r>
              <a:rPr lang="cs-CZ" sz="1800" dirty="0"/>
              <a:t>SWOT analýza je otevřeným ohodnocením podniku a je velmi užitečným, pohotovým a snadno použitelným nástrojem k deskripci jeho celkové situace.</a:t>
            </a:r>
          </a:p>
          <a:p>
            <a:r>
              <a:rPr lang="cs-CZ" sz="1800" dirty="0"/>
              <a:t>Účelem této analýzy není určit jakýkoliv druh silných nebo slabých stránek, příležitostí a ohrožení, ale zaměřit se na vyzdvižení těch, které mají strategický význam.</a:t>
            </a:r>
          </a:p>
          <a:p>
            <a:r>
              <a:rPr lang="cs-CZ" sz="1800" dirty="0"/>
              <a:t>To znamená, že je nutné vymezit faktory ovlivňující funkci podniku a dále také určit významnost jednotlivých faktorů a ohodnotit jejich dopad na výběr strategie.</a:t>
            </a:r>
          </a:p>
          <a:p>
            <a:r>
              <a:rPr lang="cs-CZ" sz="1800" dirty="0"/>
              <a:t>Pro úplnost je nutné si vyjmenovat některé příklady silných a slabých stránek, příležitostí a ohrožení.</a:t>
            </a:r>
          </a:p>
          <a:p>
            <a:endParaRPr lang="cs-CZ" sz="1800" dirty="0"/>
          </a:p>
        </p:txBody>
      </p:sp>
    </p:spTree>
    <p:extLst>
      <p:ext uri="{BB962C8B-B14F-4D97-AF65-F5344CB8AC3E}">
        <p14:creationId xmlns:p14="http://schemas.microsoft.com/office/powerpoint/2010/main" val="415760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Silné stránky:</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dirty="0" smtClean="0"/>
              <a:t>adekvátní finanční zdroje;</a:t>
            </a:r>
          </a:p>
          <a:p>
            <a:pPr lvl="0">
              <a:buFont typeface="Arial" pitchFamily="34" charset="0"/>
              <a:buChar char="•"/>
            </a:pPr>
            <a:r>
              <a:rPr lang="cs-CZ" dirty="0" smtClean="0"/>
              <a:t>dobrá pověst u odběratelů;</a:t>
            </a:r>
          </a:p>
          <a:p>
            <a:pPr lvl="0">
              <a:buFont typeface="Arial" pitchFamily="34" charset="0"/>
              <a:buChar char="•"/>
            </a:pPr>
            <a:r>
              <a:rPr lang="cs-CZ" dirty="0" smtClean="0"/>
              <a:t>uznávaná vůdčí pozice na trhu;</a:t>
            </a:r>
          </a:p>
          <a:p>
            <a:pPr lvl="0">
              <a:buFont typeface="Arial" pitchFamily="34" charset="0"/>
              <a:buChar char="•"/>
            </a:pPr>
            <a:r>
              <a:rPr lang="cs-CZ" dirty="0" smtClean="0"/>
              <a:t>úspory z rozsahu;</a:t>
            </a:r>
          </a:p>
          <a:p>
            <a:pPr lvl="0">
              <a:buFont typeface="Arial" pitchFamily="34" charset="0"/>
              <a:buChar char="•"/>
            </a:pPr>
            <a:r>
              <a:rPr lang="cs-CZ" dirty="0" smtClean="0"/>
              <a:t>nákladová výhoda;</a:t>
            </a:r>
          </a:p>
          <a:p>
            <a:pPr lvl="0">
              <a:buFont typeface="Arial" pitchFamily="34" charset="0"/>
              <a:buChar char="•"/>
            </a:pPr>
            <a:r>
              <a:rPr lang="cs-CZ" dirty="0" smtClean="0"/>
              <a:t>lepší reklamní kampaň;</a:t>
            </a:r>
          </a:p>
          <a:p>
            <a:pPr lvl="0">
              <a:buFont typeface="Arial" pitchFamily="34" charset="0"/>
              <a:buChar char="•"/>
            </a:pPr>
            <a:r>
              <a:rPr lang="cs-CZ" dirty="0" smtClean="0"/>
              <a:t>schopní řídící pracovníci podniku.</a:t>
            </a:r>
            <a:endParaRPr lang="cs-CZ" dirty="0"/>
          </a:p>
        </p:txBody>
      </p:sp>
    </p:spTree>
    <p:extLst>
      <p:ext uri="{BB962C8B-B14F-4D97-AF65-F5344CB8AC3E}">
        <p14:creationId xmlns:p14="http://schemas.microsoft.com/office/powerpoint/2010/main" val="307116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Slabé stránky</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dirty="0" smtClean="0"/>
              <a:t>nejasný strategický záměr;</a:t>
            </a:r>
          </a:p>
          <a:p>
            <a:pPr lvl="0">
              <a:buFont typeface="Arial" pitchFamily="34" charset="0"/>
              <a:buChar char="•"/>
            </a:pPr>
            <a:r>
              <a:rPr lang="cs-CZ" dirty="0" smtClean="0"/>
              <a:t>nevyužité kapacity;</a:t>
            </a:r>
          </a:p>
          <a:p>
            <a:pPr lvl="0">
              <a:buFont typeface="Arial" pitchFamily="34" charset="0"/>
              <a:buChar char="•"/>
            </a:pPr>
            <a:r>
              <a:rPr lang="cs-CZ" dirty="0" smtClean="0"/>
              <a:t>nedostatek manažerských dovedností a talentu;</a:t>
            </a:r>
          </a:p>
          <a:p>
            <a:pPr lvl="0">
              <a:buFont typeface="Arial" pitchFamily="34" charset="0"/>
              <a:buChar char="•"/>
            </a:pPr>
            <a:r>
              <a:rPr lang="cs-CZ" dirty="0" smtClean="0"/>
              <a:t>slabá pozice na trhu;</a:t>
            </a:r>
          </a:p>
          <a:p>
            <a:pPr lvl="0">
              <a:buFont typeface="Arial" pitchFamily="34" charset="0"/>
              <a:buChar char="•"/>
            </a:pPr>
            <a:r>
              <a:rPr lang="cs-CZ" dirty="0" smtClean="0"/>
              <a:t>nedokonalá distribuční síť;</a:t>
            </a:r>
          </a:p>
          <a:p>
            <a:pPr lvl="0">
              <a:buFont typeface="Arial" pitchFamily="34" charset="0"/>
              <a:buChar char="•"/>
            </a:pPr>
            <a:r>
              <a:rPr lang="cs-CZ" dirty="0" smtClean="0"/>
              <a:t>vysoké náklady ve srovnání s konkurenty.</a:t>
            </a:r>
          </a:p>
        </p:txBody>
      </p:sp>
    </p:spTree>
    <p:extLst>
      <p:ext uri="{BB962C8B-B14F-4D97-AF65-F5344CB8AC3E}">
        <p14:creationId xmlns:p14="http://schemas.microsoft.com/office/powerpoint/2010/main" val="340726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Příležitosti</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dirty="0" smtClean="0"/>
              <a:t>vstoupit na nové trhu nebo tržní segmenty;</a:t>
            </a:r>
          </a:p>
          <a:p>
            <a:pPr lvl="0">
              <a:buFont typeface="Arial" pitchFamily="34" charset="0"/>
              <a:buChar char="•"/>
            </a:pPr>
            <a:r>
              <a:rPr lang="cs-CZ" dirty="0" smtClean="0"/>
              <a:t>rozšířit nabídku výrobků a uspokojit tak další potřeby zákazníků;</a:t>
            </a:r>
          </a:p>
          <a:p>
            <a:pPr lvl="0">
              <a:buFont typeface="Arial" pitchFamily="34" charset="0"/>
              <a:buChar char="•"/>
            </a:pPr>
            <a:r>
              <a:rPr lang="cs-CZ" dirty="0" smtClean="0"/>
              <a:t>diversifikace;</a:t>
            </a:r>
          </a:p>
          <a:p>
            <a:pPr lvl="0">
              <a:buFont typeface="Arial" pitchFamily="34" charset="0"/>
              <a:buChar char="•"/>
            </a:pPr>
            <a:r>
              <a:rPr lang="cs-CZ" dirty="0" smtClean="0"/>
              <a:t>vertikální integrace;</a:t>
            </a:r>
          </a:p>
          <a:p>
            <a:pPr lvl="0">
              <a:buFont typeface="Arial" pitchFamily="34" charset="0"/>
              <a:buChar char="•"/>
            </a:pPr>
            <a:r>
              <a:rPr lang="cs-CZ" dirty="0" smtClean="0"/>
              <a:t>překování obchodních bariér na atraktivních cizích trzích;</a:t>
            </a:r>
          </a:p>
          <a:p>
            <a:pPr lvl="0">
              <a:buFont typeface="Arial" pitchFamily="34" charset="0"/>
              <a:buChar char="•"/>
            </a:pPr>
            <a:r>
              <a:rPr lang="cs-CZ" dirty="0" smtClean="0"/>
              <a:t>rychlejší růst trhu.</a:t>
            </a:r>
          </a:p>
        </p:txBody>
      </p:sp>
    </p:spTree>
    <p:extLst>
      <p:ext uri="{BB962C8B-B14F-4D97-AF65-F5344CB8AC3E}">
        <p14:creationId xmlns:p14="http://schemas.microsoft.com/office/powerpoint/2010/main" val="4027643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 podniku</a:t>
            </a:r>
            <a:endParaRPr lang="cs-CZ" dirty="0"/>
          </a:p>
        </p:txBody>
      </p:sp>
      <p:sp>
        <p:nvSpPr>
          <p:cNvPr id="3" name="Zástupný symbol pro obsah 2"/>
          <p:cNvSpPr>
            <a:spLocks noGrp="1"/>
          </p:cNvSpPr>
          <p:nvPr>
            <p:ph idx="1"/>
          </p:nvPr>
        </p:nvSpPr>
        <p:spPr/>
        <p:txBody>
          <a:bodyPr/>
          <a:lstStyle/>
          <a:p>
            <a:pPr>
              <a:buFont typeface="Arial" pitchFamily="34" charset="0"/>
              <a:buChar char="•"/>
            </a:pPr>
            <a:r>
              <a:rPr lang="cs-CZ" sz="2800" b="1" dirty="0"/>
              <a:t>Primární cíl </a:t>
            </a:r>
            <a:r>
              <a:rPr lang="cs-CZ" sz="2800" dirty="0"/>
              <a:t>podniku – zhodnocovat prostředky vložené vlastníky </a:t>
            </a:r>
          </a:p>
          <a:p>
            <a:pPr>
              <a:buFont typeface="Arial" pitchFamily="34" charset="0"/>
              <a:buChar char="•"/>
              <a:defRPr/>
            </a:pPr>
            <a:r>
              <a:rPr lang="cs-CZ" sz="2800" b="1" dirty="0"/>
              <a:t>Odvozený cíl</a:t>
            </a:r>
            <a:r>
              <a:rPr lang="cs-CZ" sz="2800" dirty="0"/>
              <a:t> - maximalizace hodnoty podniku.</a:t>
            </a:r>
          </a:p>
          <a:p>
            <a:pPr>
              <a:buFont typeface="Arial" pitchFamily="34" charset="0"/>
              <a:buChar char="•"/>
              <a:defRPr/>
            </a:pPr>
            <a:r>
              <a:rPr lang="cs-CZ" sz="2800" dirty="0"/>
              <a:t>Soustava </a:t>
            </a:r>
            <a:r>
              <a:rPr lang="cs-CZ" sz="2800" b="1" dirty="0"/>
              <a:t>dílčích cílů</a:t>
            </a:r>
            <a:r>
              <a:rPr lang="cs-CZ" sz="2800" dirty="0"/>
              <a:t> – ovlivněna zájmovými skupinami</a:t>
            </a:r>
          </a:p>
          <a:p>
            <a:pPr>
              <a:buFont typeface="Arial" pitchFamily="34" charset="0"/>
              <a:buChar char="•"/>
            </a:pPr>
            <a:endParaRPr lang="cs-CZ" dirty="0"/>
          </a:p>
        </p:txBody>
      </p:sp>
    </p:spTree>
    <p:extLst>
      <p:ext uri="{BB962C8B-B14F-4D97-AF65-F5344CB8AC3E}">
        <p14:creationId xmlns:p14="http://schemas.microsoft.com/office/powerpoint/2010/main" val="2368294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Ohrožení</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dirty="0" smtClean="0"/>
              <a:t>konkurence ze strany cizích výrobců s nižšími náklady;</a:t>
            </a:r>
          </a:p>
          <a:p>
            <a:pPr lvl="0">
              <a:buFont typeface="Arial" pitchFamily="34" charset="0"/>
              <a:buChar char="•"/>
            </a:pPr>
            <a:r>
              <a:rPr lang="cs-CZ" dirty="0" smtClean="0"/>
              <a:t>rostoucí prodeje substitučních výrobků;</a:t>
            </a:r>
          </a:p>
          <a:p>
            <a:pPr lvl="0">
              <a:buFont typeface="Arial" pitchFamily="34" charset="0"/>
              <a:buChar char="•"/>
            </a:pPr>
            <a:r>
              <a:rPr lang="cs-CZ" dirty="0" smtClean="0"/>
              <a:t>pomalý růst trhu;</a:t>
            </a:r>
          </a:p>
          <a:p>
            <a:pPr lvl="0">
              <a:buFont typeface="Arial" pitchFamily="34" charset="0"/>
              <a:buChar char="•"/>
            </a:pPr>
            <a:r>
              <a:rPr lang="cs-CZ" dirty="0" smtClean="0"/>
              <a:t>rostoucí síla odběratelů nebo dodavatelů;</a:t>
            </a:r>
          </a:p>
          <a:p>
            <a:pPr lvl="0">
              <a:buFont typeface="Arial" pitchFamily="34" charset="0"/>
              <a:buChar char="•"/>
            </a:pPr>
            <a:r>
              <a:rPr lang="cs-CZ" dirty="0" smtClean="0"/>
              <a:t>měnící se potřeby a vkus zákazníků;</a:t>
            </a:r>
          </a:p>
          <a:p>
            <a:pPr lvl="0">
              <a:buFont typeface="Arial" pitchFamily="34" charset="0"/>
              <a:buChar char="•"/>
            </a:pPr>
            <a:r>
              <a:rPr lang="cs-CZ" dirty="0" smtClean="0"/>
              <a:t>nepříznivé demografické změny.</a:t>
            </a:r>
          </a:p>
        </p:txBody>
      </p:sp>
    </p:spTree>
    <p:extLst>
      <p:ext uri="{BB962C8B-B14F-4D97-AF65-F5344CB8AC3E}">
        <p14:creationId xmlns:p14="http://schemas.microsoft.com/office/powerpoint/2010/main" val="1164066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a:t>SWOT matice</a:t>
            </a:r>
            <a:r>
              <a:rPr lang="cs-CZ" sz="1800" dirty="0"/>
              <a:t/>
            </a:r>
            <a:br>
              <a:rPr lang="cs-CZ" sz="1800" dirty="0"/>
            </a:br>
            <a:r>
              <a:rPr lang="cs-CZ" sz="1800" dirty="0"/>
              <a:t/>
            </a:r>
            <a:br>
              <a:rPr lang="cs-CZ" sz="1800" dirty="0"/>
            </a:br>
            <a:r>
              <a:rPr lang="cs-CZ" sz="1800" dirty="0"/>
              <a:t>Výsledkem SWOT analýzy je vymezení pozice podniku pomocí SWOT matice </a:t>
            </a:r>
            <a:endParaRPr lang="cs-CZ" sz="1800" dirty="0"/>
          </a:p>
        </p:txBody>
      </p:sp>
      <p:sp>
        <p:nvSpPr>
          <p:cNvPr id="4" name="Content Placeholder 3"/>
          <p:cNvSpPr>
            <a:spLocks noGrp="1"/>
          </p:cNvSpPr>
          <p:nvPr>
            <p:ph idx="1"/>
          </p:nvPr>
        </p:nvSpPr>
        <p:spPr/>
        <p:txBody>
          <a:bodyPr/>
          <a:lstStyle/>
          <a:p>
            <a:endParaRPr lang="cs-CZ"/>
          </a:p>
        </p:txBody>
      </p:sp>
      <p:pic>
        <p:nvPicPr>
          <p:cNvPr id="59394" name="Picture 2"/>
          <p:cNvPicPr>
            <a:picLocks noChangeAspect="1" noChangeArrowheads="1"/>
          </p:cNvPicPr>
          <p:nvPr/>
        </p:nvPicPr>
        <p:blipFill>
          <a:blip r:embed="rId2"/>
          <a:srcRect/>
          <a:stretch>
            <a:fillRect/>
          </a:stretch>
        </p:blipFill>
        <p:spPr bwMode="auto">
          <a:xfrm>
            <a:off x="3095604" y="2166929"/>
            <a:ext cx="5965072" cy="3976715"/>
          </a:xfrm>
          <a:prstGeom prst="rect">
            <a:avLst/>
          </a:prstGeom>
          <a:noFill/>
          <a:ln w="9525">
            <a:noFill/>
            <a:miter lim="800000"/>
            <a:headEnd/>
            <a:tailEnd/>
          </a:ln>
        </p:spPr>
      </p:pic>
    </p:spTree>
    <p:extLst>
      <p:ext uri="{BB962C8B-B14F-4D97-AF65-F5344CB8AC3E}">
        <p14:creationId xmlns:p14="http://schemas.microsoft.com/office/powerpoint/2010/main" val="179366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Zhodnocení faktorů ovlivňujících podnik</a:t>
            </a:r>
            <a:endParaRPr lang="cs-CZ" dirty="0"/>
          </a:p>
        </p:txBody>
      </p:sp>
      <p:sp>
        <p:nvSpPr>
          <p:cNvPr id="3" name="Zástupný symbol pro obsah 2"/>
          <p:cNvSpPr>
            <a:spLocks noGrp="1"/>
          </p:cNvSpPr>
          <p:nvPr>
            <p:ph idx="1"/>
          </p:nvPr>
        </p:nvSpPr>
        <p:spPr/>
        <p:txBody>
          <a:bodyPr/>
          <a:lstStyle/>
          <a:p>
            <a:pPr marL="457200" indent="-457200">
              <a:buFont typeface="+mj-lt"/>
              <a:buAutoNum type="arabicPeriod"/>
            </a:pPr>
            <a:r>
              <a:rPr lang="cs-CZ" b="1" dirty="0" smtClean="0"/>
              <a:t>SO </a:t>
            </a:r>
            <a:r>
              <a:rPr lang="cs-CZ" b="1" dirty="0"/>
              <a:t>strategie - </a:t>
            </a:r>
            <a:r>
              <a:rPr lang="cs-CZ" dirty="0"/>
              <a:t>jsou to strategie využívajících silných stránek podniku ke zhodnocení příležitostí objevujících se ve vnějším prostředí. </a:t>
            </a:r>
            <a:r>
              <a:rPr lang="cs-CZ" dirty="0"/>
              <a:t>Jedná se o ideální stav, který je v reálu prakticky nedosažitelný.</a:t>
            </a:r>
          </a:p>
          <a:p>
            <a:pPr marL="457200" indent="-457200">
              <a:buFont typeface="+mj-lt"/>
              <a:buAutoNum type="arabicPeriod"/>
            </a:pPr>
            <a:r>
              <a:rPr lang="cs-CZ" b="1" dirty="0" smtClean="0"/>
              <a:t>WO </a:t>
            </a:r>
            <a:r>
              <a:rPr lang="cs-CZ" b="1" dirty="0"/>
              <a:t>strategie. </a:t>
            </a:r>
            <a:r>
              <a:rPr lang="cs-CZ" dirty="0"/>
              <a:t>Tyto strategie jsou zaměřeny na odstranění slabých stránek využitím příležitostí, které podnik má. Příkladem může být např. joint </a:t>
            </a:r>
            <a:r>
              <a:rPr lang="cs-CZ" dirty="0" err="1"/>
              <a:t>venture</a:t>
            </a:r>
            <a:r>
              <a:rPr lang="cs-CZ" dirty="0"/>
              <a:t>, akvizice, nábor kvalifikovaných sil.</a:t>
            </a:r>
          </a:p>
          <a:p>
            <a:pPr marL="457200" indent="-457200">
              <a:buFont typeface="+mj-lt"/>
              <a:buAutoNum type="arabicPeriod"/>
            </a:pPr>
            <a:r>
              <a:rPr lang="cs-CZ" b="1" dirty="0" smtClean="0"/>
              <a:t>ST </a:t>
            </a:r>
            <a:r>
              <a:rPr lang="cs-CZ" b="1" dirty="0"/>
              <a:t>strategie. </a:t>
            </a:r>
            <a:r>
              <a:rPr lang="cs-CZ" dirty="0"/>
              <a:t>Podnik jich využije tehdy jestliže je dost silný na přímou konfrontaci s ohrožením</a:t>
            </a:r>
          </a:p>
          <a:p>
            <a:pPr marL="457200" indent="-457200">
              <a:buFont typeface="+mj-lt"/>
              <a:buAutoNum type="arabicPeriod"/>
            </a:pPr>
            <a:r>
              <a:rPr lang="cs-CZ" b="1" dirty="0" smtClean="0"/>
              <a:t>WT </a:t>
            </a:r>
            <a:r>
              <a:rPr lang="cs-CZ" b="1" dirty="0"/>
              <a:t>strategie </a:t>
            </a:r>
            <a:r>
              <a:rPr lang="cs-CZ" dirty="0"/>
              <a:t>patří mezi obrané strategie zaměřené na odstranění slabých stránek a na vyhnutí se nebezpečí z venčí. </a:t>
            </a:r>
            <a:r>
              <a:rPr lang="cs-CZ" dirty="0"/>
              <a:t>Podnik bojuje o přežití. Strategiemi jsou fúze, omezení výdajů, vyhlášení bankrotu a nebo likvidace.</a:t>
            </a:r>
            <a:endParaRPr lang="cs-CZ" dirty="0"/>
          </a:p>
        </p:txBody>
      </p:sp>
    </p:spTree>
    <p:extLst>
      <p:ext uri="{BB962C8B-B14F-4D97-AF65-F5344CB8AC3E}">
        <p14:creationId xmlns:p14="http://schemas.microsoft.com/office/powerpoint/2010/main" val="148103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Volba strategie</a:t>
            </a:r>
            <a:endParaRPr lang="cs-CZ" dirty="0"/>
          </a:p>
        </p:txBody>
      </p:sp>
      <p:sp>
        <p:nvSpPr>
          <p:cNvPr id="3" name="Text Placeholder 2"/>
          <p:cNvSpPr>
            <a:spLocks noGrp="1"/>
          </p:cNvSpPr>
          <p:nvPr>
            <p:ph type="body" idx="1"/>
          </p:nvPr>
        </p:nvSpPr>
        <p:spPr/>
        <p:txBody>
          <a:bodyPr/>
          <a:lstStyle/>
          <a:p>
            <a:endParaRPr lang="cs-CZ"/>
          </a:p>
        </p:txBody>
      </p:sp>
    </p:spTree>
    <p:extLst>
      <p:ext uri="{BB962C8B-B14F-4D97-AF65-F5344CB8AC3E}">
        <p14:creationId xmlns:p14="http://schemas.microsoft.com/office/powerpoint/2010/main" val="13691345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Volba strategie </a:t>
            </a:r>
            <a:endParaRPr lang="cs-CZ" dirty="0"/>
          </a:p>
        </p:txBody>
      </p:sp>
      <p:sp>
        <p:nvSpPr>
          <p:cNvPr id="3" name="Zástupný symbol pro obsah 2"/>
          <p:cNvSpPr>
            <a:spLocks noGrp="1"/>
          </p:cNvSpPr>
          <p:nvPr>
            <p:ph idx="1"/>
          </p:nvPr>
        </p:nvSpPr>
        <p:spPr/>
        <p:txBody>
          <a:bodyPr/>
          <a:lstStyle/>
          <a:p>
            <a:pPr marL="0" indent="0">
              <a:buNone/>
            </a:pPr>
            <a:r>
              <a:rPr lang="cs-CZ" dirty="0" smtClean="0"/>
              <a:t>Samotná volba strategie je procesem, který se skládá z následujících kroků:</a:t>
            </a:r>
          </a:p>
          <a:p>
            <a:pPr marL="457200" indent="-457200">
              <a:buFont typeface="+mj-lt"/>
              <a:buAutoNum type="arabicPeriod"/>
            </a:pPr>
            <a:r>
              <a:rPr lang="cs-CZ" dirty="0" smtClean="0"/>
              <a:t>generování </a:t>
            </a:r>
            <a:r>
              <a:rPr lang="cs-CZ" dirty="0" smtClean="0"/>
              <a:t>(vytváření) strategických alternativ</a:t>
            </a:r>
          </a:p>
          <a:p>
            <a:pPr marL="457200" indent="-457200">
              <a:buFont typeface="+mj-lt"/>
              <a:buAutoNum type="arabicPeriod"/>
            </a:pPr>
            <a:r>
              <a:rPr lang="cs-CZ" dirty="0" smtClean="0"/>
              <a:t>porovnání </a:t>
            </a:r>
            <a:r>
              <a:rPr lang="cs-CZ" dirty="0" smtClean="0"/>
              <a:t>a hodnocení strategických alternativ</a:t>
            </a:r>
          </a:p>
          <a:p>
            <a:pPr marL="457200" indent="-457200">
              <a:buFont typeface="+mj-lt"/>
              <a:buAutoNum type="arabicPeriod"/>
            </a:pPr>
            <a:r>
              <a:rPr lang="cs-CZ" dirty="0" smtClean="0"/>
              <a:t>výběr </a:t>
            </a:r>
            <a:r>
              <a:rPr lang="cs-CZ" dirty="0" smtClean="0"/>
              <a:t>alternativy jako budoucí strategie.</a:t>
            </a:r>
          </a:p>
          <a:p>
            <a:endParaRPr lang="cs-CZ" dirty="0"/>
          </a:p>
        </p:txBody>
      </p:sp>
    </p:spTree>
    <p:extLst>
      <p:ext uri="{BB962C8B-B14F-4D97-AF65-F5344CB8AC3E}">
        <p14:creationId xmlns:p14="http://schemas.microsoft.com/office/powerpoint/2010/main" val="158407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Generování strategických alternativ</a:t>
            </a:r>
            <a:endParaRPr lang="cs-CZ" dirty="0"/>
          </a:p>
        </p:txBody>
      </p:sp>
      <p:sp>
        <p:nvSpPr>
          <p:cNvPr id="3" name="Zástupný symbol pro obsah 2"/>
          <p:cNvSpPr>
            <a:spLocks noGrp="1"/>
          </p:cNvSpPr>
          <p:nvPr>
            <p:ph idx="1"/>
          </p:nvPr>
        </p:nvSpPr>
        <p:spPr/>
        <p:txBody>
          <a:bodyPr/>
          <a:lstStyle/>
          <a:p>
            <a:pPr marL="0" indent="0">
              <a:buNone/>
            </a:pPr>
            <a:r>
              <a:rPr lang="cs-CZ" dirty="0" smtClean="0"/>
              <a:t>Generování strategických alternativ nebo také jinak řečeno navrhování či vytváření postupů řešení vzniklých problémů. Samotné generování alternativ má tyto fáze:</a:t>
            </a:r>
          </a:p>
          <a:p>
            <a:pPr marL="617220" lvl="1" indent="-342900">
              <a:buFont typeface="+mj-lt"/>
              <a:buAutoNum type="arabicPeriod"/>
            </a:pPr>
            <a:r>
              <a:rPr lang="cs-CZ" b="1" i="1" dirty="0" smtClean="0"/>
              <a:t>určení </a:t>
            </a:r>
            <a:r>
              <a:rPr lang="cs-CZ" b="1" i="1" dirty="0" smtClean="0"/>
              <a:t>rámce problému. </a:t>
            </a:r>
            <a:endParaRPr lang="cs-CZ" dirty="0" smtClean="0"/>
          </a:p>
          <a:p>
            <a:pPr marL="617220" lvl="1" indent="-342900">
              <a:buFont typeface="+mj-lt"/>
              <a:buAutoNum type="arabicPeriod"/>
            </a:pPr>
            <a:r>
              <a:rPr lang="cs-CZ" b="1" i="1" dirty="0" smtClean="0"/>
              <a:t>generování </a:t>
            </a:r>
            <a:r>
              <a:rPr lang="cs-CZ" b="1" i="1" dirty="0" smtClean="0"/>
              <a:t>souboru</a:t>
            </a:r>
            <a:endParaRPr lang="cs-CZ" dirty="0" smtClean="0"/>
          </a:p>
          <a:p>
            <a:pPr marL="617220" lvl="1" indent="-342900">
              <a:buFont typeface="+mj-lt"/>
              <a:buAutoNum type="arabicPeriod"/>
            </a:pPr>
            <a:r>
              <a:rPr lang="cs-CZ" b="1" i="1" dirty="0" smtClean="0"/>
              <a:t>zúžení </a:t>
            </a:r>
            <a:r>
              <a:rPr lang="cs-CZ" b="1" i="1" dirty="0" smtClean="0"/>
              <a:t>souboru alternativ</a:t>
            </a:r>
            <a:endParaRPr lang="cs-CZ" dirty="0" smtClean="0"/>
          </a:p>
        </p:txBody>
      </p:sp>
    </p:spTree>
    <p:extLst>
      <p:ext uri="{BB962C8B-B14F-4D97-AF65-F5344CB8AC3E}">
        <p14:creationId xmlns:p14="http://schemas.microsoft.com/office/powerpoint/2010/main" val="91447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Kategorie alternativ</a:t>
            </a:r>
            <a:endParaRPr lang="cs-CZ" dirty="0"/>
          </a:p>
        </p:txBody>
      </p:sp>
      <p:sp>
        <p:nvSpPr>
          <p:cNvPr id="3" name="Zástupný symbol pro obsah 2"/>
          <p:cNvSpPr>
            <a:spLocks noGrp="1"/>
          </p:cNvSpPr>
          <p:nvPr>
            <p:ph idx="1"/>
          </p:nvPr>
        </p:nvSpPr>
        <p:spPr/>
        <p:txBody>
          <a:bodyPr/>
          <a:lstStyle/>
          <a:p>
            <a:r>
              <a:rPr lang="cs-CZ" b="1" dirty="0" smtClean="0"/>
              <a:t>zřejmé</a:t>
            </a:r>
            <a:r>
              <a:rPr lang="cs-CZ" b="1" dirty="0"/>
              <a:t>, jasné alternativy. </a:t>
            </a:r>
            <a:r>
              <a:rPr lang="cs-CZ" dirty="0"/>
              <a:t>Jsou postaveny na současných strategiích podniku. Vznikají obvykle jejich rozvíjením nebo jejich drobnými úpravami. (např. alternativy: přidat nové položky do výrobkové řady; vyhledat nové distribuční kanály; vytvořit nový reklamní program, který změní image výrobku);</a:t>
            </a:r>
          </a:p>
          <a:p>
            <a:r>
              <a:rPr lang="cs-CZ" b="1" dirty="0" smtClean="0"/>
              <a:t>kreativní </a:t>
            </a:r>
            <a:r>
              <a:rPr lang="cs-CZ" b="1" dirty="0"/>
              <a:t>alternativy. </a:t>
            </a:r>
            <a:r>
              <a:rPr lang="cs-CZ" dirty="0"/>
              <a:t>Obsahují nový přístup k řešení problému. Vyžadují využití odlišného myšlenkového přístupu, opuštění dosavadních stereotypů a předpokladů, které leží v základech současné strategie podniku;</a:t>
            </a:r>
          </a:p>
          <a:p>
            <a:r>
              <a:rPr lang="cs-CZ" b="1" dirty="0" smtClean="0"/>
              <a:t>nemyslitelné </a:t>
            </a:r>
            <a:r>
              <a:rPr lang="cs-CZ" b="1" dirty="0"/>
              <a:t>alternativy. </a:t>
            </a:r>
            <a:r>
              <a:rPr lang="cs-CZ" dirty="0"/>
              <a:t>Jedná se o radikální rozchod se současnými strategiemi. Pravděpodobnost jejich přijetí je zpravidla nízká z hlediska pravidel, která určují, co je pro podnik vhodné.</a:t>
            </a:r>
          </a:p>
        </p:txBody>
      </p:sp>
    </p:spTree>
    <p:extLst>
      <p:ext uri="{BB962C8B-B14F-4D97-AF65-F5344CB8AC3E}">
        <p14:creationId xmlns:p14="http://schemas.microsoft.com/office/powerpoint/2010/main" val="38555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Organizační procesy podporující generování alternativ</a:t>
            </a:r>
          </a:p>
        </p:txBody>
      </p:sp>
      <p:sp>
        <p:nvSpPr>
          <p:cNvPr id="3" name="Zástupný symbol pro obsah 2"/>
          <p:cNvSpPr>
            <a:spLocks noGrp="1"/>
          </p:cNvSpPr>
          <p:nvPr>
            <p:ph idx="1"/>
          </p:nvPr>
        </p:nvSpPr>
        <p:spPr/>
        <p:txBody>
          <a:bodyPr/>
          <a:lstStyle/>
          <a:p>
            <a:pPr marL="0" indent="0">
              <a:buNone/>
            </a:pPr>
            <a:r>
              <a:rPr lang="cs-CZ" dirty="0" smtClean="0"/>
              <a:t>V podnicích je využíváno několik organizačních procesů, které mohou napomoci generování alternativ strategií. Jedná se o:</a:t>
            </a:r>
          </a:p>
          <a:p>
            <a:pPr marL="457200" indent="-285750"/>
            <a:r>
              <a:rPr lang="cs-CZ" b="1" dirty="0" smtClean="0"/>
              <a:t>Generování </a:t>
            </a:r>
            <a:r>
              <a:rPr lang="cs-CZ" b="1" dirty="0" smtClean="0"/>
              <a:t>scénářů</a:t>
            </a:r>
            <a:endParaRPr lang="cs-CZ" dirty="0"/>
          </a:p>
          <a:p>
            <a:pPr marL="457200" indent="-285750"/>
            <a:r>
              <a:rPr lang="cs-CZ" b="1" dirty="0" smtClean="0"/>
              <a:t>Generování </a:t>
            </a:r>
            <a:r>
              <a:rPr lang="cs-CZ" b="1" dirty="0" smtClean="0"/>
              <a:t>konfliktů (využití analýzy </a:t>
            </a:r>
            <a:r>
              <a:rPr lang="cs-CZ" b="1" dirty="0" smtClean="0"/>
              <a:t>předpokladů)</a:t>
            </a:r>
            <a:endParaRPr lang="cs-CZ" dirty="0"/>
          </a:p>
          <a:p>
            <a:pPr marL="457200" indent="-285750"/>
            <a:r>
              <a:rPr lang="cs-CZ" b="1" dirty="0" smtClean="0"/>
              <a:t>Brainstorming</a:t>
            </a:r>
            <a:endParaRPr lang="cs-CZ" dirty="0"/>
          </a:p>
          <a:p>
            <a:pPr marL="457200" indent="-285750"/>
            <a:r>
              <a:rPr lang="cs-CZ" b="1" dirty="0" smtClean="0"/>
              <a:t>Teorie </a:t>
            </a:r>
            <a:r>
              <a:rPr lang="cs-CZ" b="1" dirty="0" smtClean="0"/>
              <a:t>chaosu (teorie zvládnutí </a:t>
            </a:r>
            <a:r>
              <a:rPr lang="cs-CZ" b="1" dirty="0" smtClean="0"/>
              <a:t>chaosu)</a:t>
            </a:r>
            <a:endParaRPr lang="cs-CZ" dirty="0"/>
          </a:p>
          <a:p>
            <a:pPr marL="457200" indent="-285750"/>
            <a:r>
              <a:rPr lang="cs-CZ" b="1" dirty="0" smtClean="0"/>
              <a:t>Systémy </a:t>
            </a:r>
            <a:r>
              <a:rPr lang="cs-CZ" b="1" dirty="0" smtClean="0"/>
              <a:t>podporující týmovou práci</a:t>
            </a:r>
            <a:endParaRPr lang="cs-CZ" dirty="0" smtClean="0"/>
          </a:p>
        </p:txBody>
      </p:sp>
    </p:spTree>
    <p:extLst>
      <p:ext uri="{BB962C8B-B14F-4D97-AF65-F5344CB8AC3E}">
        <p14:creationId xmlns:p14="http://schemas.microsoft.com/office/powerpoint/2010/main" val="1726898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800" dirty="0"/>
              <a:t>Porovnání a hodnocení strategických alternativ</a:t>
            </a:r>
            <a:endParaRPr lang="cs-CZ" sz="2800" dirty="0"/>
          </a:p>
        </p:txBody>
      </p:sp>
      <p:sp>
        <p:nvSpPr>
          <p:cNvPr id="3" name="Zástupný symbol pro obsah 2"/>
          <p:cNvSpPr>
            <a:spLocks noGrp="1"/>
          </p:cNvSpPr>
          <p:nvPr>
            <p:ph idx="1"/>
          </p:nvPr>
        </p:nvSpPr>
        <p:spPr/>
        <p:txBody>
          <a:bodyPr/>
          <a:lstStyle/>
          <a:p>
            <a:pPr marL="0" indent="0">
              <a:buNone/>
            </a:pPr>
            <a:r>
              <a:rPr lang="cs-CZ" dirty="0" smtClean="0"/>
              <a:t>Jedná se o rozhodující fázi následující po generování strategických alternativ. Výběr konkrétní alternativy jako budoucí strategie je procesem porovnání a hodnocení jednotlivých strategických alternativ ve vztahu k následujícím kritériím:</a:t>
            </a:r>
          </a:p>
          <a:p>
            <a:r>
              <a:rPr lang="cs-CZ" b="1" dirty="0" smtClean="0"/>
              <a:t>přijatelnost;</a:t>
            </a:r>
            <a:endParaRPr lang="cs-CZ" dirty="0" smtClean="0"/>
          </a:p>
          <a:p>
            <a:r>
              <a:rPr lang="cs-CZ" b="1" dirty="0" smtClean="0"/>
              <a:t>vhodnost;</a:t>
            </a:r>
            <a:endParaRPr lang="cs-CZ" dirty="0" smtClean="0"/>
          </a:p>
          <a:p>
            <a:r>
              <a:rPr lang="cs-CZ" b="1" dirty="0" smtClean="0"/>
              <a:t>realizovatelnost;</a:t>
            </a:r>
            <a:endParaRPr lang="cs-CZ" dirty="0" smtClean="0"/>
          </a:p>
          <a:p>
            <a:r>
              <a:rPr lang="cs-CZ" b="1" dirty="0" smtClean="0"/>
              <a:t>poskytnutí výhody.</a:t>
            </a:r>
            <a:endParaRPr lang="cs-CZ" dirty="0" smtClean="0"/>
          </a:p>
          <a:p>
            <a:endParaRPr lang="cs-CZ" dirty="0"/>
          </a:p>
        </p:txBody>
      </p:sp>
    </p:spTree>
    <p:extLst>
      <p:ext uri="{BB962C8B-B14F-4D97-AF65-F5344CB8AC3E}">
        <p14:creationId xmlns:p14="http://schemas.microsoft.com/office/powerpoint/2010/main" val="342815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i="1" dirty="0"/>
              <a:t>Výběr alternativy jako budoucí strategie</a:t>
            </a:r>
            <a:endParaRPr lang="cs-CZ" dirty="0"/>
          </a:p>
        </p:txBody>
      </p:sp>
      <p:sp>
        <p:nvSpPr>
          <p:cNvPr id="3" name="Zástupný symbol pro obsah 2"/>
          <p:cNvSpPr>
            <a:spLocks noGrp="1"/>
          </p:cNvSpPr>
          <p:nvPr>
            <p:ph idx="1"/>
          </p:nvPr>
        </p:nvSpPr>
        <p:spPr/>
        <p:txBody>
          <a:bodyPr/>
          <a:lstStyle/>
          <a:p>
            <a:pPr marL="0" indent="0">
              <a:buNone/>
            </a:pPr>
            <a:r>
              <a:rPr lang="cs-CZ" dirty="0" smtClean="0"/>
              <a:t>Výběr mezi alternativami, které odpovídají zvoleným kritériím, lze provést s využitím rozhodovacích metod, pomocí tzv. rozhodovací analýzy. Postup je opět silně subjektivní a ke snížení chyby odhadu se využívá skupinové rozhodování (zvýšení počtu odhadců).</a:t>
            </a:r>
          </a:p>
          <a:p>
            <a:endParaRPr lang="cs-CZ" dirty="0"/>
          </a:p>
        </p:txBody>
      </p:sp>
    </p:spTree>
    <p:extLst>
      <p:ext uri="{BB962C8B-B14F-4D97-AF65-F5344CB8AC3E}">
        <p14:creationId xmlns:p14="http://schemas.microsoft.com/office/powerpoint/2010/main" val="248348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Strategie</a:t>
            </a:r>
            <a:endParaRPr lang="cs-CZ" dirty="0"/>
          </a:p>
        </p:txBody>
      </p:sp>
      <p:sp>
        <p:nvSpPr>
          <p:cNvPr id="3" name="Zástupný symbol pro obsah 2"/>
          <p:cNvSpPr>
            <a:spLocks noGrp="1"/>
          </p:cNvSpPr>
          <p:nvPr>
            <p:ph idx="1"/>
          </p:nvPr>
        </p:nvSpPr>
        <p:spPr/>
        <p:txBody>
          <a:bodyPr/>
          <a:lstStyle/>
          <a:p>
            <a:r>
              <a:rPr lang="cs-CZ" dirty="0" smtClean="0"/>
              <a:t>Strategii je možné chápat jako komplot, neboli plánovaný manévr, nebo model chování organizace ve vztahu k jeho historickému vývoji nebo jako pozici, vyzdvihující význam výrobků dodávaných na specifický trh a konečně jako charakter organizace.</a:t>
            </a:r>
          </a:p>
          <a:p>
            <a:r>
              <a:rPr lang="cs-CZ" dirty="0" smtClean="0"/>
              <a:t>Podstatou poslední koncepce jsou následující předpoklady:</a:t>
            </a:r>
          </a:p>
          <a:p>
            <a:pPr lvl="1"/>
            <a:r>
              <a:rPr lang="cs-CZ" dirty="0" smtClean="0"/>
              <a:t>strategie </a:t>
            </a:r>
            <a:r>
              <a:rPr lang="cs-CZ" dirty="0" smtClean="0"/>
              <a:t>je koncept, abstrakce v myslích zainteresovaných stran;</a:t>
            </a:r>
          </a:p>
          <a:p>
            <a:pPr lvl="1"/>
            <a:r>
              <a:rPr lang="cs-CZ" dirty="0" smtClean="0"/>
              <a:t>strategie </a:t>
            </a:r>
            <a:r>
              <a:rPr lang="cs-CZ" dirty="0" smtClean="0"/>
              <a:t>je perspektiva sdílená všemi členy organizace (jedná se o kolektivní mysl, sjednocení jednotlivců ke společnému způsobu myšlení a jednání).</a:t>
            </a:r>
          </a:p>
          <a:p>
            <a:endParaRPr lang="cs-CZ" dirty="0"/>
          </a:p>
        </p:txBody>
      </p:sp>
    </p:spTree>
    <p:extLst>
      <p:ext uri="{BB962C8B-B14F-4D97-AF65-F5344CB8AC3E}">
        <p14:creationId xmlns:p14="http://schemas.microsoft.com/office/powerpoint/2010/main" val="336774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Typologie strategií</a:t>
            </a:r>
            <a:r>
              <a:rPr lang="cs-CZ" sz="2400" dirty="0"/>
              <a:t> (podle </a:t>
            </a:r>
            <a:r>
              <a:rPr lang="cs-CZ" sz="2400" dirty="0" err="1"/>
              <a:t>Ansoffa</a:t>
            </a:r>
            <a:r>
              <a:rPr lang="cs-CZ" sz="2400" dirty="0"/>
              <a:t>)</a:t>
            </a:r>
            <a:endParaRPr lang="cs-CZ" sz="2400" dirty="0"/>
          </a:p>
        </p:txBody>
      </p:sp>
      <p:pic>
        <p:nvPicPr>
          <p:cNvPr id="60418" name="Picture 2"/>
          <p:cNvPicPr>
            <a:picLocks noChangeAspect="1" noChangeArrowheads="1"/>
          </p:cNvPicPr>
          <p:nvPr/>
        </p:nvPicPr>
        <p:blipFill>
          <a:blip r:embed="rId2"/>
          <a:srcRect/>
          <a:stretch>
            <a:fillRect/>
          </a:stretch>
        </p:blipFill>
        <p:spPr bwMode="auto">
          <a:xfrm>
            <a:off x="3095604" y="2000241"/>
            <a:ext cx="5857916" cy="4567189"/>
          </a:xfrm>
          <a:prstGeom prst="rect">
            <a:avLst/>
          </a:prstGeom>
          <a:noFill/>
          <a:ln w="9525">
            <a:noFill/>
            <a:miter lim="800000"/>
            <a:headEnd/>
            <a:tailEnd/>
          </a:ln>
        </p:spPr>
      </p:pic>
    </p:spTree>
    <p:extLst>
      <p:ext uri="{BB962C8B-B14F-4D97-AF65-F5344CB8AC3E}">
        <p14:creationId xmlns:p14="http://schemas.microsoft.com/office/powerpoint/2010/main" val="587766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typy strategií</a:t>
            </a:r>
            <a:endParaRPr lang="cs-CZ" dirty="0"/>
          </a:p>
        </p:txBody>
      </p:sp>
      <p:sp>
        <p:nvSpPr>
          <p:cNvPr id="3" name="Zástupný symbol pro obsah 2"/>
          <p:cNvSpPr>
            <a:spLocks noGrp="1"/>
          </p:cNvSpPr>
          <p:nvPr>
            <p:ph idx="1"/>
          </p:nvPr>
        </p:nvSpPr>
        <p:spPr/>
        <p:txBody>
          <a:bodyPr numCol="2">
            <a:normAutofit fontScale="92500" lnSpcReduction="10000"/>
          </a:bodyPr>
          <a:lstStyle/>
          <a:p>
            <a:pPr lvl="0">
              <a:buFont typeface="Arial" pitchFamily="34" charset="0"/>
              <a:buChar char="•"/>
            </a:pPr>
            <a:r>
              <a:rPr lang="cs-CZ" sz="2800" dirty="0"/>
              <a:t>progresivní integrace</a:t>
            </a:r>
          </a:p>
          <a:p>
            <a:pPr lvl="0">
              <a:buFont typeface="Arial" pitchFamily="34" charset="0"/>
              <a:buChar char="•"/>
            </a:pPr>
            <a:r>
              <a:rPr lang="cs-CZ" sz="2800" dirty="0"/>
              <a:t>zpětná integrace</a:t>
            </a:r>
          </a:p>
          <a:p>
            <a:pPr lvl="0">
              <a:buFont typeface="Arial" pitchFamily="34" charset="0"/>
              <a:buChar char="•"/>
            </a:pPr>
            <a:r>
              <a:rPr lang="cs-CZ" sz="2800" dirty="0"/>
              <a:t>horizontální integrace</a:t>
            </a:r>
          </a:p>
          <a:p>
            <a:pPr lvl="0">
              <a:buFont typeface="Arial" pitchFamily="34" charset="0"/>
              <a:buChar char="•"/>
            </a:pPr>
            <a:r>
              <a:rPr lang="cs-CZ" sz="2800" dirty="0"/>
              <a:t>proniknutí na trh</a:t>
            </a:r>
          </a:p>
          <a:p>
            <a:pPr lvl="0">
              <a:buFont typeface="Arial" pitchFamily="34" charset="0"/>
              <a:buChar char="•"/>
            </a:pPr>
            <a:r>
              <a:rPr lang="cs-CZ" sz="2800" dirty="0"/>
              <a:t>rozvoj trhu</a:t>
            </a:r>
          </a:p>
          <a:p>
            <a:pPr lvl="0">
              <a:buFont typeface="Arial" pitchFamily="34" charset="0"/>
              <a:buChar char="•"/>
            </a:pPr>
            <a:r>
              <a:rPr lang="cs-CZ" sz="2800" dirty="0"/>
              <a:t>vývoj výrobku</a:t>
            </a:r>
          </a:p>
          <a:p>
            <a:pPr lvl="0">
              <a:buFont typeface="Arial" pitchFamily="34" charset="0"/>
              <a:buChar char="•"/>
            </a:pPr>
            <a:r>
              <a:rPr lang="cs-CZ" sz="2800" dirty="0"/>
              <a:t>soustředná diverzifikace</a:t>
            </a:r>
          </a:p>
          <a:p>
            <a:pPr lvl="0">
              <a:buFont typeface="Arial" pitchFamily="34" charset="0"/>
              <a:buChar char="•"/>
            </a:pPr>
            <a:r>
              <a:rPr lang="cs-CZ" sz="2800" dirty="0"/>
              <a:t>smíšená diverzifikace</a:t>
            </a:r>
          </a:p>
          <a:p>
            <a:pPr lvl="0">
              <a:buFont typeface="Arial" pitchFamily="34" charset="0"/>
              <a:buChar char="•"/>
            </a:pPr>
            <a:r>
              <a:rPr lang="cs-CZ" sz="2800" dirty="0"/>
              <a:t>horizontální diverzifikace</a:t>
            </a:r>
          </a:p>
          <a:p>
            <a:pPr lvl="0">
              <a:buFont typeface="Arial" pitchFamily="34" charset="0"/>
              <a:buChar char="•"/>
            </a:pPr>
            <a:r>
              <a:rPr lang="cs-CZ" sz="2800" dirty="0"/>
              <a:t>joint </a:t>
            </a:r>
            <a:r>
              <a:rPr lang="cs-CZ" sz="2800" dirty="0" err="1"/>
              <a:t>venture</a:t>
            </a:r>
            <a:endParaRPr lang="cs-CZ" sz="2800" dirty="0"/>
          </a:p>
          <a:p>
            <a:pPr lvl="0">
              <a:buFont typeface="Arial" pitchFamily="34" charset="0"/>
              <a:buChar char="•"/>
            </a:pPr>
            <a:r>
              <a:rPr lang="cs-CZ" sz="2800" dirty="0"/>
              <a:t>snížení výdajů</a:t>
            </a:r>
          </a:p>
          <a:p>
            <a:pPr lvl="0">
              <a:buFont typeface="Arial" pitchFamily="34" charset="0"/>
              <a:buChar char="•"/>
            </a:pPr>
            <a:r>
              <a:rPr lang="cs-CZ" sz="2800" dirty="0"/>
              <a:t>zbavování se majetku</a:t>
            </a:r>
          </a:p>
          <a:p>
            <a:pPr lvl="0">
              <a:buFont typeface="Arial" pitchFamily="34" charset="0"/>
              <a:buChar char="•"/>
            </a:pPr>
            <a:r>
              <a:rPr lang="cs-CZ" sz="2800" dirty="0"/>
              <a:t>likvidace</a:t>
            </a:r>
          </a:p>
        </p:txBody>
      </p:sp>
    </p:spTree>
    <p:extLst>
      <p:ext uri="{BB962C8B-B14F-4D97-AF65-F5344CB8AC3E}">
        <p14:creationId xmlns:p14="http://schemas.microsoft.com/office/powerpoint/2010/main" val="3552183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Integrovaný model strategických alternativ</a:t>
            </a:r>
            <a:endParaRPr lang="cs-CZ" dirty="0"/>
          </a:p>
        </p:txBody>
      </p:sp>
      <p:pic>
        <p:nvPicPr>
          <p:cNvPr id="61442" name="Picture 2"/>
          <p:cNvPicPr>
            <a:picLocks noChangeAspect="1" noChangeArrowheads="1"/>
          </p:cNvPicPr>
          <p:nvPr/>
        </p:nvPicPr>
        <p:blipFill>
          <a:blip r:embed="rId2"/>
          <a:srcRect/>
          <a:stretch>
            <a:fillRect/>
          </a:stretch>
        </p:blipFill>
        <p:spPr bwMode="auto">
          <a:xfrm>
            <a:off x="2738414" y="1570039"/>
            <a:ext cx="6537146" cy="4930796"/>
          </a:xfrm>
          <a:prstGeom prst="rect">
            <a:avLst/>
          </a:prstGeom>
          <a:noFill/>
          <a:ln w="9525">
            <a:noFill/>
            <a:miter lim="800000"/>
            <a:headEnd/>
            <a:tailEnd/>
          </a:ln>
        </p:spPr>
      </p:pic>
    </p:spTree>
    <p:extLst>
      <p:ext uri="{BB962C8B-B14F-4D97-AF65-F5344CB8AC3E}">
        <p14:creationId xmlns:p14="http://schemas.microsoft.com/office/powerpoint/2010/main" val="367141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Strategický management</a:t>
            </a:r>
            <a:endParaRPr lang="cs-CZ" dirty="0"/>
          </a:p>
        </p:txBody>
      </p:sp>
      <p:sp>
        <p:nvSpPr>
          <p:cNvPr id="3" name="Zástupný symbol pro obsah 2"/>
          <p:cNvSpPr>
            <a:spLocks noGrp="1"/>
          </p:cNvSpPr>
          <p:nvPr>
            <p:ph idx="1"/>
          </p:nvPr>
        </p:nvSpPr>
        <p:spPr/>
        <p:txBody>
          <a:bodyPr/>
          <a:lstStyle/>
          <a:p>
            <a:pPr marL="0" indent="0">
              <a:buNone/>
            </a:pPr>
            <a:r>
              <a:rPr lang="cs-CZ" dirty="0" smtClean="0"/>
              <a:t>Strategické řízení je vrcholovým řízením rozvoje podniku jako celku v delším časovém horizontu:</a:t>
            </a:r>
          </a:p>
          <a:p>
            <a:pPr>
              <a:buFont typeface="Arial" pitchFamily="34" charset="0"/>
              <a:buChar char="•"/>
            </a:pPr>
            <a:r>
              <a:rPr lang="cs-CZ" dirty="0" smtClean="0"/>
              <a:t>proces určení dlouhodobých cílů a záměrů, přizpůsobení se podmínkám prostředí a alokace zdrojů organizace ve vztahu ke stanoveným cílům</a:t>
            </a:r>
          </a:p>
          <a:p>
            <a:pPr>
              <a:buFont typeface="Arial" pitchFamily="34" charset="0"/>
              <a:buChar char="•"/>
            </a:pPr>
            <a:r>
              <a:rPr lang="cs-CZ" dirty="0" smtClean="0"/>
              <a:t>zaměření na rozsah činností podniku v dlouhodobém horizontu, které v ideálním případě vytvářejí soulad mezi podnikovými zdroji a měnícím se vnějším prostředím - zvláště trhem a zákazníkem</a:t>
            </a:r>
          </a:p>
          <a:p>
            <a:endParaRPr lang="cs-CZ" dirty="0"/>
          </a:p>
        </p:txBody>
      </p:sp>
    </p:spTree>
    <p:extLst>
      <p:ext uri="{BB962C8B-B14F-4D97-AF65-F5344CB8AC3E}">
        <p14:creationId xmlns:p14="http://schemas.microsoft.com/office/powerpoint/2010/main" val="372627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a:t>Integrovaný model procesu strategického řízení</a:t>
            </a:r>
            <a:endParaRPr lang="cs-CZ" sz="2400" dirty="0"/>
          </a:p>
        </p:txBody>
      </p:sp>
      <p:pic>
        <p:nvPicPr>
          <p:cNvPr id="1026" name="Picture 2"/>
          <p:cNvPicPr>
            <a:picLocks noChangeAspect="1" noChangeArrowheads="1"/>
          </p:cNvPicPr>
          <p:nvPr/>
        </p:nvPicPr>
        <p:blipFill>
          <a:blip r:embed="rId3"/>
          <a:srcRect/>
          <a:stretch>
            <a:fillRect/>
          </a:stretch>
        </p:blipFill>
        <p:spPr bwMode="auto">
          <a:xfrm>
            <a:off x="1747620" y="2071678"/>
            <a:ext cx="8742517" cy="4429156"/>
          </a:xfrm>
          <a:prstGeom prst="rect">
            <a:avLst/>
          </a:prstGeom>
          <a:noFill/>
          <a:ln w="9525">
            <a:noFill/>
            <a:miter lim="800000"/>
            <a:headEnd/>
            <a:tailEnd/>
          </a:ln>
        </p:spPr>
      </p:pic>
    </p:spTree>
    <p:extLst>
      <p:ext uri="{BB962C8B-B14F-4D97-AF65-F5344CB8AC3E}">
        <p14:creationId xmlns:p14="http://schemas.microsoft.com/office/powerpoint/2010/main" val="392598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i="1" dirty="0" smtClean="0"/>
              <a:t>Poslání podniku</a:t>
            </a:r>
            <a:endParaRPr lang="cs-CZ" dirty="0"/>
          </a:p>
        </p:txBody>
      </p:sp>
      <p:sp>
        <p:nvSpPr>
          <p:cNvPr id="3" name="Zástupný symbol pro obsah 2"/>
          <p:cNvSpPr>
            <a:spLocks noGrp="1"/>
          </p:cNvSpPr>
          <p:nvPr>
            <p:ph idx="1"/>
          </p:nvPr>
        </p:nvSpPr>
        <p:spPr/>
        <p:txBody>
          <a:bodyPr>
            <a:normAutofit lnSpcReduction="10000"/>
          </a:bodyPr>
          <a:lstStyle/>
          <a:p>
            <a:pPr marL="0" indent="0">
              <a:buNone/>
            </a:pPr>
            <a:r>
              <a:rPr lang="cs-CZ" b="1" i="1" dirty="0" smtClean="0"/>
              <a:t>Motto: "kdo jsme, co děláme a kam směřujeme„</a:t>
            </a:r>
          </a:p>
          <a:p>
            <a:endParaRPr lang="cs-CZ" b="1" i="1" dirty="0" smtClean="0"/>
          </a:p>
          <a:p>
            <a:r>
              <a:rPr lang="cs-CZ" b="1" dirty="0" smtClean="0"/>
              <a:t>Poslání podniku </a:t>
            </a:r>
            <a:r>
              <a:rPr lang="cs-CZ" dirty="0" smtClean="0"/>
              <a:t>je integrální součástí strategického zaměření podniku, které vymezuje účel a smysl, kvůli kterému podnik existuje. </a:t>
            </a:r>
          </a:p>
          <a:p>
            <a:r>
              <a:rPr lang="cs-CZ" dirty="0" smtClean="0"/>
              <a:t>V </a:t>
            </a:r>
            <a:r>
              <a:rPr lang="cs-CZ" dirty="0" smtClean="0"/>
              <a:t>obecné rovině je to vize a mise podniku, v konkrétnějším vyjádření pak záměr a cíle.</a:t>
            </a:r>
          </a:p>
          <a:p>
            <a:pPr>
              <a:buFont typeface="Arial" pitchFamily="34" charset="0"/>
              <a:buChar char="•"/>
            </a:pPr>
            <a:r>
              <a:rPr lang="cs-CZ" dirty="0" smtClean="0"/>
              <a:t>Vize - vyjadřuje to, čím by podnik měl být. Je zaměřena do budoucnosti a představuje určité aspirace.</a:t>
            </a:r>
          </a:p>
          <a:p>
            <a:pPr>
              <a:buFont typeface="Arial" pitchFamily="34" charset="0"/>
              <a:buChar char="•"/>
            </a:pPr>
            <a:r>
              <a:rPr lang="cs-CZ" dirty="0" smtClean="0"/>
              <a:t>Mise ( =označovaná někdy přímo jako poslání) - je zformulovaná a napsaná vize a obsahuje navíc i pohled do minulosti firmy (proč firma vznikla). </a:t>
            </a:r>
          </a:p>
          <a:p>
            <a:endParaRPr lang="cs-CZ" dirty="0"/>
          </a:p>
        </p:txBody>
      </p:sp>
    </p:spTree>
    <p:extLst>
      <p:ext uri="{BB962C8B-B14F-4D97-AF65-F5344CB8AC3E}">
        <p14:creationId xmlns:p14="http://schemas.microsoft.com/office/powerpoint/2010/main" val="2328690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Efektivně formulované poslání</a:t>
            </a:r>
            <a:endParaRPr lang="cs-CZ" dirty="0"/>
          </a:p>
        </p:txBody>
      </p:sp>
      <p:sp>
        <p:nvSpPr>
          <p:cNvPr id="3" name="Zástupný symbol pro obsah 2"/>
          <p:cNvSpPr>
            <a:spLocks noGrp="1"/>
          </p:cNvSpPr>
          <p:nvPr>
            <p:ph idx="1"/>
          </p:nvPr>
        </p:nvSpPr>
        <p:spPr/>
        <p:txBody>
          <a:bodyPr/>
          <a:lstStyle/>
          <a:p>
            <a:pPr lvl="0">
              <a:buFont typeface="Arial" pitchFamily="34" charset="0"/>
              <a:buChar char="•"/>
            </a:pPr>
            <a:r>
              <a:rPr lang="cs-CZ" b="1" dirty="0" smtClean="0"/>
              <a:t>Tržní orientace </a:t>
            </a:r>
            <a:r>
              <a:rPr lang="cs-CZ" dirty="0" smtClean="0"/>
              <a:t>- vymezení podniku ve vztahu k trhu, na kterém působí, nebo ve vztahu ke skupinám zákazníků, kterým slouží.</a:t>
            </a:r>
          </a:p>
          <a:p>
            <a:pPr lvl="0">
              <a:buFont typeface="Arial" pitchFamily="34" charset="0"/>
              <a:buChar char="•"/>
            </a:pPr>
            <a:r>
              <a:rPr lang="cs-CZ" b="1" dirty="0" smtClean="0"/>
              <a:t>Realizovatelnost </a:t>
            </a:r>
            <a:r>
              <a:rPr lang="cs-CZ" dirty="0" smtClean="0"/>
              <a:t>- optimální vymezení předmětu činnosti, které podniku umožní růst, ale nedostane podnik za hranici jeho vývojových možností</a:t>
            </a:r>
          </a:p>
          <a:p>
            <a:pPr lvl="0">
              <a:buFont typeface="Arial" pitchFamily="34" charset="0"/>
              <a:buChar char="•"/>
            </a:pPr>
            <a:r>
              <a:rPr lang="cs-CZ" b="1" dirty="0" smtClean="0"/>
              <a:t>Motivace </a:t>
            </a:r>
            <a:r>
              <a:rPr lang="cs-CZ" dirty="0" smtClean="0"/>
              <a:t>- zesilování pocitu zaměstnanců, že jejich úsilí je významné a přispívá k blahobytu společnosti.</a:t>
            </a:r>
          </a:p>
          <a:p>
            <a:pPr lvl="0">
              <a:buFont typeface="Arial" pitchFamily="34" charset="0"/>
              <a:buChar char="•"/>
            </a:pPr>
            <a:r>
              <a:rPr lang="cs-CZ" b="1" dirty="0" smtClean="0"/>
              <a:t>Specifikace </a:t>
            </a:r>
            <a:r>
              <a:rPr lang="cs-CZ" dirty="0" smtClean="0"/>
              <a:t>- vyjádření hodnotového systému podniku, vztahu k zákazníkům, dodavatelům, distributorům, konkurentům apod.</a:t>
            </a:r>
            <a:endParaRPr lang="cs-CZ" dirty="0"/>
          </a:p>
        </p:txBody>
      </p:sp>
    </p:spTree>
    <p:extLst>
      <p:ext uri="{BB962C8B-B14F-4D97-AF65-F5344CB8AC3E}">
        <p14:creationId xmlns:p14="http://schemas.microsoft.com/office/powerpoint/2010/main" val="166615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amond Grid 16x9">
  <a:themeElements>
    <a:clrScheme name="Custom 2">
      <a:dk1>
        <a:srgbClr val="2D2E2D"/>
      </a:dk1>
      <a:lt1>
        <a:sysClr val="window" lastClr="FFFFFF"/>
      </a:lt1>
      <a:dk2>
        <a:srgbClr val="000000"/>
      </a:dk2>
      <a:lt2>
        <a:srgbClr val="EAEAEA"/>
      </a:lt2>
      <a:accent1>
        <a:srgbClr val="00B0F0"/>
      </a:accent1>
      <a:accent2>
        <a:srgbClr val="B2B2B2"/>
      </a:accent2>
      <a:accent3>
        <a:srgbClr val="4F91A1"/>
      </a:accent3>
      <a:accent4>
        <a:srgbClr val="FF0000"/>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7087C0F-7449-45C4-B248-63D02665BF1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TC103457444[[fn=Basis]]</Template>
  <TotalTime>0</TotalTime>
  <Words>4410</Words>
  <Application>Microsoft Office PowerPoint</Application>
  <PresentationFormat>Widescreen</PresentationFormat>
  <Paragraphs>436</Paragraphs>
  <Slides>52</Slides>
  <Notes>16</Notes>
  <HiddenSlides>6</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Arial</vt:lpstr>
      <vt:lpstr>Frutiger LT Com 55 Roman</vt:lpstr>
      <vt:lpstr>Frutiger LT Com 75 Black</vt:lpstr>
      <vt:lpstr>Times New Roman</vt:lpstr>
      <vt:lpstr>TimesNewRoman</vt:lpstr>
      <vt:lpstr>TimesNewRoman,Bold</vt:lpstr>
      <vt:lpstr>Diamond Grid 16x9</vt:lpstr>
      <vt:lpstr>Strategické řízení podniku a podniková strategie</vt:lpstr>
      <vt:lpstr>Záměry a cíle podniku</vt:lpstr>
      <vt:lpstr>Podnik</vt:lpstr>
      <vt:lpstr>Cíle podniku</vt:lpstr>
      <vt:lpstr>Strategie</vt:lpstr>
      <vt:lpstr>Strategický management</vt:lpstr>
      <vt:lpstr>Integrovaný model procesu strategického řízení</vt:lpstr>
      <vt:lpstr>Poslání podniku</vt:lpstr>
      <vt:lpstr>Efektivně formulované poslání</vt:lpstr>
      <vt:lpstr>Otázky pro formulaci poslání</vt:lpstr>
      <vt:lpstr>Záměry a cíle podniku</vt:lpstr>
      <vt:lpstr>Hledání strategie</vt:lpstr>
      <vt:lpstr>Proces formulace podnikové strategie</vt:lpstr>
      <vt:lpstr>Analýza vnějšího prostředí</vt:lpstr>
      <vt:lpstr>Porterův model pěti sil</vt:lpstr>
      <vt:lpstr>STEP analýza</vt:lpstr>
      <vt:lpstr>Společenské faktory</vt:lpstr>
      <vt:lpstr>Technologické faktory</vt:lpstr>
      <vt:lpstr>Ekonomické faktory</vt:lpstr>
      <vt:lpstr>Politické faktory</vt:lpstr>
      <vt:lpstr>Analýza vnitřního prostředí podniku</vt:lpstr>
      <vt:lpstr>Portfolio metody</vt:lpstr>
      <vt:lpstr>Matice BCG (Boston Consulting Group) </vt:lpstr>
      <vt:lpstr>Analýza zájmových skupin</vt:lpstr>
      <vt:lpstr>A. Kulturní kontext</vt:lpstr>
      <vt:lpstr>a) Hodnoty společnosti</vt:lpstr>
      <vt:lpstr>b) Organizované skupiny</vt:lpstr>
      <vt:lpstr>Interní vlivy</vt:lpstr>
      <vt:lpstr>B. Politický kontext</vt:lpstr>
      <vt:lpstr>Analýza zájmových skupin - metodický přístup</vt:lpstr>
      <vt:lpstr>Cíl analýzy zájmových skupin</vt:lpstr>
      <vt:lpstr>Identifikace nejčastějších zájmových skupin</vt:lpstr>
      <vt:lpstr>Identifikace a testování předpokladů o zájmových skupinách</vt:lpstr>
      <vt:lpstr>Příklady zájmových skupin a jejich požadavků</vt:lpstr>
      <vt:lpstr>Výsledek analýzy zájmových skupin</vt:lpstr>
      <vt:lpstr>SWOT analýza</vt:lpstr>
      <vt:lpstr>Silné stránky:</vt:lpstr>
      <vt:lpstr>Slabé stránky</vt:lpstr>
      <vt:lpstr>Příležitosti</vt:lpstr>
      <vt:lpstr>Ohrožení</vt:lpstr>
      <vt:lpstr>SWOT matice  Výsledkem SWOT analýzy je vymezení pozice podniku pomocí SWOT matice </vt:lpstr>
      <vt:lpstr>Zhodnocení faktorů ovlivňujících podnik</vt:lpstr>
      <vt:lpstr>Volba strategie</vt:lpstr>
      <vt:lpstr>Volba strategie </vt:lpstr>
      <vt:lpstr>Generování strategických alternativ</vt:lpstr>
      <vt:lpstr>Kategorie alternativ</vt:lpstr>
      <vt:lpstr>Organizační procesy podporující generování alternativ</vt:lpstr>
      <vt:lpstr>Porovnání a hodnocení strategických alternativ</vt:lpstr>
      <vt:lpstr>Výběr alternativy jako budoucí strategie</vt:lpstr>
      <vt:lpstr>Typologie strategií (podle Ansoffa)</vt:lpstr>
      <vt:lpstr>Základní typy strategií</vt:lpstr>
      <vt:lpstr>Integrovaný model strategických alternativ</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2014-02-09T19:57:09Z</dcterms:created>
  <dcterms:modified xsi:type="dcterms:W3CDTF">2014-02-11T23:20:28Z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TC030310159991</vt:lpwstr>
  </property>
</Properties>
</file>