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6" r:id="rId3"/>
    <p:sldId id="260" r:id="rId4"/>
    <p:sldId id="261" r:id="rId5"/>
    <p:sldId id="273" r:id="rId6"/>
    <p:sldId id="272" r:id="rId7"/>
    <p:sldId id="269" r:id="rId8"/>
    <p:sldId id="267" r:id="rId9"/>
    <p:sldId id="270" r:id="rId10"/>
    <p:sldId id="271" r:id="rId11"/>
    <p:sldId id="265" r:id="rId12"/>
    <p:sldId id="266" r:id="rId13"/>
    <p:sldId id="274" r:id="rId14"/>
    <p:sldId id="275" r:id="rId15"/>
    <p:sldId id="276" r:id="rId16"/>
    <p:sldId id="278" r:id="rId17"/>
    <p:sldId id="262" r:id="rId18"/>
    <p:sldId id="263" r:id="rId19"/>
    <p:sldId id="277" r:id="rId20"/>
    <p:sldId id="259" r:id="rId21"/>
    <p:sldId id="264"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08" y="216"/>
      </p:cViewPr>
      <p:guideLst>
        <p:guide pos="3840"/>
        <p:guide orient="horz" pos="2160"/>
      </p:guideLst>
    </p:cSldViewPr>
  </p:slideViewPr>
  <p:notesTextViewPr>
    <p:cViewPr>
      <p:scale>
        <a:sx n="3" d="2"/>
        <a:sy n="3" d="2"/>
      </p:scale>
      <p:origin x="0" y="0"/>
    </p:cViewPr>
  </p:notesTextViewPr>
  <p:notesViewPr>
    <p:cSldViewPr snapToGrid="0">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9124E-1D3E-48B0-8D08-62E0FD3C8DE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5946A9F2-ECA2-473F-B0A3-9D3637E3E4FC}">
      <dgm:prSet phldrT="[Text]"/>
      <dgm:spPr/>
      <dgm:t>
        <a:bodyPr/>
        <a:lstStyle/>
        <a:p>
          <a:r>
            <a:rPr lang="cs-CZ" dirty="0" smtClean="0"/>
            <a:t>Změna</a:t>
          </a:r>
          <a:endParaRPr lang="cs-CZ" dirty="0"/>
        </a:p>
      </dgm:t>
    </dgm:pt>
    <dgm:pt modelId="{DCD2E7D0-D40A-43CC-8131-28A6AF05DCAF}" type="parTrans" cxnId="{7C90E320-680E-47F9-ABDF-EAD6E0ECBE8A}">
      <dgm:prSet/>
      <dgm:spPr/>
      <dgm:t>
        <a:bodyPr/>
        <a:lstStyle/>
        <a:p>
          <a:endParaRPr lang="cs-CZ"/>
        </a:p>
      </dgm:t>
    </dgm:pt>
    <dgm:pt modelId="{757E973B-99DC-4C03-BA2C-5037216E9C71}" type="sibTrans" cxnId="{7C90E320-680E-47F9-ABDF-EAD6E0ECBE8A}">
      <dgm:prSet/>
      <dgm:spPr/>
      <dgm:t>
        <a:bodyPr/>
        <a:lstStyle/>
        <a:p>
          <a:endParaRPr lang="cs-CZ"/>
        </a:p>
      </dgm:t>
    </dgm:pt>
    <dgm:pt modelId="{AFF9FBFD-036C-433C-9CDE-7904613FAF15}">
      <dgm:prSet phldrT="[Text]"/>
      <dgm:spPr/>
      <dgm:t>
        <a:bodyPr/>
        <a:lstStyle/>
        <a:p>
          <a:r>
            <a:rPr lang="cs-CZ" dirty="0" smtClean="0"/>
            <a:t>Stabilita</a:t>
          </a:r>
          <a:endParaRPr lang="cs-CZ" dirty="0"/>
        </a:p>
      </dgm:t>
    </dgm:pt>
    <dgm:pt modelId="{D781B0FE-591C-4737-9538-0F817893AA9C}" type="parTrans" cxnId="{DB8ADBAE-B28C-4F10-B090-0C22B446ED97}">
      <dgm:prSet/>
      <dgm:spPr/>
      <dgm:t>
        <a:bodyPr/>
        <a:lstStyle/>
        <a:p>
          <a:endParaRPr lang="cs-CZ"/>
        </a:p>
      </dgm:t>
    </dgm:pt>
    <dgm:pt modelId="{7859AB75-4860-4796-8168-1AB9E52EBA36}" type="sibTrans" cxnId="{DB8ADBAE-B28C-4F10-B090-0C22B446ED97}">
      <dgm:prSet/>
      <dgm:spPr/>
      <dgm:t>
        <a:bodyPr/>
        <a:lstStyle/>
        <a:p>
          <a:endParaRPr lang="cs-CZ"/>
        </a:p>
      </dgm:t>
    </dgm:pt>
    <dgm:pt modelId="{A96CC168-5A80-4E7D-BBCA-6658AA91C436}">
      <dgm:prSet phldrT="[Text]"/>
      <dgm:spPr/>
      <dgm:t>
        <a:bodyPr/>
        <a:lstStyle/>
        <a:p>
          <a:r>
            <a:rPr lang="cs-CZ" dirty="0" smtClean="0"/>
            <a:t>Efektivita</a:t>
          </a:r>
          <a:endParaRPr lang="cs-CZ" dirty="0"/>
        </a:p>
      </dgm:t>
    </dgm:pt>
    <dgm:pt modelId="{AA767414-11E8-463C-AB03-88F76624A433}" type="parTrans" cxnId="{C8C7A713-A16B-4B4D-BAB3-DEFA4467581F}">
      <dgm:prSet/>
      <dgm:spPr/>
      <dgm:t>
        <a:bodyPr/>
        <a:lstStyle/>
        <a:p>
          <a:endParaRPr lang="cs-CZ"/>
        </a:p>
      </dgm:t>
    </dgm:pt>
    <dgm:pt modelId="{27C6A2A4-944E-4FDD-8CBB-9CD0538563DD}" type="sibTrans" cxnId="{C8C7A713-A16B-4B4D-BAB3-DEFA4467581F}">
      <dgm:prSet/>
      <dgm:spPr/>
      <dgm:t>
        <a:bodyPr/>
        <a:lstStyle/>
        <a:p>
          <a:endParaRPr lang="cs-CZ"/>
        </a:p>
      </dgm:t>
    </dgm:pt>
    <dgm:pt modelId="{C884E6A0-73B4-4110-9156-6AFC5D94501E}">
      <dgm:prSet/>
      <dgm:spPr/>
      <dgm:t>
        <a:bodyPr/>
        <a:lstStyle/>
        <a:p>
          <a:r>
            <a:rPr lang="cs-CZ" dirty="0" smtClean="0"/>
            <a:t>Užitečnost</a:t>
          </a:r>
          <a:endParaRPr lang="cs-CZ" dirty="0"/>
        </a:p>
      </dgm:t>
    </dgm:pt>
    <dgm:pt modelId="{C214D172-1FAC-4DAB-8CF3-4E39B47ECB06}" type="parTrans" cxnId="{4BA41A4A-2505-4C82-A470-461A082B43EE}">
      <dgm:prSet/>
      <dgm:spPr/>
      <dgm:t>
        <a:bodyPr/>
        <a:lstStyle/>
        <a:p>
          <a:endParaRPr lang="cs-CZ"/>
        </a:p>
      </dgm:t>
    </dgm:pt>
    <dgm:pt modelId="{3F380F7B-0EE1-4CC7-BF93-9B4EE5BBD500}" type="sibTrans" cxnId="{4BA41A4A-2505-4C82-A470-461A082B43EE}">
      <dgm:prSet/>
      <dgm:spPr/>
      <dgm:t>
        <a:bodyPr/>
        <a:lstStyle/>
        <a:p>
          <a:endParaRPr lang="cs-CZ"/>
        </a:p>
      </dgm:t>
    </dgm:pt>
    <dgm:pt modelId="{034DE62F-6018-4239-94A3-E39126F2601B}" type="pres">
      <dgm:prSet presAssocID="{5F39124E-1D3E-48B0-8D08-62E0FD3C8DED}" presName="compositeShape" presStyleCnt="0">
        <dgm:presLayoutVars>
          <dgm:dir/>
          <dgm:resizeHandles/>
        </dgm:presLayoutVars>
      </dgm:prSet>
      <dgm:spPr/>
      <dgm:t>
        <a:bodyPr/>
        <a:lstStyle/>
        <a:p>
          <a:endParaRPr lang="cs-CZ"/>
        </a:p>
      </dgm:t>
    </dgm:pt>
    <dgm:pt modelId="{0AFD3FD8-26E7-4EE8-9C9D-E402DAD199CA}" type="pres">
      <dgm:prSet presAssocID="{5F39124E-1D3E-48B0-8D08-62E0FD3C8DED}" presName="pyramid" presStyleLbl="node1" presStyleIdx="0" presStyleCnt="1" custScaleX="155977"/>
      <dgm:spPr/>
      <dgm:t>
        <a:bodyPr/>
        <a:lstStyle/>
        <a:p>
          <a:endParaRPr lang="cs-CZ"/>
        </a:p>
      </dgm:t>
    </dgm:pt>
    <dgm:pt modelId="{74CB6085-1C14-4B11-B34B-7BE8616896BB}" type="pres">
      <dgm:prSet presAssocID="{5F39124E-1D3E-48B0-8D08-62E0FD3C8DED}" presName="theList" presStyleCnt="0"/>
      <dgm:spPr/>
      <dgm:t>
        <a:bodyPr/>
        <a:lstStyle/>
        <a:p>
          <a:endParaRPr lang="cs-CZ"/>
        </a:p>
      </dgm:t>
    </dgm:pt>
    <dgm:pt modelId="{A74DD0BA-D1B5-4417-BB48-53BB48F5EC09}" type="pres">
      <dgm:prSet presAssocID="{5946A9F2-ECA2-473F-B0A3-9D3637E3E4FC}" presName="aNode" presStyleLbl="fgAcc1" presStyleIdx="0" presStyleCnt="4">
        <dgm:presLayoutVars>
          <dgm:bulletEnabled val="1"/>
        </dgm:presLayoutVars>
      </dgm:prSet>
      <dgm:spPr/>
      <dgm:t>
        <a:bodyPr/>
        <a:lstStyle/>
        <a:p>
          <a:endParaRPr lang="cs-CZ"/>
        </a:p>
      </dgm:t>
    </dgm:pt>
    <dgm:pt modelId="{FDD9A924-1E47-45BD-905F-93A682E67222}" type="pres">
      <dgm:prSet presAssocID="{5946A9F2-ECA2-473F-B0A3-9D3637E3E4FC}" presName="aSpace" presStyleCnt="0"/>
      <dgm:spPr/>
      <dgm:t>
        <a:bodyPr/>
        <a:lstStyle/>
        <a:p>
          <a:endParaRPr lang="cs-CZ"/>
        </a:p>
      </dgm:t>
    </dgm:pt>
    <dgm:pt modelId="{4AB5111D-C918-4346-BBCC-A3436DA1E2E3}" type="pres">
      <dgm:prSet presAssocID="{AFF9FBFD-036C-433C-9CDE-7904613FAF15}" presName="aNode" presStyleLbl="fgAcc1" presStyleIdx="1" presStyleCnt="4">
        <dgm:presLayoutVars>
          <dgm:bulletEnabled val="1"/>
        </dgm:presLayoutVars>
      </dgm:prSet>
      <dgm:spPr/>
      <dgm:t>
        <a:bodyPr/>
        <a:lstStyle/>
        <a:p>
          <a:endParaRPr lang="cs-CZ"/>
        </a:p>
      </dgm:t>
    </dgm:pt>
    <dgm:pt modelId="{BE7CB1B9-C5EF-4884-ACE6-888CA167FD9C}" type="pres">
      <dgm:prSet presAssocID="{AFF9FBFD-036C-433C-9CDE-7904613FAF15}" presName="aSpace" presStyleCnt="0"/>
      <dgm:spPr/>
      <dgm:t>
        <a:bodyPr/>
        <a:lstStyle/>
        <a:p>
          <a:endParaRPr lang="cs-CZ"/>
        </a:p>
      </dgm:t>
    </dgm:pt>
    <dgm:pt modelId="{329DCD26-EE04-4E35-AF5D-3D200C969288}" type="pres">
      <dgm:prSet presAssocID="{A96CC168-5A80-4E7D-BBCA-6658AA91C436}" presName="aNode" presStyleLbl="fgAcc1" presStyleIdx="2" presStyleCnt="4">
        <dgm:presLayoutVars>
          <dgm:bulletEnabled val="1"/>
        </dgm:presLayoutVars>
      </dgm:prSet>
      <dgm:spPr/>
      <dgm:t>
        <a:bodyPr/>
        <a:lstStyle/>
        <a:p>
          <a:endParaRPr lang="cs-CZ"/>
        </a:p>
      </dgm:t>
    </dgm:pt>
    <dgm:pt modelId="{7C960D8B-62E1-4A44-AE35-F2A3066DF8E3}" type="pres">
      <dgm:prSet presAssocID="{A96CC168-5A80-4E7D-BBCA-6658AA91C436}" presName="aSpace" presStyleCnt="0"/>
      <dgm:spPr/>
      <dgm:t>
        <a:bodyPr/>
        <a:lstStyle/>
        <a:p>
          <a:endParaRPr lang="cs-CZ"/>
        </a:p>
      </dgm:t>
    </dgm:pt>
    <dgm:pt modelId="{242E0C07-3CC6-4D2B-90C2-D73D4641AB64}" type="pres">
      <dgm:prSet presAssocID="{C884E6A0-73B4-4110-9156-6AFC5D94501E}" presName="aNode" presStyleLbl="fgAcc1" presStyleIdx="3" presStyleCnt="4">
        <dgm:presLayoutVars>
          <dgm:bulletEnabled val="1"/>
        </dgm:presLayoutVars>
      </dgm:prSet>
      <dgm:spPr/>
      <dgm:t>
        <a:bodyPr/>
        <a:lstStyle/>
        <a:p>
          <a:endParaRPr lang="cs-CZ"/>
        </a:p>
      </dgm:t>
    </dgm:pt>
    <dgm:pt modelId="{266E68ED-165E-4005-9123-7580982F0F0E}" type="pres">
      <dgm:prSet presAssocID="{C884E6A0-73B4-4110-9156-6AFC5D94501E}" presName="aSpace" presStyleCnt="0"/>
      <dgm:spPr/>
      <dgm:t>
        <a:bodyPr/>
        <a:lstStyle/>
        <a:p>
          <a:endParaRPr lang="cs-CZ"/>
        </a:p>
      </dgm:t>
    </dgm:pt>
  </dgm:ptLst>
  <dgm:cxnLst>
    <dgm:cxn modelId="{5383D08D-BFA3-4483-A42B-2CFA5E7BAE1E}" type="presOf" srcId="{A96CC168-5A80-4E7D-BBCA-6658AA91C436}" destId="{329DCD26-EE04-4E35-AF5D-3D200C969288}" srcOrd="0" destOrd="0" presId="urn:microsoft.com/office/officeart/2005/8/layout/pyramid2"/>
    <dgm:cxn modelId="{9BE4BD7E-C4EC-4101-9617-B7FA3D4A071D}" type="presOf" srcId="{AFF9FBFD-036C-433C-9CDE-7904613FAF15}" destId="{4AB5111D-C918-4346-BBCC-A3436DA1E2E3}" srcOrd="0" destOrd="0" presId="urn:microsoft.com/office/officeart/2005/8/layout/pyramid2"/>
    <dgm:cxn modelId="{7C90E320-680E-47F9-ABDF-EAD6E0ECBE8A}" srcId="{5F39124E-1D3E-48B0-8D08-62E0FD3C8DED}" destId="{5946A9F2-ECA2-473F-B0A3-9D3637E3E4FC}" srcOrd="0" destOrd="0" parTransId="{DCD2E7D0-D40A-43CC-8131-28A6AF05DCAF}" sibTransId="{757E973B-99DC-4C03-BA2C-5037216E9C71}"/>
    <dgm:cxn modelId="{23D76A8C-A324-410E-9BA4-84A7C22EF224}" type="presOf" srcId="{C884E6A0-73B4-4110-9156-6AFC5D94501E}" destId="{242E0C07-3CC6-4D2B-90C2-D73D4641AB64}" srcOrd="0" destOrd="0" presId="urn:microsoft.com/office/officeart/2005/8/layout/pyramid2"/>
    <dgm:cxn modelId="{4BA41A4A-2505-4C82-A470-461A082B43EE}" srcId="{5F39124E-1D3E-48B0-8D08-62E0FD3C8DED}" destId="{C884E6A0-73B4-4110-9156-6AFC5D94501E}" srcOrd="3" destOrd="0" parTransId="{C214D172-1FAC-4DAB-8CF3-4E39B47ECB06}" sibTransId="{3F380F7B-0EE1-4CC7-BF93-9B4EE5BBD500}"/>
    <dgm:cxn modelId="{770B9278-CDFA-428F-84E7-F3227B947B06}" type="presOf" srcId="{5F39124E-1D3E-48B0-8D08-62E0FD3C8DED}" destId="{034DE62F-6018-4239-94A3-E39126F2601B}" srcOrd="0" destOrd="0" presId="urn:microsoft.com/office/officeart/2005/8/layout/pyramid2"/>
    <dgm:cxn modelId="{A73C9005-9AE0-49D6-A900-7A0CE78A2A55}" type="presOf" srcId="{5946A9F2-ECA2-473F-B0A3-9D3637E3E4FC}" destId="{A74DD0BA-D1B5-4417-BB48-53BB48F5EC09}" srcOrd="0" destOrd="0" presId="urn:microsoft.com/office/officeart/2005/8/layout/pyramid2"/>
    <dgm:cxn modelId="{DB8ADBAE-B28C-4F10-B090-0C22B446ED97}" srcId="{5F39124E-1D3E-48B0-8D08-62E0FD3C8DED}" destId="{AFF9FBFD-036C-433C-9CDE-7904613FAF15}" srcOrd="1" destOrd="0" parTransId="{D781B0FE-591C-4737-9538-0F817893AA9C}" sibTransId="{7859AB75-4860-4796-8168-1AB9E52EBA36}"/>
    <dgm:cxn modelId="{C8C7A713-A16B-4B4D-BAB3-DEFA4467581F}" srcId="{5F39124E-1D3E-48B0-8D08-62E0FD3C8DED}" destId="{A96CC168-5A80-4E7D-BBCA-6658AA91C436}" srcOrd="2" destOrd="0" parTransId="{AA767414-11E8-463C-AB03-88F76624A433}" sibTransId="{27C6A2A4-944E-4FDD-8CBB-9CD0538563DD}"/>
    <dgm:cxn modelId="{829F925A-2FEC-4689-8671-14932E21317E}" type="presParOf" srcId="{034DE62F-6018-4239-94A3-E39126F2601B}" destId="{0AFD3FD8-26E7-4EE8-9C9D-E402DAD199CA}" srcOrd="0" destOrd="0" presId="urn:microsoft.com/office/officeart/2005/8/layout/pyramid2"/>
    <dgm:cxn modelId="{EEE2C2A7-3AF8-4AF8-AB6A-A06977349167}" type="presParOf" srcId="{034DE62F-6018-4239-94A3-E39126F2601B}" destId="{74CB6085-1C14-4B11-B34B-7BE8616896BB}" srcOrd="1" destOrd="0" presId="urn:microsoft.com/office/officeart/2005/8/layout/pyramid2"/>
    <dgm:cxn modelId="{9D802FE2-E8E8-4CB7-90BC-01596DAEC067}" type="presParOf" srcId="{74CB6085-1C14-4B11-B34B-7BE8616896BB}" destId="{A74DD0BA-D1B5-4417-BB48-53BB48F5EC09}" srcOrd="0" destOrd="0" presId="urn:microsoft.com/office/officeart/2005/8/layout/pyramid2"/>
    <dgm:cxn modelId="{6B18224A-B60E-4BBA-8394-90C4158878BC}" type="presParOf" srcId="{74CB6085-1C14-4B11-B34B-7BE8616896BB}" destId="{FDD9A924-1E47-45BD-905F-93A682E67222}" srcOrd="1" destOrd="0" presId="urn:microsoft.com/office/officeart/2005/8/layout/pyramid2"/>
    <dgm:cxn modelId="{DFAC3647-FE0A-413F-98DE-D1681F3046F0}" type="presParOf" srcId="{74CB6085-1C14-4B11-B34B-7BE8616896BB}" destId="{4AB5111D-C918-4346-BBCC-A3436DA1E2E3}" srcOrd="2" destOrd="0" presId="urn:microsoft.com/office/officeart/2005/8/layout/pyramid2"/>
    <dgm:cxn modelId="{D23F0C58-1556-430D-9570-944468093F0A}" type="presParOf" srcId="{74CB6085-1C14-4B11-B34B-7BE8616896BB}" destId="{BE7CB1B9-C5EF-4884-ACE6-888CA167FD9C}" srcOrd="3" destOrd="0" presId="urn:microsoft.com/office/officeart/2005/8/layout/pyramid2"/>
    <dgm:cxn modelId="{FE54F39D-056B-4B8A-966C-52BC2D1DA492}" type="presParOf" srcId="{74CB6085-1C14-4B11-B34B-7BE8616896BB}" destId="{329DCD26-EE04-4E35-AF5D-3D200C969288}" srcOrd="4" destOrd="0" presId="urn:microsoft.com/office/officeart/2005/8/layout/pyramid2"/>
    <dgm:cxn modelId="{DA70964B-B33C-4791-94A7-501AF8278F45}" type="presParOf" srcId="{74CB6085-1C14-4B11-B34B-7BE8616896BB}" destId="{7C960D8B-62E1-4A44-AE35-F2A3066DF8E3}" srcOrd="5" destOrd="0" presId="urn:microsoft.com/office/officeart/2005/8/layout/pyramid2"/>
    <dgm:cxn modelId="{97189102-2237-455B-BE3A-918B703BFCBE}" type="presParOf" srcId="{74CB6085-1C14-4B11-B34B-7BE8616896BB}" destId="{242E0C07-3CC6-4D2B-90C2-D73D4641AB64}" srcOrd="6" destOrd="0" presId="urn:microsoft.com/office/officeart/2005/8/layout/pyramid2"/>
    <dgm:cxn modelId="{B6E58A46-ACC7-4BF7-878E-6945D339042B}" type="presParOf" srcId="{74CB6085-1C14-4B11-B34B-7BE8616896BB}" destId="{266E68ED-165E-4005-9123-7580982F0F0E}"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01587E-3B74-4439-864B-C9AC52EE3982}" type="doc">
      <dgm:prSet loTypeId="urn:microsoft.com/office/officeart/2005/8/layout/pyramid1" loCatId="pyramid" qsTypeId="urn:microsoft.com/office/officeart/2005/8/quickstyle/simple1" qsCatId="simple" csTypeId="urn:microsoft.com/office/officeart/2005/8/colors/accent1_3" csCatId="accent1" phldr="1"/>
      <dgm:spPr/>
    </dgm:pt>
    <dgm:pt modelId="{F4B314AB-188D-4BFD-957A-81A644F81571}">
      <dgm:prSet phldrT="[Text]" custT="1"/>
      <dgm:spPr/>
      <dgm:t>
        <a:bodyPr/>
        <a:lstStyle/>
        <a:p>
          <a:r>
            <a:rPr lang="cs-CZ" sz="2800" dirty="0" smtClean="0"/>
            <a:t>Top management</a:t>
          </a:r>
          <a:endParaRPr lang="cs-CZ" sz="2800" dirty="0"/>
        </a:p>
      </dgm:t>
    </dgm:pt>
    <dgm:pt modelId="{0E9FBFF6-86CC-4BC3-BFC6-11489A1BCB7C}" type="parTrans" cxnId="{8E141387-002E-4675-ADE4-0A035B1E6FA3}">
      <dgm:prSet/>
      <dgm:spPr/>
      <dgm:t>
        <a:bodyPr/>
        <a:lstStyle/>
        <a:p>
          <a:endParaRPr lang="cs-CZ" sz="1200"/>
        </a:p>
      </dgm:t>
    </dgm:pt>
    <dgm:pt modelId="{28C7DE6C-BC6F-456B-9FBC-EE62014E2BFE}" type="sibTrans" cxnId="{8E141387-002E-4675-ADE4-0A035B1E6FA3}">
      <dgm:prSet/>
      <dgm:spPr/>
      <dgm:t>
        <a:bodyPr/>
        <a:lstStyle/>
        <a:p>
          <a:endParaRPr lang="cs-CZ" sz="1200"/>
        </a:p>
      </dgm:t>
    </dgm:pt>
    <dgm:pt modelId="{61476BB7-BBDC-41F7-8430-85D05AF06A21}">
      <dgm:prSet phldrT="[Text]" custT="1"/>
      <dgm:spPr/>
      <dgm:t>
        <a:bodyPr/>
        <a:lstStyle/>
        <a:p>
          <a:r>
            <a:rPr lang="cs-CZ" sz="2800" dirty="0" err="1" smtClean="0"/>
            <a:t>Midle</a:t>
          </a:r>
          <a:r>
            <a:rPr lang="cs-CZ" sz="2800" dirty="0" smtClean="0"/>
            <a:t> management</a:t>
          </a:r>
          <a:endParaRPr lang="cs-CZ" sz="2800" dirty="0"/>
        </a:p>
      </dgm:t>
    </dgm:pt>
    <dgm:pt modelId="{AA0A15EE-19F2-4F75-BD92-12DE7998D772}" type="parTrans" cxnId="{AA6AA3E0-D430-4100-BC62-7470658A638E}">
      <dgm:prSet/>
      <dgm:spPr/>
      <dgm:t>
        <a:bodyPr/>
        <a:lstStyle/>
        <a:p>
          <a:endParaRPr lang="cs-CZ" sz="1200"/>
        </a:p>
      </dgm:t>
    </dgm:pt>
    <dgm:pt modelId="{AF86FA0C-076B-42D7-BE30-DD16600CB4CC}" type="sibTrans" cxnId="{AA6AA3E0-D430-4100-BC62-7470658A638E}">
      <dgm:prSet/>
      <dgm:spPr/>
      <dgm:t>
        <a:bodyPr/>
        <a:lstStyle/>
        <a:p>
          <a:endParaRPr lang="cs-CZ" sz="1200"/>
        </a:p>
      </dgm:t>
    </dgm:pt>
    <dgm:pt modelId="{C56205E5-80BD-426C-B59F-CC71801912D1}">
      <dgm:prSet phldrT="[Text]" custT="1"/>
      <dgm:spPr/>
      <dgm:t>
        <a:bodyPr/>
        <a:lstStyle/>
        <a:p>
          <a:r>
            <a:rPr lang="cs-CZ" sz="2800" dirty="0" err="1" smtClean="0"/>
            <a:t>Operations</a:t>
          </a:r>
          <a:endParaRPr lang="cs-CZ" sz="2800" dirty="0"/>
        </a:p>
      </dgm:t>
    </dgm:pt>
    <dgm:pt modelId="{C7D4B59E-7947-4609-A76A-B3C6C2976D6F}" type="parTrans" cxnId="{6518E45E-CC10-42FD-9446-A7D032F900B9}">
      <dgm:prSet/>
      <dgm:spPr/>
      <dgm:t>
        <a:bodyPr/>
        <a:lstStyle/>
        <a:p>
          <a:endParaRPr lang="cs-CZ" sz="1200"/>
        </a:p>
      </dgm:t>
    </dgm:pt>
    <dgm:pt modelId="{DB40A176-A196-452C-98BA-BB8679143CE3}" type="sibTrans" cxnId="{6518E45E-CC10-42FD-9446-A7D032F900B9}">
      <dgm:prSet/>
      <dgm:spPr/>
      <dgm:t>
        <a:bodyPr/>
        <a:lstStyle/>
        <a:p>
          <a:endParaRPr lang="cs-CZ" sz="1200"/>
        </a:p>
      </dgm:t>
    </dgm:pt>
    <dgm:pt modelId="{CFB57747-ED3E-4AF2-848B-E8F1C6C1DD12}" type="pres">
      <dgm:prSet presAssocID="{9001587E-3B74-4439-864B-C9AC52EE3982}" presName="Name0" presStyleCnt="0">
        <dgm:presLayoutVars>
          <dgm:dir/>
          <dgm:animLvl val="lvl"/>
          <dgm:resizeHandles val="exact"/>
        </dgm:presLayoutVars>
      </dgm:prSet>
      <dgm:spPr/>
    </dgm:pt>
    <dgm:pt modelId="{8AF0BBDC-8658-43C5-8C78-FB0078774641}" type="pres">
      <dgm:prSet presAssocID="{F4B314AB-188D-4BFD-957A-81A644F81571}" presName="Name8" presStyleCnt="0"/>
      <dgm:spPr/>
    </dgm:pt>
    <dgm:pt modelId="{09146A48-DBA5-4F4D-BDFC-487F75DC5921}" type="pres">
      <dgm:prSet presAssocID="{F4B314AB-188D-4BFD-957A-81A644F81571}" presName="level" presStyleLbl="node1" presStyleIdx="0" presStyleCnt="3">
        <dgm:presLayoutVars>
          <dgm:chMax val="1"/>
          <dgm:bulletEnabled val="1"/>
        </dgm:presLayoutVars>
      </dgm:prSet>
      <dgm:spPr/>
      <dgm:t>
        <a:bodyPr/>
        <a:lstStyle/>
        <a:p>
          <a:endParaRPr lang="cs-CZ"/>
        </a:p>
      </dgm:t>
    </dgm:pt>
    <dgm:pt modelId="{D135F125-2EAE-496F-8CF7-5CC1C17CF2CF}" type="pres">
      <dgm:prSet presAssocID="{F4B314AB-188D-4BFD-957A-81A644F81571}" presName="levelTx" presStyleLbl="revTx" presStyleIdx="0" presStyleCnt="0">
        <dgm:presLayoutVars>
          <dgm:chMax val="1"/>
          <dgm:bulletEnabled val="1"/>
        </dgm:presLayoutVars>
      </dgm:prSet>
      <dgm:spPr/>
      <dgm:t>
        <a:bodyPr/>
        <a:lstStyle/>
        <a:p>
          <a:endParaRPr lang="cs-CZ"/>
        </a:p>
      </dgm:t>
    </dgm:pt>
    <dgm:pt modelId="{EC7D0D11-2DDA-45D6-8407-01F544ED2776}" type="pres">
      <dgm:prSet presAssocID="{61476BB7-BBDC-41F7-8430-85D05AF06A21}" presName="Name8" presStyleCnt="0"/>
      <dgm:spPr/>
    </dgm:pt>
    <dgm:pt modelId="{FC5814C1-325B-4570-8FCA-BDC27721648F}" type="pres">
      <dgm:prSet presAssocID="{61476BB7-BBDC-41F7-8430-85D05AF06A21}" presName="level" presStyleLbl="node1" presStyleIdx="1" presStyleCnt="3">
        <dgm:presLayoutVars>
          <dgm:chMax val="1"/>
          <dgm:bulletEnabled val="1"/>
        </dgm:presLayoutVars>
      </dgm:prSet>
      <dgm:spPr/>
      <dgm:t>
        <a:bodyPr/>
        <a:lstStyle/>
        <a:p>
          <a:endParaRPr lang="cs-CZ"/>
        </a:p>
      </dgm:t>
    </dgm:pt>
    <dgm:pt modelId="{5BBA17FD-1D01-43EC-A97F-9B75CEBDA5BA}" type="pres">
      <dgm:prSet presAssocID="{61476BB7-BBDC-41F7-8430-85D05AF06A21}" presName="levelTx" presStyleLbl="revTx" presStyleIdx="0" presStyleCnt="0">
        <dgm:presLayoutVars>
          <dgm:chMax val="1"/>
          <dgm:bulletEnabled val="1"/>
        </dgm:presLayoutVars>
      </dgm:prSet>
      <dgm:spPr/>
      <dgm:t>
        <a:bodyPr/>
        <a:lstStyle/>
        <a:p>
          <a:endParaRPr lang="cs-CZ"/>
        </a:p>
      </dgm:t>
    </dgm:pt>
    <dgm:pt modelId="{DC38905F-B1F8-4E98-8A06-6DD3A99EBAB6}" type="pres">
      <dgm:prSet presAssocID="{C56205E5-80BD-426C-B59F-CC71801912D1}" presName="Name8" presStyleCnt="0"/>
      <dgm:spPr/>
    </dgm:pt>
    <dgm:pt modelId="{61524C24-B6EC-45BE-83E8-3991618475D0}" type="pres">
      <dgm:prSet presAssocID="{C56205E5-80BD-426C-B59F-CC71801912D1}" presName="level" presStyleLbl="node1" presStyleIdx="2" presStyleCnt="3">
        <dgm:presLayoutVars>
          <dgm:chMax val="1"/>
          <dgm:bulletEnabled val="1"/>
        </dgm:presLayoutVars>
      </dgm:prSet>
      <dgm:spPr/>
      <dgm:t>
        <a:bodyPr/>
        <a:lstStyle/>
        <a:p>
          <a:endParaRPr lang="cs-CZ"/>
        </a:p>
      </dgm:t>
    </dgm:pt>
    <dgm:pt modelId="{AAFF0332-783E-4BB5-8F7E-2F2590BD1820}" type="pres">
      <dgm:prSet presAssocID="{C56205E5-80BD-426C-B59F-CC71801912D1}" presName="levelTx" presStyleLbl="revTx" presStyleIdx="0" presStyleCnt="0">
        <dgm:presLayoutVars>
          <dgm:chMax val="1"/>
          <dgm:bulletEnabled val="1"/>
        </dgm:presLayoutVars>
      </dgm:prSet>
      <dgm:spPr/>
      <dgm:t>
        <a:bodyPr/>
        <a:lstStyle/>
        <a:p>
          <a:endParaRPr lang="cs-CZ"/>
        </a:p>
      </dgm:t>
    </dgm:pt>
  </dgm:ptLst>
  <dgm:cxnLst>
    <dgm:cxn modelId="{6518E45E-CC10-42FD-9446-A7D032F900B9}" srcId="{9001587E-3B74-4439-864B-C9AC52EE3982}" destId="{C56205E5-80BD-426C-B59F-CC71801912D1}" srcOrd="2" destOrd="0" parTransId="{C7D4B59E-7947-4609-A76A-B3C6C2976D6F}" sibTransId="{DB40A176-A196-452C-98BA-BB8679143CE3}"/>
    <dgm:cxn modelId="{817D56BE-8902-4493-80F1-4C5A8B0924DF}" type="presOf" srcId="{61476BB7-BBDC-41F7-8430-85D05AF06A21}" destId="{5BBA17FD-1D01-43EC-A97F-9B75CEBDA5BA}" srcOrd="1" destOrd="0" presId="urn:microsoft.com/office/officeart/2005/8/layout/pyramid1"/>
    <dgm:cxn modelId="{79142413-D6AB-4974-B224-7BDF6C0795C6}" type="presOf" srcId="{61476BB7-BBDC-41F7-8430-85D05AF06A21}" destId="{FC5814C1-325B-4570-8FCA-BDC27721648F}" srcOrd="0" destOrd="0" presId="urn:microsoft.com/office/officeart/2005/8/layout/pyramid1"/>
    <dgm:cxn modelId="{C8409CCA-0FCA-4E57-B03B-D58115E8BD1D}" type="presOf" srcId="{F4B314AB-188D-4BFD-957A-81A644F81571}" destId="{09146A48-DBA5-4F4D-BDFC-487F75DC5921}" srcOrd="0" destOrd="0" presId="urn:microsoft.com/office/officeart/2005/8/layout/pyramid1"/>
    <dgm:cxn modelId="{BCA2E686-068A-499F-BF14-F7D15239C636}" type="presOf" srcId="{9001587E-3B74-4439-864B-C9AC52EE3982}" destId="{CFB57747-ED3E-4AF2-848B-E8F1C6C1DD12}" srcOrd="0" destOrd="0" presId="urn:microsoft.com/office/officeart/2005/8/layout/pyramid1"/>
    <dgm:cxn modelId="{A0FD7D75-AFDA-420A-B818-DFE0D7502317}" type="presOf" srcId="{C56205E5-80BD-426C-B59F-CC71801912D1}" destId="{61524C24-B6EC-45BE-83E8-3991618475D0}" srcOrd="0" destOrd="0" presId="urn:microsoft.com/office/officeart/2005/8/layout/pyramid1"/>
    <dgm:cxn modelId="{8E141387-002E-4675-ADE4-0A035B1E6FA3}" srcId="{9001587E-3B74-4439-864B-C9AC52EE3982}" destId="{F4B314AB-188D-4BFD-957A-81A644F81571}" srcOrd="0" destOrd="0" parTransId="{0E9FBFF6-86CC-4BC3-BFC6-11489A1BCB7C}" sibTransId="{28C7DE6C-BC6F-456B-9FBC-EE62014E2BFE}"/>
    <dgm:cxn modelId="{AA6AA3E0-D430-4100-BC62-7470658A638E}" srcId="{9001587E-3B74-4439-864B-C9AC52EE3982}" destId="{61476BB7-BBDC-41F7-8430-85D05AF06A21}" srcOrd="1" destOrd="0" parTransId="{AA0A15EE-19F2-4F75-BD92-12DE7998D772}" sibTransId="{AF86FA0C-076B-42D7-BE30-DD16600CB4CC}"/>
    <dgm:cxn modelId="{C8109516-5843-4145-8E9E-3125691A272C}" type="presOf" srcId="{F4B314AB-188D-4BFD-957A-81A644F81571}" destId="{D135F125-2EAE-496F-8CF7-5CC1C17CF2CF}" srcOrd="1" destOrd="0" presId="urn:microsoft.com/office/officeart/2005/8/layout/pyramid1"/>
    <dgm:cxn modelId="{986AF64E-D11C-4D78-B3D9-E8F91389A57E}" type="presOf" srcId="{C56205E5-80BD-426C-B59F-CC71801912D1}" destId="{AAFF0332-783E-4BB5-8F7E-2F2590BD1820}" srcOrd="1" destOrd="0" presId="urn:microsoft.com/office/officeart/2005/8/layout/pyramid1"/>
    <dgm:cxn modelId="{6494EE3E-B80B-45EE-BDAC-CE21E49A922A}" type="presParOf" srcId="{CFB57747-ED3E-4AF2-848B-E8F1C6C1DD12}" destId="{8AF0BBDC-8658-43C5-8C78-FB0078774641}" srcOrd="0" destOrd="0" presId="urn:microsoft.com/office/officeart/2005/8/layout/pyramid1"/>
    <dgm:cxn modelId="{A45F8B68-EFCB-472C-8D69-6EB9A554B0AC}" type="presParOf" srcId="{8AF0BBDC-8658-43C5-8C78-FB0078774641}" destId="{09146A48-DBA5-4F4D-BDFC-487F75DC5921}" srcOrd="0" destOrd="0" presId="urn:microsoft.com/office/officeart/2005/8/layout/pyramid1"/>
    <dgm:cxn modelId="{1A4EB2D1-C379-43B1-81E9-828BB0F1F888}" type="presParOf" srcId="{8AF0BBDC-8658-43C5-8C78-FB0078774641}" destId="{D135F125-2EAE-496F-8CF7-5CC1C17CF2CF}" srcOrd="1" destOrd="0" presId="urn:microsoft.com/office/officeart/2005/8/layout/pyramid1"/>
    <dgm:cxn modelId="{AD601A85-C7A5-42F0-AEEB-CCE2092873A0}" type="presParOf" srcId="{CFB57747-ED3E-4AF2-848B-E8F1C6C1DD12}" destId="{EC7D0D11-2DDA-45D6-8407-01F544ED2776}" srcOrd="1" destOrd="0" presId="urn:microsoft.com/office/officeart/2005/8/layout/pyramid1"/>
    <dgm:cxn modelId="{133EB3BF-0713-453C-B958-116A31EE93EC}" type="presParOf" srcId="{EC7D0D11-2DDA-45D6-8407-01F544ED2776}" destId="{FC5814C1-325B-4570-8FCA-BDC27721648F}" srcOrd="0" destOrd="0" presId="urn:microsoft.com/office/officeart/2005/8/layout/pyramid1"/>
    <dgm:cxn modelId="{746FECD1-B9B4-4319-B79A-CD44B9A6482A}" type="presParOf" srcId="{EC7D0D11-2DDA-45D6-8407-01F544ED2776}" destId="{5BBA17FD-1D01-43EC-A97F-9B75CEBDA5BA}" srcOrd="1" destOrd="0" presId="urn:microsoft.com/office/officeart/2005/8/layout/pyramid1"/>
    <dgm:cxn modelId="{785E7D4D-2C8C-4592-9E4D-92DB8ACFCE6A}" type="presParOf" srcId="{CFB57747-ED3E-4AF2-848B-E8F1C6C1DD12}" destId="{DC38905F-B1F8-4E98-8A06-6DD3A99EBAB6}" srcOrd="2" destOrd="0" presId="urn:microsoft.com/office/officeart/2005/8/layout/pyramid1"/>
    <dgm:cxn modelId="{BFF1BF64-171B-4A87-9992-44825F93CCE9}" type="presParOf" srcId="{DC38905F-B1F8-4E98-8A06-6DD3A99EBAB6}" destId="{61524C24-B6EC-45BE-83E8-3991618475D0}" srcOrd="0" destOrd="0" presId="urn:microsoft.com/office/officeart/2005/8/layout/pyramid1"/>
    <dgm:cxn modelId="{AC8F1596-2C1C-4D08-B1B1-B8EF5E1F7598}" type="presParOf" srcId="{DC38905F-B1F8-4E98-8A06-6DD3A99EBAB6}" destId="{AAFF0332-783E-4BB5-8F7E-2F2590BD182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2/10/2015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A29A4-78C8-47AB-BA06-22CB45938951}" type="datetime1">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2" name="Nadpis 1"/>
          <p:cNvSpPr>
            <a:spLocks noGrp="1"/>
          </p:cNvSpPr>
          <p:nvPr>
            <p:ph type="ctrTitle"/>
          </p:nvPr>
        </p:nvSpPr>
        <p:spPr>
          <a:xfrm>
            <a:off x="911424" y="548681"/>
            <a:ext cx="10363200" cy="1470025"/>
          </a:xfrm>
        </p:spPr>
        <p:txBody>
          <a:bodyPr>
            <a:normAutofit/>
          </a:bodyPr>
          <a:lstStyle>
            <a:lvl1pPr>
              <a:defRPr sz="3200" b="1">
                <a:solidFill>
                  <a:srgbClr val="002B82"/>
                </a:solidFill>
              </a:defRPr>
            </a:lvl1pPr>
          </a:lstStyle>
          <a:p>
            <a:r>
              <a:rPr lang="cs-CZ" dirty="0" smtClean="0"/>
              <a:t>Klepnutím lze upravit styl předlohy nadpisů.</a:t>
            </a:r>
            <a:endParaRPr lang="cs-CZ" dirty="0"/>
          </a:p>
        </p:txBody>
      </p:sp>
      <p:pic>
        <p:nvPicPr>
          <p:cNvPr id="5122" name="Picture 2" descr="G:\ZALOHY\Dokumenty\Obrázky\sxc.hu\926343_45454100.jpg"/>
          <p:cNvPicPr>
            <a:picLocks noChangeAspect="1" noChangeArrowheads="1"/>
          </p:cNvPicPr>
          <p:nvPr userDrawn="1"/>
        </p:nvPicPr>
        <p:blipFill>
          <a:blip r:embed="rId2" cstate="print"/>
          <a:srcRect l="1693" t="2961"/>
          <a:stretch>
            <a:fillRect/>
          </a:stretch>
        </p:blipFill>
        <p:spPr bwMode="auto">
          <a:xfrm>
            <a:off x="2159563" y="2924944"/>
            <a:ext cx="7968885" cy="3933056"/>
          </a:xfrm>
          <a:prstGeom prst="rect">
            <a:avLst/>
          </a:prstGeom>
          <a:noFill/>
        </p:spPr>
      </p:pic>
    </p:spTree>
    <p:extLst>
      <p:ext uri="{BB962C8B-B14F-4D97-AF65-F5344CB8AC3E}">
        <p14:creationId xmlns:p14="http://schemas.microsoft.com/office/powerpoint/2010/main" val="364141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4B5B-21A0-4192-BF4C-38187F1A68D8}" type="datetime1">
              <a:rPr lang="en-US" smtClean="0"/>
              <a:t>2/10/2015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5CF7C-B333-48E1-A4A6-83A3C8B73AC0}" type="datetime1">
              <a:rPr lang="en-US" smtClean="0"/>
              <a:t>2/10/2015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20762-5CBF-4210-AB54-376B091119F8}" type="datetime1">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DB371-BF5F-4058-A212-1A908E4D2674}" type="datetime1">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60A4083B-90AA-48CF-BAD5-00AA24D7F288}" type="datetime1">
              <a:rPr lang="en-US" smtClean="0"/>
              <a:t>2/10/2015</a:t>
            </a:fld>
            <a:endParaRPr lang="en-US"/>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t>2/10/2015</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B51B2453-8663-4C69-AF73-9FD7B1DEC5D0}" type="datetime1">
              <a:rPr lang="en-US" smtClean="0"/>
              <a:t>2/10/2015</a:t>
            </a:fld>
            <a:endParaRPr lang="en-US"/>
          </a:p>
        </p:txBody>
      </p: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E31375A4-56A4-47D6-9801-1991572033F7}" type="slidenum">
              <a:rPr lang="en-US" smtClean="0"/>
              <a:pPr/>
              <a:t>‹#›</a:t>
            </a:fld>
            <a:endParaRPr lang="en-US"/>
          </a:p>
        </p:txBody>
      </p:sp>
      <p:cxnSp>
        <p:nvCxnSpPr>
          <p:cNvPr id="148" name="Straight Connector 14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hyperlink" Target="http://www.businessinfo.cz/cs/clanky/typy-organizacnich-struktur-cleneni-2840.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Organizační struktury</a:t>
            </a:r>
            <a:endParaRPr lang="cs-CZ" dirty="0"/>
          </a:p>
        </p:txBody>
      </p:sp>
      <p:sp>
        <p:nvSpPr>
          <p:cNvPr id="3" name="Subtitle 2"/>
          <p:cNvSpPr>
            <a:spLocks noGrp="1"/>
          </p:cNvSpPr>
          <p:nvPr>
            <p:ph type="subTitle" idx="1"/>
          </p:nvPr>
        </p:nvSpPr>
        <p:spPr/>
        <p:txBody>
          <a:bodyPr/>
          <a:lstStyle/>
          <a:p>
            <a:r>
              <a:rPr lang="cs-CZ" dirty="0" smtClean="0"/>
              <a:t>KIV/SI </a:t>
            </a:r>
            <a:r>
              <a:rPr lang="en-US" dirty="0" smtClean="0"/>
              <a:t>201</a:t>
            </a:r>
            <a:r>
              <a:rPr lang="cs-CZ" dirty="0" smtClean="0"/>
              <a:t>4</a:t>
            </a:r>
            <a:r>
              <a:rPr lang="en-US" dirty="0" smtClean="0"/>
              <a:t>/201</a:t>
            </a:r>
            <a:r>
              <a:rPr lang="cs-CZ" dirty="0" smtClean="0"/>
              <a:t>5</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7766035" y="0"/>
            <a:ext cx="4248756" cy="3186567"/>
          </a:xfrm>
          <a:prstGeom prst="rect">
            <a:avLst/>
          </a:prstGeom>
          <a:noFill/>
          <a:ln w="9525">
            <a:noFill/>
            <a:miter lim="800000"/>
            <a:headEnd/>
            <a:tailEnd/>
          </a:ln>
        </p:spPr>
      </p:pic>
    </p:spTree>
    <p:extLst>
      <p:ext uri="{BB962C8B-B14F-4D97-AF65-F5344CB8AC3E}">
        <p14:creationId xmlns:p14="http://schemas.microsoft.com/office/powerpoint/2010/main" val="227630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 vitality (Jiří Plamínek)</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426563386"/>
              </p:ext>
            </p:extLst>
          </p:nvPr>
        </p:nvGraphicFramePr>
        <p:xfrm>
          <a:off x="1295400" y="1981200"/>
          <a:ext cx="9601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descr="http://icons.iconarchive.com/icons/artua/dragon-soft/512/User-icon.png"/>
          <p:cNvPicPr>
            <a:picLocks noChangeAspect="1" noChangeArrowheads="1"/>
          </p:cNvPicPr>
          <p:nvPr/>
        </p:nvPicPr>
        <p:blipFill>
          <a:blip r:embed="rId7" cstate="print"/>
          <a:srcRect/>
          <a:stretch>
            <a:fillRect/>
          </a:stretch>
        </p:blipFill>
        <p:spPr bwMode="auto">
          <a:xfrm>
            <a:off x="9408368" y="1988840"/>
            <a:ext cx="720080" cy="720080"/>
          </a:xfrm>
          <a:prstGeom prst="rect">
            <a:avLst/>
          </a:prstGeom>
          <a:noFill/>
        </p:spPr>
      </p:pic>
      <p:pic>
        <p:nvPicPr>
          <p:cNvPr id="6" name="Picture 6" descr="https://encrypted-tbn2.gstatic.com/images?q=tbn:ANd9GcS7nXpvo7HADy9MvyUVKvLuaf7BZzQBYMyJPhkE4k3fdeW35Xhkng"/>
          <p:cNvPicPr>
            <a:picLocks noChangeAspect="1" noChangeArrowheads="1"/>
          </p:cNvPicPr>
          <p:nvPr/>
        </p:nvPicPr>
        <p:blipFill>
          <a:blip r:embed="rId8" cstate="print"/>
          <a:srcRect/>
          <a:stretch>
            <a:fillRect/>
          </a:stretch>
        </p:blipFill>
        <p:spPr bwMode="auto">
          <a:xfrm>
            <a:off x="9336361" y="3068961"/>
            <a:ext cx="796503" cy="796503"/>
          </a:xfrm>
          <a:prstGeom prst="rect">
            <a:avLst/>
          </a:prstGeom>
          <a:noFill/>
        </p:spPr>
      </p:pic>
      <p:pic>
        <p:nvPicPr>
          <p:cNvPr id="7" name="Picture 4" descr="http://www.veryicon.com/icon/png/System/Software/User%20group.png"/>
          <p:cNvPicPr>
            <a:picLocks noChangeAspect="1" noChangeArrowheads="1"/>
          </p:cNvPicPr>
          <p:nvPr/>
        </p:nvPicPr>
        <p:blipFill>
          <a:blip r:embed="rId9" cstate="print"/>
          <a:srcRect/>
          <a:stretch>
            <a:fillRect/>
          </a:stretch>
        </p:blipFill>
        <p:spPr bwMode="auto">
          <a:xfrm>
            <a:off x="9336360" y="4149080"/>
            <a:ext cx="864096" cy="864096"/>
          </a:xfrm>
          <a:prstGeom prst="rect">
            <a:avLst/>
          </a:prstGeom>
          <a:noFill/>
        </p:spPr>
      </p:pic>
    </p:spTree>
    <p:extLst>
      <p:ext uri="{BB962C8B-B14F-4D97-AF65-F5344CB8AC3E}">
        <p14:creationId xmlns:p14="http://schemas.microsoft.com/office/powerpoint/2010/main" val="41170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Popis organizačních struktur</a:t>
            </a:r>
            <a:endParaRPr lang="cs-CZ" dirty="0"/>
          </a:p>
        </p:txBody>
      </p:sp>
      <p:sp>
        <p:nvSpPr>
          <p:cNvPr id="3" name="Content Placeholder 2"/>
          <p:cNvSpPr>
            <a:spLocks noGrp="1"/>
          </p:cNvSpPr>
          <p:nvPr>
            <p:ph idx="1"/>
          </p:nvPr>
        </p:nvSpPr>
        <p:spPr/>
        <p:txBody>
          <a:bodyPr/>
          <a:lstStyle/>
          <a:p>
            <a:r>
              <a:rPr lang="cs-CZ" dirty="0" smtClean="0"/>
              <a:t>Knihy o managementu</a:t>
            </a:r>
          </a:p>
          <a:p>
            <a:r>
              <a:rPr lang="cs-CZ" dirty="0">
                <a:hlinkClick r:id="rId2"/>
              </a:rPr>
              <a:t>http://</a:t>
            </a:r>
            <a:r>
              <a:rPr lang="cs-CZ" dirty="0" smtClean="0">
                <a:hlinkClick r:id="rId2"/>
              </a:rPr>
              <a:t>www.businessinfo.cz/cs/clanky/typy-organizacnich-struktur-cleneni-2840.html</a:t>
            </a:r>
            <a:r>
              <a:rPr lang="cs-CZ" dirty="0" smtClean="0"/>
              <a:t> </a:t>
            </a:r>
            <a:endParaRPr lang="cs-CZ" dirty="0"/>
          </a:p>
        </p:txBody>
      </p:sp>
    </p:spTree>
    <p:extLst>
      <p:ext uri="{BB962C8B-B14F-4D97-AF65-F5344CB8AC3E}">
        <p14:creationId xmlns:p14="http://schemas.microsoft.com/office/powerpoint/2010/main" val="30590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Firemní kultura</a:t>
            </a:r>
            <a:endParaRPr lang="cs-CZ" dirty="0"/>
          </a:p>
        </p:txBody>
      </p:sp>
      <p:sp>
        <p:nvSpPr>
          <p:cNvPr id="3" name="Text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4888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dirty="0" smtClean="0"/>
              <a:t>Podle míry zpětné vazby</a:t>
            </a:r>
            <a:endParaRPr lang="cs-CZ" dirty="0"/>
          </a:p>
        </p:txBody>
      </p:sp>
      <p:pic>
        <p:nvPicPr>
          <p:cNvPr id="9218" name="Picture 2" descr="http://blog.tcbs.cz/data/imgs/00214l.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39886" y="1981200"/>
            <a:ext cx="531222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50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Podle klimatu</a:t>
            </a:r>
            <a:endParaRPr lang="cs-CZ" dirty="0"/>
          </a:p>
        </p:txBody>
      </p:sp>
      <p:pic>
        <p:nvPicPr>
          <p:cNvPr id="10242" name="Picture 2" descr="Vývoj disciplinované firemní kultu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9512" y="2190750"/>
            <a:ext cx="4752975"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98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Leadership</a:t>
            </a:r>
            <a:endParaRPr lang="cs-CZ" dirty="0"/>
          </a:p>
        </p:txBody>
      </p:sp>
      <p:sp>
        <p:nvSpPr>
          <p:cNvPr id="3" name="Content Placeholder 2"/>
          <p:cNvSpPr>
            <a:spLocks noGrp="1"/>
          </p:cNvSpPr>
          <p:nvPr>
            <p:ph idx="1"/>
          </p:nvPr>
        </p:nvSpPr>
        <p:spPr/>
        <p:txBody>
          <a:bodyPr/>
          <a:lstStyle/>
          <a:p>
            <a:r>
              <a:rPr lang="cs-CZ" dirty="0" smtClean="0"/>
              <a:t>Direktivní řízení, poslušnost, příkazy</a:t>
            </a:r>
          </a:p>
          <a:p>
            <a:r>
              <a:rPr lang="cs-CZ" dirty="0" smtClean="0"/>
              <a:t>Vedení příkladem, koučování, iniciativa</a:t>
            </a:r>
            <a:endParaRPr lang="cs-CZ" dirty="0"/>
          </a:p>
        </p:txBody>
      </p:sp>
      <p:pic>
        <p:nvPicPr>
          <p:cNvPr id="11268" name="Picture 4" descr="Embedded image perma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572" y="1212112"/>
            <a:ext cx="4761614" cy="476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6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Firemní hierarchie a rozhodování</a:t>
            </a:r>
            <a:endParaRPr lang="cs-CZ" dirty="0"/>
          </a:p>
        </p:txBody>
      </p:sp>
      <p:sp>
        <p:nvSpPr>
          <p:cNvPr id="4" name="Text Placeholder 3"/>
          <p:cNvSpPr>
            <a:spLocks noGrp="1"/>
          </p:cNvSpPr>
          <p:nvPr>
            <p:ph type="body" idx="1"/>
          </p:nvPr>
        </p:nvSpPr>
        <p:spPr/>
        <p:txBody>
          <a:bodyPr/>
          <a:lstStyle/>
          <a:p>
            <a:endParaRPr lang="cs-CZ"/>
          </a:p>
        </p:txBody>
      </p:sp>
    </p:spTree>
    <p:extLst>
      <p:ext uri="{BB962C8B-B14F-4D97-AF65-F5344CB8AC3E}">
        <p14:creationId xmlns:p14="http://schemas.microsoft.com/office/powerpoint/2010/main" val="233461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Firemní hierarchie</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990536320"/>
              </p:ext>
            </p:extLst>
          </p:nvPr>
        </p:nvGraphicFramePr>
        <p:xfrm>
          <a:off x="2294860" y="1959935"/>
          <a:ext cx="7189381" cy="4089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7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Vlastnická struktura – odpovědnost, vliv</a:t>
            </a:r>
            <a:endParaRPr lang="cs-CZ" dirty="0"/>
          </a:p>
        </p:txBody>
      </p:sp>
      <p:sp>
        <p:nvSpPr>
          <p:cNvPr id="3" name="Content Placeholder 2"/>
          <p:cNvSpPr>
            <a:spLocks noGrp="1"/>
          </p:cNvSpPr>
          <p:nvPr>
            <p:ph idx="1"/>
          </p:nvPr>
        </p:nvSpPr>
        <p:spPr/>
        <p:txBody>
          <a:bodyPr>
            <a:normAutofit lnSpcReduction="10000"/>
          </a:bodyPr>
          <a:lstStyle/>
          <a:p>
            <a:r>
              <a:rPr lang="cs-CZ" dirty="0" smtClean="0"/>
              <a:t>Fyzická osoba</a:t>
            </a:r>
          </a:p>
          <a:p>
            <a:r>
              <a:rPr lang="cs-CZ" dirty="0" smtClean="0"/>
              <a:t>Společnost s ručeným omezením – jednatelé</a:t>
            </a:r>
          </a:p>
          <a:p>
            <a:r>
              <a:rPr lang="cs-CZ" dirty="0" smtClean="0"/>
              <a:t>Akciová společnost – správní a dozorčí rada</a:t>
            </a:r>
          </a:p>
          <a:p>
            <a:r>
              <a:rPr lang="cs-CZ" dirty="0" smtClean="0"/>
              <a:t>…</a:t>
            </a:r>
          </a:p>
          <a:p>
            <a:endParaRPr lang="cs-CZ" dirty="0"/>
          </a:p>
          <a:p>
            <a:r>
              <a:rPr lang="cs-CZ" dirty="0" smtClean="0"/>
              <a:t>Majitel</a:t>
            </a:r>
          </a:p>
          <a:p>
            <a:r>
              <a:rPr lang="cs-CZ" dirty="0" smtClean="0"/>
              <a:t>Statutární zástupce</a:t>
            </a:r>
          </a:p>
          <a:p>
            <a:r>
              <a:rPr lang="cs-CZ" dirty="0" smtClean="0"/>
              <a:t>Prokurista apod.</a:t>
            </a:r>
            <a:endParaRPr lang="cs-CZ" dirty="0"/>
          </a:p>
        </p:txBody>
      </p:sp>
    </p:spTree>
    <p:extLst>
      <p:ext uri="{BB962C8B-B14F-4D97-AF65-F5344CB8AC3E}">
        <p14:creationId xmlns:p14="http://schemas.microsoft.com/office/powerpoint/2010/main" val="8823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t>
            </a:r>
            <a:r>
              <a:rPr lang="cs-CZ" dirty="0" err="1" smtClean="0"/>
              <a:t>level</a:t>
            </a:r>
            <a:r>
              <a:rPr lang="cs-CZ" dirty="0" smtClean="0"/>
              <a:t> role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CEO</a:t>
            </a:r>
          </a:p>
          <a:p>
            <a:r>
              <a:rPr lang="cs-CZ" dirty="0" smtClean="0"/>
              <a:t>CFO</a:t>
            </a:r>
          </a:p>
          <a:p>
            <a:r>
              <a:rPr lang="cs-CZ" dirty="0" smtClean="0"/>
              <a:t>CIO</a:t>
            </a:r>
          </a:p>
          <a:p>
            <a:r>
              <a:rPr lang="cs-CZ" dirty="0" smtClean="0"/>
              <a:t>COO</a:t>
            </a:r>
          </a:p>
          <a:p>
            <a:r>
              <a:rPr lang="cs-CZ" dirty="0" smtClean="0"/>
              <a:t>CMO</a:t>
            </a:r>
          </a:p>
          <a:p>
            <a:endParaRPr lang="cs-CZ" dirty="0" smtClean="0"/>
          </a:p>
          <a:p>
            <a:r>
              <a:rPr lang="cs-CZ" dirty="0" smtClean="0"/>
              <a:t>GM</a:t>
            </a:r>
          </a:p>
          <a:p>
            <a:r>
              <a:rPr lang="cs-CZ" dirty="0" smtClean="0"/>
              <a:t>VP</a:t>
            </a:r>
            <a:endParaRPr lang="cs-CZ" dirty="0"/>
          </a:p>
        </p:txBody>
      </p:sp>
    </p:spTree>
    <p:extLst>
      <p:ext uri="{BB962C8B-B14F-4D97-AF65-F5344CB8AC3E}">
        <p14:creationId xmlns:p14="http://schemas.microsoft.com/office/powerpoint/2010/main" val="288402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Organizační struktura firmy</a:t>
            </a:r>
            <a:endParaRPr lang="cs-CZ" dirty="0"/>
          </a:p>
        </p:txBody>
      </p:sp>
      <p:sp>
        <p:nvSpPr>
          <p:cNvPr id="4" name="Text Placeholder 3"/>
          <p:cNvSpPr>
            <a:spLocks noGrp="1"/>
          </p:cNvSpPr>
          <p:nvPr>
            <p:ph type="body" idx="1"/>
          </p:nvPr>
        </p:nvSpPr>
        <p:spPr/>
        <p:txBody>
          <a:bodyPr/>
          <a:lstStyle/>
          <a:p>
            <a:endParaRPr lang="cs-CZ"/>
          </a:p>
        </p:txBody>
      </p:sp>
    </p:spTree>
    <p:extLst>
      <p:ext uri="{BB962C8B-B14F-4D97-AF65-F5344CB8AC3E}">
        <p14:creationId xmlns:p14="http://schemas.microsoft.com/office/powerpoint/2010/main" val="152601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Běžné termíny</a:t>
            </a:r>
            <a:endParaRPr lang="cs-CZ" dirty="0"/>
          </a:p>
        </p:txBody>
      </p:sp>
      <p:sp>
        <p:nvSpPr>
          <p:cNvPr id="3" name="Zástupný symbol pro obsah 2"/>
          <p:cNvSpPr>
            <a:spLocks noGrp="1"/>
          </p:cNvSpPr>
          <p:nvPr>
            <p:ph idx="1"/>
          </p:nvPr>
        </p:nvSpPr>
        <p:spPr/>
        <p:txBody>
          <a:bodyPr/>
          <a:lstStyle/>
          <a:p>
            <a:r>
              <a:rPr lang="cs-CZ" dirty="0" err="1" smtClean="0"/>
              <a:t>Decision</a:t>
            </a:r>
            <a:r>
              <a:rPr lang="cs-CZ" dirty="0" smtClean="0"/>
              <a:t> maker</a:t>
            </a:r>
          </a:p>
          <a:p>
            <a:r>
              <a:rPr lang="cs-CZ" dirty="0" err="1" smtClean="0"/>
              <a:t>Influencer</a:t>
            </a:r>
            <a:endParaRPr lang="cs-CZ" dirty="0" smtClean="0"/>
          </a:p>
          <a:p>
            <a:endParaRPr lang="cs-CZ" dirty="0" smtClean="0"/>
          </a:p>
          <a:p>
            <a:r>
              <a:rPr lang="cs-CZ" dirty="0" smtClean="0"/>
              <a:t>LOB </a:t>
            </a:r>
            <a:r>
              <a:rPr lang="cs-CZ" dirty="0" err="1"/>
              <a:t>m</a:t>
            </a:r>
            <a:r>
              <a:rPr lang="cs-CZ" dirty="0" err="1" smtClean="0"/>
              <a:t>anager</a:t>
            </a:r>
            <a:endParaRPr lang="cs-CZ" dirty="0" smtClean="0"/>
          </a:p>
          <a:p>
            <a:r>
              <a:rPr lang="cs-CZ" dirty="0" smtClean="0"/>
              <a:t>Business user – výsledek, KPI, </a:t>
            </a:r>
            <a:r>
              <a:rPr lang="cs-CZ" dirty="0" err="1" smtClean="0"/>
              <a:t>exceptions</a:t>
            </a:r>
            <a:endParaRPr lang="cs-CZ" dirty="0" smtClean="0"/>
          </a:p>
          <a:p>
            <a:r>
              <a:rPr lang="cs-CZ" dirty="0" smtClean="0"/>
              <a:t>Process </a:t>
            </a:r>
            <a:r>
              <a:rPr lang="cs-CZ" dirty="0" err="1" smtClean="0"/>
              <a:t>Owner</a:t>
            </a:r>
            <a:endParaRPr lang="cs-CZ" dirty="0" smtClean="0"/>
          </a:p>
          <a:p>
            <a:r>
              <a:rPr lang="cs-CZ" dirty="0" err="1" smtClean="0"/>
              <a:t>Task</a:t>
            </a:r>
            <a:r>
              <a:rPr lang="cs-CZ" dirty="0" smtClean="0"/>
              <a:t> </a:t>
            </a:r>
            <a:r>
              <a:rPr lang="cs-CZ" dirty="0" err="1" smtClean="0"/>
              <a:t>worker</a:t>
            </a:r>
            <a:r>
              <a:rPr lang="cs-CZ" dirty="0" smtClean="0"/>
              <a:t> </a:t>
            </a:r>
            <a:endParaRPr lang="cs-CZ" dirty="0"/>
          </a:p>
        </p:txBody>
      </p:sp>
    </p:spTree>
    <p:extLst>
      <p:ext uri="{BB962C8B-B14F-4D97-AF65-F5344CB8AC3E}">
        <p14:creationId xmlns:p14="http://schemas.microsoft.com/office/powerpoint/2010/main" val="408327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Racionální vs. iracionální rozhodování</a:t>
            </a:r>
            <a:endParaRPr lang="cs-CZ" dirty="0"/>
          </a:p>
        </p:txBody>
      </p:sp>
      <p:pic>
        <p:nvPicPr>
          <p:cNvPr id="3074" name="Picture 2" descr="http://onproductmanagement.files.wordpress.com/2008/08/dilber-decisions-strategy.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34873" y="1981200"/>
            <a:ext cx="532225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1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Různé organizační struktury</a:t>
            </a:r>
            <a:endParaRPr lang="cs-CZ" dirty="0"/>
          </a:p>
        </p:txBody>
      </p:sp>
      <p:sp>
        <p:nvSpPr>
          <p:cNvPr id="3" name="Content Placeholder 2"/>
          <p:cNvSpPr>
            <a:spLocks noGrp="1"/>
          </p:cNvSpPr>
          <p:nvPr>
            <p:ph idx="1"/>
          </p:nvPr>
        </p:nvSpPr>
        <p:spPr/>
        <p:txBody>
          <a:bodyPr/>
          <a:lstStyle/>
          <a:p>
            <a:r>
              <a:rPr lang="cs-CZ" dirty="0" smtClean="0"/>
              <a:t>Liniová</a:t>
            </a:r>
          </a:p>
          <a:p>
            <a:r>
              <a:rPr lang="cs-CZ" dirty="0" smtClean="0"/>
              <a:t>Funkční</a:t>
            </a:r>
          </a:p>
          <a:p>
            <a:r>
              <a:rPr lang="cs-CZ" dirty="0" smtClean="0"/>
              <a:t>Maticová</a:t>
            </a:r>
          </a:p>
          <a:p>
            <a:r>
              <a:rPr lang="cs-CZ" dirty="0" smtClean="0"/>
              <a:t>Plochá</a:t>
            </a:r>
          </a:p>
          <a:p>
            <a:r>
              <a:rPr lang="cs-CZ" dirty="0" smtClean="0"/>
              <a:t>Divizní</a:t>
            </a:r>
          </a:p>
          <a:p>
            <a:r>
              <a:rPr lang="cs-CZ" dirty="0" smtClean="0"/>
              <a:t>…</a:t>
            </a:r>
          </a:p>
          <a:p>
            <a:endParaRPr lang="cs-CZ" dirty="0"/>
          </a:p>
        </p:txBody>
      </p:sp>
      <p:pic>
        <p:nvPicPr>
          <p:cNvPr id="1026" name="Picture 2" descr="http://programsuccess.files.wordpress.com/2013/02/simple-organizational-ch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0111" y="1858002"/>
            <a:ext cx="3212879" cy="301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57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Základní modely</a:t>
            </a:r>
            <a:endParaRPr lang="cs-CZ" dirty="0"/>
          </a:p>
        </p:txBody>
      </p:sp>
      <p:pic>
        <p:nvPicPr>
          <p:cNvPr id="8194" name="Picture 2" descr=" Functional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2" y="1961751"/>
            <a:ext cx="4048125" cy="21717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ivisional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314" y="1993650"/>
            <a:ext cx="383857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atrix Structur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985823" y="1972384"/>
            <a:ext cx="4067175" cy="2524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7417" y="4731488"/>
            <a:ext cx="928459" cy="369332"/>
          </a:xfrm>
          <a:prstGeom prst="rect">
            <a:avLst/>
          </a:prstGeom>
          <a:noFill/>
        </p:spPr>
        <p:txBody>
          <a:bodyPr wrap="none" rtlCol="0">
            <a:spAutoFit/>
          </a:bodyPr>
          <a:lstStyle/>
          <a:p>
            <a:r>
              <a:rPr lang="cs-CZ" dirty="0" smtClean="0"/>
              <a:t>funkční</a:t>
            </a:r>
            <a:endParaRPr lang="cs-CZ" dirty="0"/>
          </a:p>
        </p:txBody>
      </p:sp>
      <p:sp>
        <p:nvSpPr>
          <p:cNvPr id="5" name="TextBox 4"/>
          <p:cNvSpPr txBox="1"/>
          <p:nvPr/>
        </p:nvSpPr>
        <p:spPr>
          <a:xfrm>
            <a:off x="5720316" y="4731488"/>
            <a:ext cx="838691" cy="369332"/>
          </a:xfrm>
          <a:prstGeom prst="rect">
            <a:avLst/>
          </a:prstGeom>
          <a:noFill/>
        </p:spPr>
        <p:txBody>
          <a:bodyPr wrap="none" rtlCol="0">
            <a:spAutoFit/>
          </a:bodyPr>
          <a:lstStyle/>
          <a:p>
            <a:r>
              <a:rPr lang="cs-CZ" dirty="0" smtClean="0"/>
              <a:t>divizní</a:t>
            </a:r>
            <a:endParaRPr lang="cs-CZ" dirty="0"/>
          </a:p>
        </p:txBody>
      </p:sp>
      <p:sp>
        <p:nvSpPr>
          <p:cNvPr id="6" name="TextBox 5"/>
          <p:cNvSpPr txBox="1"/>
          <p:nvPr/>
        </p:nvSpPr>
        <p:spPr>
          <a:xfrm>
            <a:off x="9548036" y="4731488"/>
            <a:ext cx="1107996" cy="369332"/>
          </a:xfrm>
          <a:prstGeom prst="rect">
            <a:avLst/>
          </a:prstGeom>
          <a:noFill/>
        </p:spPr>
        <p:txBody>
          <a:bodyPr wrap="none" rtlCol="0">
            <a:spAutoFit/>
          </a:bodyPr>
          <a:lstStyle/>
          <a:p>
            <a:r>
              <a:rPr lang="cs-CZ" dirty="0" smtClean="0"/>
              <a:t>maticová</a:t>
            </a:r>
            <a:endParaRPr lang="cs-CZ" dirty="0"/>
          </a:p>
        </p:txBody>
      </p:sp>
    </p:spTree>
    <p:extLst>
      <p:ext uri="{BB962C8B-B14F-4D97-AF65-F5344CB8AC3E}">
        <p14:creationId xmlns:p14="http://schemas.microsoft.com/office/powerpoint/2010/main" val="354657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oalitionmfs.tripod.com/cmfs/image/comparison_decisions.gi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
            <a:ext cx="9473609" cy="686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Praxe…</a:t>
            </a:r>
            <a:endParaRPr lang="cs-CZ" dirty="0"/>
          </a:p>
        </p:txBody>
      </p:sp>
      <p:pic>
        <p:nvPicPr>
          <p:cNvPr id="4098" name="Picture 2" descr="http://www.alchemyofchange.net/wp-content/uploads/2011/12/NetworkCategor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864242"/>
            <a:ext cx="425223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7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comic is a set of 6 organizational charts, edges with arrows show who reports to whom. Amazon's is very traditional, each manager has exactly 2 people below her. Google's is colorful (nodes are colored red, green, yellow, blue) and is extremely messy. Edges are overlapping all over the place, it's unclear who reports to whom. Facebook looks like a social network with bidirectional arrows and a distributed structure. Microsoft's is divided in three sub-structures that are pointing guns at each other. Apple's is a circle with a large red dot in the center, and everyone around it reports to that red dot -- the arrow heads are particularly large and even the people two levels away from the center red dot also have arrows point at them coming directly from the red dot. Oracle's is divided into two sections, the first section is labelled 'Legal' and is huge, the second section is labelled 'Engineering' and is t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19" y="163845"/>
            <a:ext cx="6734323" cy="656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Organizační </a:t>
            </a:r>
            <a:r>
              <a:rPr lang="cs-CZ" dirty="0" err="1" smtClean="0"/>
              <a:t>struktrura</a:t>
            </a:r>
            <a:r>
              <a:rPr lang="cs-CZ" dirty="0" smtClean="0"/>
              <a:t> je důležitá pro úspěch</a:t>
            </a:r>
            <a:endParaRPr lang="cs-CZ" dirty="0"/>
          </a:p>
        </p:txBody>
      </p:sp>
      <p:pic>
        <p:nvPicPr>
          <p:cNvPr id="5122" name="Picture 2" descr="http://www.pcb007.com/articlefiles/96502-ScreenShot0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852612"/>
            <a:ext cx="5296786" cy="42348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76707" y="5560828"/>
            <a:ext cx="2582823" cy="369332"/>
          </a:xfrm>
          <a:prstGeom prst="rect">
            <a:avLst/>
          </a:prstGeom>
          <a:noFill/>
        </p:spPr>
        <p:txBody>
          <a:bodyPr wrap="none" rtlCol="0">
            <a:spAutoFit/>
          </a:bodyPr>
          <a:lstStyle/>
          <a:p>
            <a:r>
              <a:rPr lang="cs-CZ" dirty="0" smtClean="0"/>
              <a:t>Zdroj: Studie </a:t>
            </a:r>
            <a:r>
              <a:rPr lang="cs-CZ" dirty="0" err="1" smtClean="0"/>
              <a:t>Accenture</a:t>
            </a:r>
            <a:endParaRPr lang="cs-CZ" dirty="0"/>
          </a:p>
        </p:txBody>
      </p:sp>
    </p:spTree>
    <p:extLst>
      <p:ext uri="{BB962C8B-B14F-4D97-AF65-F5344CB8AC3E}">
        <p14:creationId xmlns:p14="http://schemas.microsoft.com/office/powerpoint/2010/main" val="11818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Trendy – </a:t>
            </a:r>
            <a:r>
              <a:rPr lang="cs-CZ" dirty="0" err="1" smtClean="0"/>
              <a:t>social</a:t>
            </a:r>
            <a:r>
              <a:rPr lang="cs-CZ" dirty="0" smtClean="0"/>
              <a:t> </a:t>
            </a:r>
            <a:r>
              <a:rPr lang="cs-CZ" dirty="0" err="1" smtClean="0"/>
              <a:t>networks</a:t>
            </a:r>
            <a:r>
              <a:rPr lang="cs-CZ" dirty="0" smtClean="0"/>
              <a:t>, </a:t>
            </a:r>
            <a:r>
              <a:rPr lang="cs-CZ" dirty="0" err="1" smtClean="0"/>
              <a:t>connected</a:t>
            </a:r>
            <a:r>
              <a:rPr lang="cs-CZ" dirty="0" smtClean="0"/>
              <a:t> </a:t>
            </a:r>
            <a:r>
              <a:rPr lang="cs-CZ" dirty="0" err="1" smtClean="0"/>
              <a:t>enterprise</a:t>
            </a:r>
            <a:r>
              <a:rPr lang="cs-CZ" dirty="0" smtClean="0"/>
              <a:t> </a:t>
            </a:r>
            <a:endParaRPr lang="cs-CZ" dirty="0"/>
          </a:p>
        </p:txBody>
      </p:sp>
      <p:pic>
        <p:nvPicPr>
          <p:cNvPr id="6146" name="Picture 2" descr="http://photos.mongabay.com/j/hierarchyvssocialnetwork.5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0900" y="2586037"/>
            <a:ext cx="54102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98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amond Grid 16x9">
  <a:themeElements>
    <a:clrScheme name="Custom 2">
      <a:dk1>
        <a:srgbClr val="2D2E2D"/>
      </a:dk1>
      <a:lt1>
        <a:sysClr val="window" lastClr="FFFFFF"/>
      </a:lt1>
      <a:dk2>
        <a:srgbClr val="000000"/>
      </a:dk2>
      <a:lt2>
        <a:srgbClr val="EAEAEA"/>
      </a:lt2>
      <a:accent1>
        <a:srgbClr val="00B0F0"/>
      </a:accent1>
      <a:accent2>
        <a:srgbClr val="B2B2B2"/>
      </a:accent2>
      <a:accent3>
        <a:srgbClr val="4F91A1"/>
      </a:accent3>
      <a:accent4>
        <a:srgbClr val="FF0000"/>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TC103457444[[fn=Basis]]</Template>
  <TotalTime>0</TotalTime>
  <Words>155</Words>
  <Application>Microsoft Office PowerPoint</Application>
  <PresentationFormat>Širokoúhlá obrazovka</PresentationFormat>
  <Paragraphs>64</Paragraphs>
  <Slides>21</Slides>
  <Notes>0</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21</vt:i4>
      </vt:variant>
    </vt:vector>
  </HeadingPairs>
  <TitlesOfParts>
    <vt:vector size="23" baseType="lpstr">
      <vt:lpstr>Arial</vt:lpstr>
      <vt:lpstr>Diamond Grid 16x9</vt:lpstr>
      <vt:lpstr>Organizační struktury</vt:lpstr>
      <vt:lpstr>Organizační struktura firmy</vt:lpstr>
      <vt:lpstr>Různé organizační struktury</vt:lpstr>
      <vt:lpstr>Základní modely</vt:lpstr>
      <vt:lpstr>Prezentace aplikace PowerPoint</vt:lpstr>
      <vt:lpstr>Praxe…</vt:lpstr>
      <vt:lpstr>Prezentace aplikace PowerPoint</vt:lpstr>
      <vt:lpstr>Organizační struktrura je důležitá pro úspěch</vt:lpstr>
      <vt:lpstr>Trendy – social networks, connected enterprise </vt:lpstr>
      <vt:lpstr>Teorie vitality (Jiří Plamínek)</vt:lpstr>
      <vt:lpstr>Popis organizačních struktur</vt:lpstr>
      <vt:lpstr>Firemní kultura</vt:lpstr>
      <vt:lpstr>Podle míry zpětné vazby</vt:lpstr>
      <vt:lpstr>Podle klimatu</vt:lpstr>
      <vt:lpstr>Leadership</vt:lpstr>
      <vt:lpstr>Firemní hierarchie a rozhodování</vt:lpstr>
      <vt:lpstr>Firemní hierarchie</vt:lpstr>
      <vt:lpstr>Vlastnická struktura – odpovědnost, vliv</vt:lpstr>
      <vt:lpstr>C-level role</vt:lpstr>
      <vt:lpstr>Běžné termíny</vt:lpstr>
      <vt:lpstr>Racionální vs. iracionální rozhodování</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2014-02-09T19:57:09Z</dcterms:created>
  <dcterms:modified xsi:type="dcterms:W3CDTF">2015-02-10T11:49:48Z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