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4"/>
  </p:notesMasterIdLst>
  <p:sldIdLst>
    <p:sldId id="257" r:id="rId2"/>
    <p:sldId id="321" r:id="rId3"/>
    <p:sldId id="309" r:id="rId4"/>
    <p:sldId id="312" r:id="rId5"/>
    <p:sldId id="317" r:id="rId6"/>
    <p:sldId id="364" r:id="rId7"/>
    <p:sldId id="366" r:id="rId8"/>
    <p:sldId id="365" r:id="rId9"/>
    <p:sldId id="322" r:id="rId10"/>
    <p:sldId id="367" r:id="rId11"/>
    <p:sldId id="323" r:id="rId12"/>
    <p:sldId id="368" r:id="rId13"/>
    <p:sldId id="358" r:id="rId14"/>
    <p:sldId id="383" r:id="rId15"/>
    <p:sldId id="388" r:id="rId16"/>
    <p:sldId id="331" r:id="rId17"/>
    <p:sldId id="311" r:id="rId18"/>
    <p:sldId id="390" r:id="rId19"/>
    <p:sldId id="336" r:id="rId20"/>
    <p:sldId id="343" r:id="rId21"/>
    <p:sldId id="344" r:id="rId22"/>
    <p:sldId id="386" r:id="rId23"/>
    <p:sldId id="345" r:id="rId24"/>
    <p:sldId id="385" r:id="rId25"/>
    <p:sldId id="308" r:id="rId26"/>
    <p:sldId id="422" r:id="rId27"/>
    <p:sldId id="328" r:id="rId28"/>
    <p:sldId id="315" r:id="rId29"/>
    <p:sldId id="360" r:id="rId30"/>
    <p:sldId id="374" r:id="rId31"/>
    <p:sldId id="370" r:id="rId32"/>
    <p:sldId id="371" r:id="rId33"/>
    <p:sldId id="372" r:id="rId34"/>
    <p:sldId id="373" r:id="rId35"/>
    <p:sldId id="334" r:id="rId36"/>
    <p:sldId id="380" r:id="rId37"/>
    <p:sldId id="381" r:id="rId38"/>
    <p:sldId id="377" r:id="rId39"/>
    <p:sldId id="378" r:id="rId40"/>
    <p:sldId id="376" r:id="rId41"/>
    <p:sldId id="384" r:id="rId42"/>
    <p:sldId id="423" r:id="rId43"/>
    <p:sldId id="391" r:id="rId44"/>
    <p:sldId id="361" r:id="rId45"/>
    <p:sldId id="310" r:id="rId46"/>
    <p:sldId id="325" r:id="rId47"/>
    <p:sldId id="326" r:id="rId48"/>
    <p:sldId id="327" r:id="rId49"/>
    <p:sldId id="313" r:id="rId50"/>
    <p:sldId id="329" r:id="rId51"/>
    <p:sldId id="330" r:id="rId52"/>
    <p:sldId id="337" r:id="rId53"/>
    <p:sldId id="342" r:id="rId54"/>
    <p:sldId id="387" r:id="rId55"/>
    <p:sldId id="421" r:id="rId56"/>
    <p:sldId id="369" r:id="rId57"/>
    <p:sldId id="424" r:id="rId58"/>
    <p:sldId id="320" r:id="rId59"/>
    <p:sldId id="319" r:id="rId60"/>
    <p:sldId id="303" r:id="rId61"/>
    <p:sldId id="363" r:id="rId62"/>
    <p:sldId id="346" r:id="rId63"/>
    <p:sldId id="339" r:id="rId64"/>
    <p:sldId id="338" r:id="rId65"/>
    <p:sldId id="332" r:id="rId66"/>
    <p:sldId id="318" r:id="rId67"/>
    <p:sldId id="389" r:id="rId68"/>
    <p:sldId id="396" r:id="rId69"/>
    <p:sldId id="405" r:id="rId70"/>
    <p:sldId id="404" r:id="rId71"/>
    <p:sldId id="403" r:id="rId72"/>
    <p:sldId id="402" r:id="rId73"/>
    <p:sldId id="401" r:id="rId74"/>
    <p:sldId id="400" r:id="rId75"/>
    <p:sldId id="398" r:id="rId76"/>
    <p:sldId id="399" r:id="rId77"/>
    <p:sldId id="406" r:id="rId78"/>
    <p:sldId id="407" r:id="rId79"/>
    <p:sldId id="408" r:id="rId80"/>
    <p:sldId id="409" r:id="rId81"/>
    <p:sldId id="410" r:id="rId82"/>
    <p:sldId id="411" r:id="rId83"/>
    <p:sldId id="412" r:id="rId84"/>
    <p:sldId id="413" r:id="rId85"/>
    <p:sldId id="414" r:id="rId86"/>
    <p:sldId id="415" r:id="rId87"/>
    <p:sldId id="416" r:id="rId88"/>
    <p:sldId id="417" r:id="rId89"/>
    <p:sldId id="420" r:id="rId90"/>
    <p:sldId id="419" r:id="rId91"/>
    <p:sldId id="418" r:id="rId92"/>
    <p:sldId id="362" r:id="rId93"/>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FF"/>
    <a:srgbClr val="0099FF"/>
    <a:srgbClr val="3399FF"/>
    <a:srgbClr val="FFFF99"/>
    <a:srgbClr val="33ED52"/>
    <a:srgbClr val="D9DCE7"/>
    <a:srgbClr val="D7DE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299" autoAdjust="0"/>
    <p:restoredTop sz="88060" autoAdjust="0"/>
  </p:normalViewPr>
  <p:slideViewPr>
    <p:cSldViewPr>
      <p:cViewPr>
        <p:scale>
          <a:sx n="100" d="100"/>
          <a:sy n="100" d="100"/>
        </p:scale>
        <p:origin x="-432" y="-12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0BC3CE-3DC6-48EE-A131-04D020AF1818}" type="datetimeFigureOut">
              <a:rPr lang="cs-CZ" smtClean="0"/>
              <a:pPr/>
              <a:t>4.12.2014</a:t>
            </a:fld>
            <a:endParaRPr lang="cs-CZ"/>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FDD85E-490B-4ECE-A416-B9AD062DD090}" type="slidenum">
              <a:rPr lang="cs-CZ" smtClean="0"/>
              <a:pPr/>
              <a:t>‹#›</a:t>
            </a:fld>
            <a:endParaRPr lang="cs-CZ"/>
          </a:p>
        </p:txBody>
      </p:sp>
    </p:spTree>
    <p:extLst>
      <p:ext uri="{BB962C8B-B14F-4D97-AF65-F5344CB8AC3E}">
        <p14:creationId xmlns:p14="http://schemas.microsoft.com/office/powerpoint/2010/main" val="691373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28FDD85E-490B-4ECE-A416-B9AD062DD090}" type="slidenum">
              <a:rPr lang="cs-CZ" smtClean="0"/>
              <a:pPr/>
              <a:t>6</a:t>
            </a:fld>
            <a:endParaRPr lang="cs-CZ"/>
          </a:p>
        </p:txBody>
      </p:sp>
    </p:spTree>
    <p:extLst>
      <p:ext uri="{BB962C8B-B14F-4D97-AF65-F5344CB8AC3E}">
        <p14:creationId xmlns:p14="http://schemas.microsoft.com/office/powerpoint/2010/main" val="37803133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smtClean="0"/>
              <a:t>RD - zpráva se hned smaže,</a:t>
            </a:r>
            <a:r>
              <a:rPr lang="cs-CZ" baseline="0" dirty="0" smtClean="0"/>
              <a:t> když příjemce </a:t>
            </a:r>
            <a:r>
              <a:rPr lang="en-US" baseline="0" dirty="0" err="1" smtClean="0"/>
              <a:t>zhavaruje</a:t>
            </a:r>
            <a:r>
              <a:rPr lang="cs-CZ" baseline="0" dirty="0" smtClean="0"/>
              <a:t>, </a:t>
            </a:r>
            <a:r>
              <a:rPr lang="en-US" baseline="0" dirty="0" err="1" smtClean="0"/>
              <a:t>zpr</a:t>
            </a:r>
            <a:r>
              <a:rPr lang="cs-CZ" baseline="0" dirty="0" smtClean="0"/>
              <a:t>áva se ztratí</a:t>
            </a:r>
          </a:p>
          <a:p>
            <a:r>
              <a:rPr lang="cs-CZ" dirty="0" smtClean="0"/>
              <a:t>PLCA - lock do</a:t>
            </a:r>
            <a:r>
              <a:rPr lang="cs-CZ" baseline="0" dirty="0" smtClean="0"/>
              <a:t> C</a:t>
            </a:r>
            <a:endParaRPr lang="cs-CZ" dirty="0"/>
          </a:p>
        </p:txBody>
      </p:sp>
      <p:sp>
        <p:nvSpPr>
          <p:cNvPr id="4" name="Slide Number Placeholder 3"/>
          <p:cNvSpPr>
            <a:spLocks noGrp="1"/>
          </p:cNvSpPr>
          <p:nvPr>
            <p:ph type="sldNum" sz="quarter" idx="10"/>
          </p:nvPr>
        </p:nvSpPr>
        <p:spPr/>
        <p:txBody>
          <a:bodyPr/>
          <a:lstStyle/>
          <a:p>
            <a:fld id="{28FDD85E-490B-4ECE-A416-B9AD062DD090}" type="slidenum">
              <a:rPr lang="cs-CZ" smtClean="0"/>
              <a:pPr/>
              <a:t>49</a:t>
            </a:fld>
            <a:endParaRPr lang="cs-CZ"/>
          </a:p>
        </p:txBody>
      </p:sp>
    </p:spTree>
    <p:extLst>
      <p:ext uri="{BB962C8B-B14F-4D97-AF65-F5344CB8AC3E}">
        <p14:creationId xmlns:p14="http://schemas.microsoft.com/office/powerpoint/2010/main" val="41079776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TODO </a:t>
            </a:r>
            <a:r>
              <a:rPr lang="en-US" dirty="0" err="1" smtClean="0"/>
              <a:t>Memcache</a:t>
            </a:r>
            <a:endParaRPr lang="cs-CZ" dirty="0"/>
          </a:p>
        </p:txBody>
      </p:sp>
      <p:sp>
        <p:nvSpPr>
          <p:cNvPr id="4" name="Slide Number Placeholder 3"/>
          <p:cNvSpPr>
            <a:spLocks noGrp="1"/>
          </p:cNvSpPr>
          <p:nvPr>
            <p:ph type="sldNum" sz="quarter" idx="10"/>
          </p:nvPr>
        </p:nvSpPr>
        <p:spPr/>
        <p:txBody>
          <a:bodyPr/>
          <a:lstStyle/>
          <a:p>
            <a:fld id="{28FDD85E-490B-4ECE-A416-B9AD062DD090}" type="slidenum">
              <a:rPr lang="cs-CZ" smtClean="0"/>
              <a:pPr/>
              <a:t>52</a:t>
            </a:fld>
            <a:endParaRPr lang="cs-CZ"/>
          </a:p>
        </p:txBody>
      </p:sp>
    </p:spTree>
    <p:extLst>
      <p:ext uri="{BB962C8B-B14F-4D97-AF65-F5344CB8AC3E}">
        <p14:creationId xmlns:p14="http://schemas.microsoft.com/office/powerpoint/2010/main" val="10285992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http://msdn.microsoft.com/en-us/library/windowsazure/hh973632</a:t>
            </a:r>
          </a:p>
        </p:txBody>
      </p:sp>
      <p:sp>
        <p:nvSpPr>
          <p:cNvPr id="4" name="Slide Number Placeholder 3"/>
          <p:cNvSpPr>
            <a:spLocks noGrp="1"/>
          </p:cNvSpPr>
          <p:nvPr>
            <p:ph type="sldNum" sz="quarter" idx="10"/>
          </p:nvPr>
        </p:nvSpPr>
        <p:spPr/>
        <p:txBody>
          <a:bodyPr/>
          <a:lstStyle/>
          <a:p>
            <a:fld id="{28FDD85E-490B-4ECE-A416-B9AD062DD090}" type="slidenum">
              <a:rPr lang="cs-CZ" smtClean="0"/>
              <a:pPr/>
              <a:t>53</a:t>
            </a:fld>
            <a:endParaRPr lang="cs-CZ"/>
          </a:p>
        </p:txBody>
      </p:sp>
    </p:spTree>
    <p:extLst>
      <p:ext uri="{BB962C8B-B14F-4D97-AF65-F5344CB8AC3E}">
        <p14:creationId xmlns:p14="http://schemas.microsoft.com/office/powerpoint/2010/main" val="18631798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http://msdn.microsoft.com/en-us/library/dn568099.aspx - structured info</a:t>
            </a:r>
          </a:p>
          <a:p>
            <a:r>
              <a:rPr lang="en-US" dirty="0" smtClean="0"/>
              <a:t>http://msdn.microsoft.com/en-us/library/dn589772.aspx - problem areas</a:t>
            </a:r>
          </a:p>
          <a:p>
            <a:r>
              <a:rPr lang="en-US" dirty="0" smtClean="0"/>
              <a:t>http://azure.microsoft.com/en-us/documentation/infographics/cloud-design-patterns/ - poster</a:t>
            </a:r>
          </a:p>
          <a:p>
            <a:r>
              <a:rPr lang="cs-CZ" dirty="0" smtClean="0"/>
              <a:t>http://www.microsoft.com/en-us/download/details.aspx?id=42026</a:t>
            </a:r>
            <a:r>
              <a:rPr lang="en-US" dirty="0" smtClean="0"/>
              <a:t> - book</a:t>
            </a:r>
          </a:p>
          <a:p>
            <a:r>
              <a:rPr lang="cs-CZ" dirty="0" smtClean="0"/>
              <a:t>http://msdn.microsoft.com/en-us/magazine/dd727504.aspx</a:t>
            </a:r>
            <a:r>
              <a:rPr lang="en-US" dirty="0" smtClean="0"/>
              <a:t> - article</a:t>
            </a:r>
          </a:p>
          <a:p>
            <a:endParaRPr lang="en-US" dirty="0" smtClean="0"/>
          </a:p>
          <a:p>
            <a:endParaRPr lang="cs-CZ" dirty="0"/>
          </a:p>
        </p:txBody>
      </p:sp>
      <p:sp>
        <p:nvSpPr>
          <p:cNvPr id="4" name="Slide Number Placeholder 3"/>
          <p:cNvSpPr>
            <a:spLocks noGrp="1"/>
          </p:cNvSpPr>
          <p:nvPr>
            <p:ph type="sldNum" sz="quarter" idx="10"/>
          </p:nvPr>
        </p:nvSpPr>
        <p:spPr/>
        <p:txBody>
          <a:bodyPr/>
          <a:lstStyle/>
          <a:p>
            <a:fld id="{28FDD85E-490B-4ECE-A416-B9AD062DD090}" type="slidenum">
              <a:rPr lang="cs-CZ" smtClean="0"/>
              <a:pPr/>
              <a:t>68</a:t>
            </a:fld>
            <a:endParaRPr lang="cs-CZ"/>
          </a:p>
        </p:txBody>
      </p:sp>
    </p:spTree>
    <p:extLst>
      <p:ext uri="{BB962C8B-B14F-4D97-AF65-F5344CB8AC3E}">
        <p14:creationId xmlns:p14="http://schemas.microsoft.com/office/powerpoint/2010/main" val="12842135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http://msdn.microsoft.com/en-us/library/dn568099.aspx - structured info</a:t>
            </a:r>
          </a:p>
          <a:p>
            <a:r>
              <a:rPr lang="en-US" dirty="0" smtClean="0"/>
              <a:t>http://msdn.microsoft.com/en-us/library/dn589772.aspx - problem areas</a:t>
            </a:r>
          </a:p>
          <a:p>
            <a:r>
              <a:rPr lang="en-US" dirty="0" smtClean="0"/>
              <a:t>http://azure.microsoft.com/en-us/documentation/infographics/cloud-design-patterns/ - poster</a:t>
            </a:r>
          </a:p>
          <a:p>
            <a:r>
              <a:rPr lang="cs-CZ" dirty="0" smtClean="0"/>
              <a:t>http://www.microsoft.com/en-us/download/details.aspx?id=42026</a:t>
            </a:r>
            <a:r>
              <a:rPr lang="en-US" dirty="0" smtClean="0"/>
              <a:t> - book</a:t>
            </a:r>
          </a:p>
          <a:p>
            <a:r>
              <a:rPr lang="cs-CZ" dirty="0" smtClean="0"/>
              <a:t>http://msdn.microsoft.com/en-us/magazine/dd727504.aspx</a:t>
            </a:r>
            <a:r>
              <a:rPr lang="en-US" dirty="0" smtClean="0"/>
              <a:t> - article</a:t>
            </a:r>
          </a:p>
          <a:p>
            <a:endParaRPr lang="en-US" dirty="0" smtClean="0"/>
          </a:p>
          <a:p>
            <a:endParaRPr lang="cs-CZ" dirty="0"/>
          </a:p>
        </p:txBody>
      </p:sp>
      <p:sp>
        <p:nvSpPr>
          <p:cNvPr id="4" name="Slide Number Placeholder 3"/>
          <p:cNvSpPr>
            <a:spLocks noGrp="1"/>
          </p:cNvSpPr>
          <p:nvPr>
            <p:ph type="sldNum" sz="quarter" idx="10"/>
          </p:nvPr>
        </p:nvSpPr>
        <p:spPr/>
        <p:txBody>
          <a:bodyPr/>
          <a:lstStyle/>
          <a:p>
            <a:fld id="{28FDD85E-490B-4ECE-A416-B9AD062DD090}" type="slidenum">
              <a:rPr lang="cs-CZ" smtClean="0"/>
              <a:pPr/>
              <a:t>69</a:t>
            </a:fld>
            <a:endParaRPr lang="cs-CZ"/>
          </a:p>
        </p:txBody>
      </p:sp>
    </p:spTree>
    <p:extLst>
      <p:ext uri="{BB962C8B-B14F-4D97-AF65-F5344CB8AC3E}">
        <p14:creationId xmlns:p14="http://schemas.microsoft.com/office/powerpoint/2010/main" val="12842135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http://msdn.microsoft.com/en-us/library/dn568099.aspx - structured info</a:t>
            </a:r>
          </a:p>
          <a:p>
            <a:r>
              <a:rPr lang="en-US" dirty="0" smtClean="0"/>
              <a:t>http://msdn.microsoft.com/en-us/library/dn589772.aspx - problem areas</a:t>
            </a:r>
          </a:p>
          <a:p>
            <a:r>
              <a:rPr lang="en-US" dirty="0" smtClean="0"/>
              <a:t>http://azure.microsoft.com/en-us/documentation/infographics/cloud-design-patterns/ - poster</a:t>
            </a:r>
          </a:p>
          <a:p>
            <a:r>
              <a:rPr lang="cs-CZ" dirty="0" smtClean="0"/>
              <a:t>http://www.microsoft.com/en-us/download/details.aspx?id=42026</a:t>
            </a:r>
            <a:r>
              <a:rPr lang="en-US" dirty="0" smtClean="0"/>
              <a:t> - book</a:t>
            </a:r>
          </a:p>
          <a:p>
            <a:r>
              <a:rPr lang="cs-CZ" dirty="0" smtClean="0"/>
              <a:t>http://msdn.microsoft.com/en-us/magazine/dd727504.aspx</a:t>
            </a:r>
            <a:r>
              <a:rPr lang="en-US" dirty="0" smtClean="0"/>
              <a:t> - article</a:t>
            </a:r>
          </a:p>
          <a:p>
            <a:endParaRPr lang="en-US" dirty="0" smtClean="0"/>
          </a:p>
          <a:p>
            <a:endParaRPr lang="cs-CZ" dirty="0"/>
          </a:p>
        </p:txBody>
      </p:sp>
      <p:sp>
        <p:nvSpPr>
          <p:cNvPr id="4" name="Slide Number Placeholder 3"/>
          <p:cNvSpPr>
            <a:spLocks noGrp="1"/>
          </p:cNvSpPr>
          <p:nvPr>
            <p:ph type="sldNum" sz="quarter" idx="10"/>
          </p:nvPr>
        </p:nvSpPr>
        <p:spPr/>
        <p:txBody>
          <a:bodyPr/>
          <a:lstStyle/>
          <a:p>
            <a:fld id="{28FDD85E-490B-4ECE-A416-B9AD062DD090}" type="slidenum">
              <a:rPr lang="cs-CZ" smtClean="0"/>
              <a:pPr/>
              <a:t>70</a:t>
            </a:fld>
            <a:endParaRPr lang="cs-CZ"/>
          </a:p>
        </p:txBody>
      </p:sp>
    </p:spTree>
    <p:extLst>
      <p:ext uri="{BB962C8B-B14F-4D97-AF65-F5344CB8AC3E}">
        <p14:creationId xmlns:p14="http://schemas.microsoft.com/office/powerpoint/2010/main" val="12842135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http://msdn.microsoft.com/en-us/library/dn568099.aspx - structured info</a:t>
            </a:r>
          </a:p>
          <a:p>
            <a:r>
              <a:rPr lang="en-US" dirty="0" smtClean="0"/>
              <a:t>http://msdn.microsoft.com/en-us/library/dn589772.aspx - problem areas</a:t>
            </a:r>
          </a:p>
          <a:p>
            <a:r>
              <a:rPr lang="en-US" dirty="0" smtClean="0"/>
              <a:t>http://azure.microsoft.com/en-us/documentation/infographics/cloud-design-patterns/ - poster</a:t>
            </a:r>
          </a:p>
          <a:p>
            <a:r>
              <a:rPr lang="cs-CZ" dirty="0" smtClean="0"/>
              <a:t>http://www.microsoft.com/en-us/download/details.aspx?id=42026</a:t>
            </a:r>
            <a:r>
              <a:rPr lang="en-US" dirty="0" smtClean="0"/>
              <a:t> - book</a:t>
            </a:r>
          </a:p>
          <a:p>
            <a:r>
              <a:rPr lang="cs-CZ" dirty="0" smtClean="0"/>
              <a:t>http://msdn.microsoft.com/en-us/magazine/dd727504.aspx</a:t>
            </a:r>
            <a:r>
              <a:rPr lang="en-US" dirty="0" smtClean="0"/>
              <a:t> - article</a:t>
            </a:r>
          </a:p>
          <a:p>
            <a:endParaRPr lang="en-US" dirty="0" smtClean="0"/>
          </a:p>
          <a:p>
            <a:endParaRPr lang="cs-CZ" dirty="0"/>
          </a:p>
        </p:txBody>
      </p:sp>
      <p:sp>
        <p:nvSpPr>
          <p:cNvPr id="4" name="Slide Number Placeholder 3"/>
          <p:cNvSpPr>
            <a:spLocks noGrp="1"/>
          </p:cNvSpPr>
          <p:nvPr>
            <p:ph type="sldNum" sz="quarter" idx="10"/>
          </p:nvPr>
        </p:nvSpPr>
        <p:spPr/>
        <p:txBody>
          <a:bodyPr/>
          <a:lstStyle/>
          <a:p>
            <a:fld id="{28FDD85E-490B-4ECE-A416-B9AD062DD090}" type="slidenum">
              <a:rPr lang="cs-CZ" smtClean="0"/>
              <a:pPr/>
              <a:t>71</a:t>
            </a:fld>
            <a:endParaRPr lang="cs-CZ"/>
          </a:p>
        </p:txBody>
      </p:sp>
    </p:spTree>
    <p:extLst>
      <p:ext uri="{BB962C8B-B14F-4D97-AF65-F5344CB8AC3E}">
        <p14:creationId xmlns:p14="http://schemas.microsoft.com/office/powerpoint/2010/main" val="12842135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http://msdn.microsoft.com/en-us/library/dn568099.aspx - structured info</a:t>
            </a:r>
          </a:p>
          <a:p>
            <a:r>
              <a:rPr lang="en-US" dirty="0" smtClean="0"/>
              <a:t>http://msdn.microsoft.com/en-us/library/dn589772.aspx - problem areas</a:t>
            </a:r>
          </a:p>
          <a:p>
            <a:r>
              <a:rPr lang="en-US" dirty="0" smtClean="0"/>
              <a:t>http://azure.microsoft.com/en-us/documentation/infographics/cloud-design-patterns/ - poster</a:t>
            </a:r>
          </a:p>
          <a:p>
            <a:r>
              <a:rPr lang="cs-CZ" dirty="0" smtClean="0"/>
              <a:t>http://www.microsoft.com/en-us/download/details.aspx?id=42026</a:t>
            </a:r>
            <a:r>
              <a:rPr lang="en-US" dirty="0" smtClean="0"/>
              <a:t> - book</a:t>
            </a:r>
          </a:p>
          <a:p>
            <a:r>
              <a:rPr lang="cs-CZ" dirty="0" smtClean="0"/>
              <a:t>http://msdn.microsoft.com/en-us/magazine/dd727504.aspx</a:t>
            </a:r>
            <a:r>
              <a:rPr lang="en-US" dirty="0" smtClean="0"/>
              <a:t> - article</a:t>
            </a:r>
          </a:p>
          <a:p>
            <a:endParaRPr lang="en-US" dirty="0" smtClean="0"/>
          </a:p>
          <a:p>
            <a:endParaRPr lang="cs-CZ" dirty="0"/>
          </a:p>
        </p:txBody>
      </p:sp>
      <p:sp>
        <p:nvSpPr>
          <p:cNvPr id="4" name="Slide Number Placeholder 3"/>
          <p:cNvSpPr>
            <a:spLocks noGrp="1"/>
          </p:cNvSpPr>
          <p:nvPr>
            <p:ph type="sldNum" sz="quarter" idx="10"/>
          </p:nvPr>
        </p:nvSpPr>
        <p:spPr/>
        <p:txBody>
          <a:bodyPr/>
          <a:lstStyle/>
          <a:p>
            <a:fld id="{28FDD85E-490B-4ECE-A416-B9AD062DD090}" type="slidenum">
              <a:rPr lang="cs-CZ" smtClean="0"/>
              <a:pPr/>
              <a:t>72</a:t>
            </a:fld>
            <a:endParaRPr lang="cs-CZ"/>
          </a:p>
        </p:txBody>
      </p:sp>
    </p:spTree>
    <p:extLst>
      <p:ext uri="{BB962C8B-B14F-4D97-AF65-F5344CB8AC3E}">
        <p14:creationId xmlns:p14="http://schemas.microsoft.com/office/powerpoint/2010/main" val="12842135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http://msdn.microsoft.com/en-us/library/dn568099.aspx - structured info</a:t>
            </a:r>
          </a:p>
          <a:p>
            <a:r>
              <a:rPr lang="en-US" dirty="0" smtClean="0"/>
              <a:t>http://msdn.microsoft.com/en-us/library/dn589772.aspx - problem areas</a:t>
            </a:r>
          </a:p>
          <a:p>
            <a:r>
              <a:rPr lang="en-US" dirty="0" smtClean="0"/>
              <a:t>http://azure.microsoft.com/en-us/documentation/infographics/cloud-design-patterns/ - poster</a:t>
            </a:r>
          </a:p>
          <a:p>
            <a:r>
              <a:rPr lang="cs-CZ" dirty="0" smtClean="0"/>
              <a:t>http://www.microsoft.com/en-us/download/details.aspx?id=42026</a:t>
            </a:r>
            <a:r>
              <a:rPr lang="en-US" dirty="0" smtClean="0"/>
              <a:t> - book</a:t>
            </a:r>
          </a:p>
          <a:p>
            <a:r>
              <a:rPr lang="cs-CZ" dirty="0" smtClean="0"/>
              <a:t>http://msdn.microsoft.com/en-us/magazine/dd727504.aspx</a:t>
            </a:r>
            <a:r>
              <a:rPr lang="en-US" dirty="0" smtClean="0"/>
              <a:t> - article</a:t>
            </a:r>
          </a:p>
          <a:p>
            <a:endParaRPr lang="en-US" dirty="0" smtClean="0"/>
          </a:p>
          <a:p>
            <a:endParaRPr lang="cs-CZ" dirty="0"/>
          </a:p>
        </p:txBody>
      </p:sp>
      <p:sp>
        <p:nvSpPr>
          <p:cNvPr id="4" name="Slide Number Placeholder 3"/>
          <p:cNvSpPr>
            <a:spLocks noGrp="1"/>
          </p:cNvSpPr>
          <p:nvPr>
            <p:ph type="sldNum" sz="quarter" idx="10"/>
          </p:nvPr>
        </p:nvSpPr>
        <p:spPr/>
        <p:txBody>
          <a:bodyPr/>
          <a:lstStyle/>
          <a:p>
            <a:fld id="{28FDD85E-490B-4ECE-A416-B9AD062DD090}" type="slidenum">
              <a:rPr lang="cs-CZ" smtClean="0"/>
              <a:pPr/>
              <a:t>73</a:t>
            </a:fld>
            <a:endParaRPr lang="cs-CZ"/>
          </a:p>
        </p:txBody>
      </p:sp>
    </p:spTree>
    <p:extLst>
      <p:ext uri="{BB962C8B-B14F-4D97-AF65-F5344CB8AC3E}">
        <p14:creationId xmlns:p14="http://schemas.microsoft.com/office/powerpoint/2010/main" val="12842135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http://msdn.microsoft.com/en-us/library/dn568099.aspx - structured info</a:t>
            </a:r>
          </a:p>
          <a:p>
            <a:r>
              <a:rPr lang="en-US" dirty="0" smtClean="0"/>
              <a:t>http://msdn.microsoft.com/en-us/library/dn589772.aspx - problem areas</a:t>
            </a:r>
          </a:p>
          <a:p>
            <a:r>
              <a:rPr lang="en-US" dirty="0" smtClean="0"/>
              <a:t>http://azure.microsoft.com/en-us/documentation/infographics/cloud-design-patterns/ - poster</a:t>
            </a:r>
          </a:p>
          <a:p>
            <a:r>
              <a:rPr lang="cs-CZ" dirty="0" smtClean="0"/>
              <a:t>http://www.microsoft.com/en-us/download/details.aspx?id=42026</a:t>
            </a:r>
            <a:r>
              <a:rPr lang="en-US" dirty="0" smtClean="0"/>
              <a:t> - book</a:t>
            </a:r>
          </a:p>
          <a:p>
            <a:r>
              <a:rPr lang="cs-CZ" dirty="0" smtClean="0"/>
              <a:t>http://msdn.microsoft.com/en-us/magazine/dd727504.aspx</a:t>
            </a:r>
            <a:r>
              <a:rPr lang="en-US" dirty="0" smtClean="0"/>
              <a:t> - article</a:t>
            </a:r>
          </a:p>
          <a:p>
            <a:endParaRPr lang="en-US" dirty="0" smtClean="0"/>
          </a:p>
          <a:p>
            <a:endParaRPr lang="cs-CZ" dirty="0"/>
          </a:p>
        </p:txBody>
      </p:sp>
      <p:sp>
        <p:nvSpPr>
          <p:cNvPr id="4" name="Slide Number Placeholder 3"/>
          <p:cNvSpPr>
            <a:spLocks noGrp="1"/>
          </p:cNvSpPr>
          <p:nvPr>
            <p:ph type="sldNum" sz="quarter" idx="10"/>
          </p:nvPr>
        </p:nvSpPr>
        <p:spPr/>
        <p:txBody>
          <a:bodyPr/>
          <a:lstStyle/>
          <a:p>
            <a:fld id="{28FDD85E-490B-4ECE-A416-B9AD062DD090}" type="slidenum">
              <a:rPr lang="cs-CZ" smtClean="0"/>
              <a:pPr/>
              <a:t>74</a:t>
            </a:fld>
            <a:endParaRPr lang="cs-CZ"/>
          </a:p>
        </p:txBody>
      </p:sp>
    </p:spTree>
    <p:extLst>
      <p:ext uri="{BB962C8B-B14F-4D97-AF65-F5344CB8AC3E}">
        <p14:creationId xmlns:p14="http://schemas.microsoft.com/office/powerpoint/2010/main" val="1284213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smtClean="0"/>
              <a:t>http://msdn.microsoft.com/en-us/library/windowsazure/ee460799.aspx</a:t>
            </a:r>
          </a:p>
          <a:p>
            <a:r>
              <a:rPr lang="cs-CZ" dirty="0" smtClean="0"/>
              <a:t>http://msdn.microsoft.com/en-us/library/jj152841.aspx</a:t>
            </a:r>
            <a:endParaRPr lang="cs-CZ" dirty="0"/>
          </a:p>
        </p:txBody>
      </p:sp>
      <p:sp>
        <p:nvSpPr>
          <p:cNvPr id="4" name="Slide Number Placeholder 3"/>
          <p:cNvSpPr>
            <a:spLocks noGrp="1"/>
          </p:cNvSpPr>
          <p:nvPr>
            <p:ph type="sldNum" sz="quarter" idx="10"/>
          </p:nvPr>
        </p:nvSpPr>
        <p:spPr/>
        <p:txBody>
          <a:bodyPr/>
          <a:lstStyle/>
          <a:p>
            <a:fld id="{28FDD85E-490B-4ECE-A416-B9AD062DD090}" type="slidenum">
              <a:rPr lang="cs-CZ" smtClean="0"/>
              <a:pPr/>
              <a:t>7</a:t>
            </a:fld>
            <a:endParaRPr lang="cs-CZ"/>
          </a:p>
        </p:txBody>
      </p:sp>
    </p:spTree>
    <p:extLst>
      <p:ext uri="{BB962C8B-B14F-4D97-AF65-F5344CB8AC3E}">
        <p14:creationId xmlns:p14="http://schemas.microsoft.com/office/powerpoint/2010/main" val="20837828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http://msdn.microsoft.com/en-us/library/dn568099.aspx - structured info</a:t>
            </a:r>
          </a:p>
          <a:p>
            <a:r>
              <a:rPr lang="en-US" dirty="0" smtClean="0"/>
              <a:t>http://msdn.microsoft.com/en-us/library/dn589772.aspx - problem areas</a:t>
            </a:r>
          </a:p>
          <a:p>
            <a:r>
              <a:rPr lang="en-US" dirty="0" smtClean="0"/>
              <a:t>http://azure.microsoft.com/en-us/documentation/infographics/cloud-design-patterns/ - poster</a:t>
            </a:r>
          </a:p>
          <a:p>
            <a:r>
              <a:rPr lang="cs-CZ" dirty="0" smtClean="0"/>
              <a:t>http://www.microsoft.com/en-us/download/details.aspx?id=42026</a:t>
            </a:r>
            <a:r>
              <a:rPr lang="en-US" dirty="0" smtClean="0"/>
              <a:t> - book</a:t>
            </a:r>
          </a:p>
          <a:p>
            <a:r>
              <a:rPr lang="cs-CZ" dirty="0" smtClean="0"/>
              <a:t>http://msdn.microsoft.com/en-us/magazine/dd727504.aspx</a:t>
            </a:r>
            <a:r>
              <a:rPr lang="en-US" dirty="0" smtClean="0"/>
              <a:t> - article</a:t>
            </a:r>
          </a:p>
          <a:p>
            <a:endParaRPr lang="en-US" dirty="0" smtClean="0"/>
          </a:p>
          <a:p>
            <a:endParaRPr lang="cs-CZ" dirty="0"/>
          </a:p>
        </p:txBody>
      </p:sp>
      <p:sp>
        <p:nvSpPr>
          <p:cNvPr id="4" name="Slide Number Placeholder 3"/>
          <p:cNvSpPr>
            <a:spLocks noGrp="1"/>
          </p:cNvSpPr>
          <p:nvPr>
            <p:ph type="sldNum" sz="quarter" idx="10"/>
          </p:nvPr>
        </p:nvSpPr>
        <p:spPr/>
        <p:txBody>
          <a:bodyPr/>
          <a:lstStyle/>
          <a:p>
            <a:fld id="{28FDD85E-490B-4ECE-A416-B9AD062DD090}" type="slidenum">
              <a:rPr lang="cs-CZ" smtClean="0"/>
              <a:pPr/>
              <a:t>75</a:t>
            </a:fld>
            <a:endParaRPr lang="cs-CZ"/>
          </a:p>
        </p:txBody>
      </p:sp>
    </p:spTree>
    <p:extLst>
      <p:ext uri="{BB962C8B-B14F-4D97-AF65-F5344CB8AC3E}">
        <p14:creationId xmlns:p14="http://schemas.microsoft.com/office/powerpoint/2010/main" val="12842135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http://msdn.microsoft.com/en-us/library/dn568099.aspx - structured info</a:t>
            </a:r>
          </a:p>
          <a:p>
            <a:r>
              <a:rPr lang="en-US" dirty="0" smtClean="0"/>
              <a:t>http://msdn.microsoft.com/en-us/library/dn589772.aspx - problem areas</a:t>
            </a:r>
          </a:p>
          <a:p>
            <a:r>
              <a:rPr lang="en-US" dirty="0" smtClean="0"/>
              <a:t>http://azure.microsoft.com/en-us/documentation/infographics/cloud-design-patterns/ - poster</a:t>
            </a:r>
          </a:p>
          <a:p>
            <a:r>
              <a:rPr lang="cs-CZ" dirty="0" smtClean="0"/>
              <a:t>http://www.microsoft.com/en-us/download/details.aspx?id=42026</a:t>
            </a:r>
            <a:r>
              <a:rPr lang="en-US" dirty="0" smtClean="0"/>
              <a:t> - book</a:t>
            </a:r>
          </a:p>
          <a:p>
            <a:r>
              <a:rPr lang="cs-CZ" dirty="0" smtClean="0"/>
              <a:t>http://msdn.microsoft.com/en-us/magazine/dd727504.aspx</a:t>
            </a:r>
            <a:r>
              <a:rPr lang="en-US" dirty="0" smtClean="0"/>
              <a:t> - article</a:t>
            </a:r>
          </a:p>
          <a:p>
            <a:endParaRPr lang="en-US" dirty="0" smtClean="0"/>
          </a:p>
          <a:p>
            <a:endParaRPr lang="cs-CZ" dirty="0"/>
          </a:p>
        </p:txBody>
      </p:sp>
      <p:sp>
        <p:nvSpPr>
          <p:cNvPr id="4" name="Slide Number Placeholder 3"/>
          <p:cNvSpPr>
            <a:spLocks noGrp="1"/>
          </p:cNvSpPr>
          <p:nvPr>
            <p:ph type="sldNum" sz="quarter" idx="10"/>
          </p:nvPr>
        </p:nvSpPr>
        <p:spPr/>
        <p:txBody>
          <a:bodyPr/>
          <a:lstStyle/>
          <a:p>
            <a:fld id="{28FDD85E-490B-4ECE-A416-B9AD062DD090}" type="slidenum">
              <a:rPr lang="cs-CZ" smtClean="0"/>
              <a:pPr/>
              <a:t>76</a:t>
            </a:fld>
            <a:endParaRPr lang="cs-CZ"/>
          </a:p>
        </p:txBody>
      </p:sp>
    </p:spTree>
    <p:extLst>
      <p:ext uri="{BB962C8B-B14F-4D97-AF65-F5344CB8AC3E}">
        <p14:creationId xmlns:p14="http://schemas.microsoft.com/office/powerpoint/2010/main" val="12842135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http://msdn.microsoft.com/en-us/library/dn568099.aspx - structured info</a:t>
            </a:r>
          </a:p>
          <a:p>
            <a:r>
              <a:rPr lang="en-US" dirty="0" smtClean="0"/>
              <a:t>http://msdn.microsoft.com/en-us/library/dn589772.aspx - problem areas</a:t>
            </a:r>
          </a:p>
          <a:p>
            <a:r>
              <a:rPr lang="en-US" dirty="0" smtClean="0"/>
              <a:t>http://azure.microsoft.com/en-us/documentation/infographics/cloud-design-patterns/ - poster</a:t>
            </a:r>
          </a:p>
          <a:p>
            <a:r>
              <a:rPr lang="cs-CZ" dirty="0" smtClean="0"/>
              <a:t>http://www.microsoft.com/en-us/download/details.aspx?id=42026</a:t>
            </a:r>
            <a:r>
              <a:rPr lang="en-US" dirty="0" smtClean="0"/>
              <a:t> - book</a:t>
            </a:r>
          </a:p>
          <a:p>
            <a:r>
              <a:rPr lang="cs-CZ" dirty="0" smtClean="0"/>
              <a:t>http://msdn.microsoft.com/en-us/magazine/dd727504.aspx</a:t>
            </a:r>
            <a:r>
              <a:rPr lang="en-US" dirty="0" smtClean="0"/>
              <a:t> - article</a:t>
            </a:r>
          </a:p>
          <a:p>
            <a:endParaRPr lang="en-US" dirty="0" smtClean="0"/>
          </a:p>
          <a:p>
            <a:endParaRPr lang="cs-CZ" dirty="0"/>
          </a:p>
        </p:txBody>
      </p:sp>
      <p:sp>
        <p:nvSpPr>
          <p:cNvPr id="4" name="Slide Number Placeholder 3"/>
          <p:cNvSpPr>
            <a:spLocks noGrp="1"/>
          </p:cNvSpPr>
          <p:nvPr>
            <p:ph type="sldNum" sz="quarter" idx="10"/>
          </p:nvPr>
        </p:nvSpPr>
        <p:spPr/>
        <p:txBody>
          <a:bodyPr/>
          <a:lstStyle/>
          <a:p>
            <a:fld id="{28FDD85E-490B-4ECE-A416-B9AD062DD090}" type="slidenum">
              <a:rPr lang="cs-CZ" smtClean="0"/>
              <a:pPr/>
              <a:t>77</a:t>
            </a:fld>
            <a:endParaRPr lang="cs-CZ"/>
          </a:p>
        </p:txBody>
      </p:sp>
    </p:spTree>
    <p:extLst>
      <p:ext uri="{BB962C8B-B14F-4D97-AF65-F5344CB8AC3E}">
        <p14:creationId xmlns:p14="http://schemas.microsoft.com/office/powerpoint/2010/main" val="12842135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http://msdn.microsoft.com/en-us/library/dn568099.aspx - structured info</a:t>
            </a:r>
          </a:p>
          <a:p>
            <a:r>
              <a:rPr lang="en-US" dirty="0" smtClean="0"/>
              <a:t>http://msdn.microsoft.com/en-us/library/dn589772.aspx - problem areas</a:t>
            </a:r>
          </a:p>
          <a:p>
            <a:r>
              <a:rPr lang="en-US" dirty="0" smtClean="0"/>
              <a:t>http://azure.microsoft.com/en-us/documentation/infographics/cloud-design-patterns/ - poster</a:t>
            </a:r>
          </a:p>
          <a:p>
            <a:r>
              <a:rPr lang="cs-CZ" dirty="0" smtClean="0"/>
              <a:t>http://www.microsoft.com/en-us/download/details.aspx?id=42026</a:t>
            </a:r>
            <a:r>
              <a:rPr lang="en-US" dirty="0" smtClean="0"/>
              <a:t> - book</a:t>
            </a:r>
          </a:p>
          <a:p>
            <a:r>
              <a:rPr lang="cs-CZ" dirty="0" smtClean="0"/>
              <a:t>http://msdn.microsoft.com/en-us/magazine/dd727504.aspx</a:t>
            </a:r>
            <a:r>
              <a:rPr lang="en-US" dirty="0" smtClean="0"/>
              <a:t> - article</a:t>
            </a:r>
          </a:p>
          <a:p>
            <a:endParaRPr lang="en-US" dirty="0" smtClean="0"/>
          </a:p>
          <a:p>
            <a:endParaRPr lang="cs-CZ" dirty="0"/>
          </a:p>
        </p:txBody>
      </p:sp>
      <p:sp>
        <p:nvSpPr>
          <p:cNvPr id="4" name="Slide Number Placeholder 3"/>
          <p:cNvSpPr>
            <a:spLocks noGrp="1"/>
          </p:cNvSpPr>
          <p:nvPr>
            <p:ph type="sldNum" sz="quarter" idx="10"/>
          </p:nvPr>
        </p:nvSpPr>
        <p:spPr/>
        <p:txBody>
          <a:bodyPr/>
          <a:lstStyle/>
          <a:p>
            <a:fld id="{28FDD85E-490B-4ECE-A416-B9AD062DD090}" type="slidenum">
              <a:rPr lang="cs-CZ" smtClean="0"/>
              <a:pPr/>
              <a:t>78</a:t>
            </a:fld>
            <a:endParaRPr lang="cs-CZ"/>
          </a:p>
        </p:txBody>
      </p:sp>
    </p:spTree>
    <p:extLst>
      <p:ext uri="{BB962C8B-B14F-4D97-AF65-F5344CB8AC3E}">
        <p14:creationId xmlns:p14="http://schemas.microsoft.com/office/powerpoint/2010/main" val="12842135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http://msdn.microsoft.com/en-us/library/dn568099.aspx - structured info</a:t>
            </a:r>
          </a:p>
          <a:p>
            <a:r>
              <a:rPr lang="en-US" dirty="0" smtClean="0"/>
              <a:t>http://msdn.microsoft.com/en-us/library/dn589772.aspx - problem areas</a:t>
            </a:r>
          </a:p>
          <a:p>
            <a:r>
              <a:rPr lang="en-US" dirty="0" smtClean="0"/>
              <a:t>http://azure.microsoft.com/en-us/documentation/infographics/cloud-design-patterns/ - poster</a:t>
            </a:r>
          </a:p>
          <a:p>
            <a:r>
              <a:rPr lang="cs-CZ" dirty="0" smtClean="0"/>
              <a:t>http://www.microsoft.com/en-us/download/details.aspx?id=42026</a:t>
            </a:r>
            <a:r>
              <a:rPr lang="en-US" dirty="0" smtClean="0"/>
              <a:t> - book</a:t>
            </a:r>
          </a:p>
          <a:p>
            <a:r>
              <a:rPr lang="cs-CZ" dirty="0" smtClean="0"/>
              <a:t>http://msdn.microsoft.com/en-us/magazine/dd727504.aspx</a:t>
            </a:r>
            <a:r>
              <a:rPr lang="en-US" dirty="0" smtClean="0"/>
              <a:t> - article</a:t>
            </a:r>
          </a:p>
          <a:p>
            <a:endParaRPr lang="en-US" dirty="0" smtClean="0"/>
          </a:p>
          <a:p>
            <a:endParaRPr lang="cs-CZ" dirty="0"/>
          </a:p>
        </p:txBody>
      </p:sp>
      <p:sp>
        <p:nvSpPr>
          <p:cNvPr id="4" name="Slide Number Placeholder 3"/>
          <p:cNvSpPr>
            <a:spLocks noGrp="1"/>
          </p:cNvSpPr>
          <p:nvPr>
            <p:ph type="sldNum" sz="quarter" idx="10"/>
          </p:nvPr>
        </p:nvSpPr>
        <p:spPr/>
        <p:txBody>
          <a:bodyPr/>
          <a:lstStyle/>
          <a:p>
            <a:fld id="{28FDD85E-490B-4ECE-A416-B9AD062DD090}" type="slidenum">
              <a:rPr lang="cs-CZ" smtClean="0"/>
              <a:pPr/>
              <a:t>79</a:t>
            </a:fld>
            <a:endParaRPr lang="cs-CZ"/>
          </a:p>
        </p:txBody>
      </p:sp>
    </p:spTree>
    <p:extLst>
      <p:ext uri="{BB962C8B-B14F-4D97-AF65-F5344CB8AC3E}">
        <p14:creationId xmlns:p14="http://schemas.microsoft.com/office/powerpoint/2010/main" val="12842135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http://msdn.microsoft.com/en-us/library/dn568099.aspx - structured info</a:t>
            </a:r>
          </a:p>
          <a:p>
            <a:r>
              <a:rPr lang="en-US" dirty="0" smtClean="0"/>
              <a:t>http://msdn.microsoft.com/en-us/library/dn589772.aspx - problem areas</a:t>
            </a:r>
          </a:p>
          <a:p>
            <a:r>
              <a:rPr lang="en-US" dirty="0" smtClean="0"/>
              <a:t>http://azure.microsoft.com/en-us/documentation/infographics/cloud-design-patterns/ - poster</a:t>
            </a:r>
          </a:p>
          <a:p>
            <a:r>
              <a:rPr lang="cs-CZ" dirty="0" smtClean="0"/>
              <a:t>http://www.microsoft.com/en-us/download/details.aspx?id=42026</a:t>
            </a:r>
            <a:r>
              <a:rPr lang="en-US" dirty="0" smtClean="0"/>
              <a:t> - book</a:t>
            </a:r>
          </a:p>
          <a:p>
            <a:r>
              <a:rPr lang="cs-CZ" dirty="0" smtClean="0"/>
              <a:t>http://msdn.microsoft.com/en-us/magazine/dd727504.aspx</a:t>
            </a:r>
            <a:r>
              <a:rPr lang="en-US" dirty="0" smtClean="0"/>
              <a:t> - article</a:t>
            </a:r>
          </a:p>
          <a:p>
            <a:endParaRPr lang="en-US" dirty="0" smtClean="0"/>
          </a:p>
          <a:p>
            <a:endParaRPr lang="cs-CZ" dirty="0"/>
          </a:p>
        </p:txBody>
      </p:sp>
      <p:sp>
        <p:nvSpPr>
          <p:cNvPr id="4" name="Slide Number Placeholder 3"/>
          <p:cNvSpPr>
            <a:spLocks noGrp="1"/>
          </p:cNvSpPr>
          <p:nvPr>
            <p:ph type="sldNum" sz="quarter" idx="10"/>
          </p:nvPr>
        </p:nvSpPr>
        <p:spPr/>
        <p:txBody>
          <a:bodyPr/>
          <a:lstStyle/>
          <a:p>
            <a:fld id="{28FDD85E-490B-4ECE-A416-B9AD062DD090}" type="slidenum">
              <a:rPr lang="cs-CZ" smtClean="0"/>
              <a:pPr/>
              <a:t>80</a:t>
            </a:fld>
            <a:endParaRPr lang="cs-CZ"/>
          </a:p>
        </p:txBody>
      </p:sp>
    </p:spTree>
    <p:extLst>
      <p:ext uri="{BB962C8B-B14F-4D97-AF65-F5344CB8AC3E}">
        <p14:creationId xmlns:p14="http://schemas.microsoft.com/office/powerpoint/2010/main" val="12842135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http://msdn.microsoft.com/en-us/library/dn568099.aspx - structured info</a:t>
            </a:r>
          </a:p>
          <a:p>
            <a:r>
              <a:rPr lang="en-US" dirty="0" smtClean="0"/>
              <a:t>http://msdn.microsoft.com/en-us/library/dn589772.aspx - problem areas</a:t>
            </a:r>
          </a:p>
          <a:p>
            <a:r>
              <a:rPr lang="en-US" dirty="0" smtClean="0"/>
              <a:t>http://azure.microsoft.com/en-us/documentation/infographics/cloud-design-patterns/ - poster</a:t>
            </a:r>
          </a:p>
          <a:p>
            <a:r>
              <a:rPr lang="cs-CZ" dirty="0" smtClean="0"/>
              <a:t>http://www.microsoft.com/en-us/download/details.aspx?id=42026</a:t>
            </a:r>
            <a:r>
              <a:rPr lang="en-US" dirty="0" smtClean="0"/>
              <a:t> - book</a:t>
            </a:r>
          </a:p>
          <a:p>
            <a:r>
              <a:rPr lang="cs-CZ" dirty="0" smtClean="0"/>
              <a:t>http://msdn.microsoft.com/en-us/magazine/dd727504.aspx</a:t>
            </a:r>
            <a:r>
              <a:rPr lang="en-US" dirty="0" smtClean="0"/>
              <a:t> - article</a:t>
            </a:r>
          </a:p>
          <a:p>
            <a:endParaRPr lang="en-US" dirty="0" smtClean="0"/>
          </a:p>
          <a:p>
            <a:endParaRPr lang="cs-CZ" dirty="0"/>
          </a:p>
        </p:txBody>
      </p:sp>
      <p:sp>
        <p:nvSpPr>
          <p:cNvPr id="4" name="Slide Number Placeholder 3"/>
          <p:cNvSpPr>
            <a:spLocks noGrp="1"/>
          </p:cNvSpPr>
          <p:nvPr>
            <p:ph type="sldNum" sz="quarter" idx="10"/>
          </p:nvPr>
        </p:nvSpPr>
        <p:spPr/>
        <p:txBody>
          <a:bodyPr/>
          <a:lstStyle/>
          <a:p>
            <a:fld id="{28FDD85E-490B-4ECE-A416-B9AD062DD090}" type="slidenum">
              <a:rPr lang="cs-CZ" smtClean="0"/>
              <a:pPr/>
              <a:t>81</a:t>
            </a:fld>
            <a:endParaRPr lang="cs-CZ"/>
          </a:p>
        </p:txBody>
      </p:sp>
    </p:spTree>
    <p:extLst>
      <p:ext uri="{BB962C8B-B14F-4D97-AF65-F5344CB8AC3E}">
        <p14:creationId xmlns:p14="http://schemas.microsoft.com/office/powerpoint/2010/main" val="12842135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http://msdn.microsoft.com/en-us/library/dn568099.aspx - structured info</a:t>
            </a:r>
          </a:p>
          <a:p>
            <a:r>
              <a:rPr lang="en-US" dirty="0" smtClean="0"/>
              <a:t>http://msdn.microsoft.com/en-us/library/dn589772.aspx - problem areas</a:t>
            </a:r>
          </a:p>
          <a:p>
            <a:r>
              <a:rPr lang="en-US" dirty="0" smtClean="0"/>
              <a:t>http://azure.microsoft.com/en-us/documentation/infographics/cloud-design-patterns/ - poster</a:t>
            </a:r>
          </a:p>
          <a:p>
            <a:r>
              <a:rPr lang="cs-CZ" dirty="0" smtClean="0"/>
              <a:t>http://www.microsoft.com/en-us/download/details.aspx?id=42026</a:t>
            </a:r>
            <a:r>
              <a:rPr lang="en-US" dirty="0" smtClean="0"/>
              <a:t> - book</a:t>
            </a:r>
          </a:p>
          <a:p>
            <a:r>
              <a:rPr lang="cs-CZ" dirty="0" smtClean="0"/>
              <a:t>http://msdn.microsoft.com/en-us/magazine/dd727504.aspx</a:t>
            </a:r>
            <a:r>
              <a:rPr lang="en-US" dirty="0" smtClean="0"/>
              <a:t> - article</a:t>
            </a:r>
          </a:p>
          <a:p>
            <a:endParaRPr lang="en-US" dirty="0" smtClean="0"/>
          </a:p>
          <a:p>
            <a:endParaRPr lang="cs-CZ" dirty="0"/>
          </a:p>
        </p:txBody>
      </p:sp>
      <p:sp>
        <p:nvSpPr>
          <p:cNvPr id="4" name="Slide Number Placeholder 3"/>
          <p:cNvSpPr>
            <a:spLocks noGrp="1"/>
          </p:cNvSpPr>
          <p:nvPr>
            <p:ph type="sldNum" sz="quarter" idx="10"/>
          </p:nvPr>
        </p:nvSpPr>
        <p:spPr/>
        <p:txBody>
          <a:bodyPr/>
          <a:lstStyle/>
          <a:p>
            <a:fld id="{28FDD85E-490B-4ECE-A416-B9AD062DD090}" type="slidenum">
              <a:rPr lang="cs-CZ" smtClean="0"/>
              <a:pPr/>
              <a:t>82</a:t>
            </a:fld>
            <a:endParaRPr lang="cs-CZ"/>
          </a:p>
        </p:txBody>
      </p:sp>
    </p:spTree>
    <p:extLst>
      <p:ext uri="{BB962C8B-B14F-4D97-AF65-F5344CB8AC3E}">
        <p14:creationId xmlns:p14="http://schemas.microsoft.com/office/powerpoint/2010/main" val="12842135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http://msdn.microsoft.com/en-us/library/dn568099.aspx - structured info</a:t>
            </a:r>
          </a:p>
          <a:p>
            <a:r>
              <a:rPr lang="en-US" dirty="0" smtClean="0"/>
              <a:t>http://msdn.microsoft.com/en-us/library/dn589772.aspx - problem areas</a:t>
            </a:r>
          </a:p>
          <a:p>
            <a:r>
              <a:rPr lang="en-US" dirty="0" smtClean="0"/>
              <a:t>http://azure.microsoft.com/en-us/documentation/infographics/cloud-design-patterns/ - poster</a:t>
            </a:r>
          </a:p>
          <a:p>
            <a:r>
              <a:rPr lang="cs-CZ" dirty="0" smtClean="0"/>
              <a:t>http://www.microsoft.com/en-us/download/details.aspx?id=42026</a:t>
            </a:r>
            <a:r>
              <a:rPr lang="en-US" dirty="0" smtClean="0"/>
              <a:t> - book</a:t>
            </a:r>
          </a:p>
          <a:p>
            <a:r>
              <a:rPr lang="cs-CZ" dirty="0" smtClean="0"/>
              <a:t>http://msdn.microsoft.com/en-us/magazine/dd727504.aspx</a:t>
            </a:r>
            <a:r>
              <a:rPr lang="en-US" dirty="0" smtClean="0"/>
              <a:t> - article</a:t>
            </a:r>
          </a:p>
          <a:p>
            <a:endParaRPr lang="en-US" dirty="0" smtClean="0"/>
          </a:p>
          <a:p>
            <a:endParaRPr lang="cs-CZ" dirty="0"/>
          </a:p>
        </p:txBody>
      </p:sp>
      <p:sp>
        <p:nvSpPr>
          <p:cNvPr id="4" name="Slide Number Placeholder 3"/>
          <p:cNvSpPr>
            <a:spLocks noGrp="1"/>
          </p:cNvSpPr>
          <p:nvPr>
            <p:ph type="sldNum" sz="quarter" idx="10"/>
          </p:nvPr>
        </p:nvSpPr>
        <p:spPr/>
        <p:txBody>
          <a:bodyPr/>
          <a:lstStyle/>
          <a:p>
            <a:fld id="{28FDD85E-490B-4ECE-A416-B9AD062DD090}" type="slidenum">
              <a:rPr lang="cs-CZ" smtClean="0"/>
              <a:pPr/>
              <a:t>83</a:t>
            </a:fld>
            <a:endParaRPr lang="cs-CZ"/>
          </a:p>
        </p:txBody>
      </p:sp>
    </p:spTree>
    <p:extLst>
      <p:ext uri="{BB962C8B-B14F-4D97-AF65-F5344CB8AC3E}">
        <p14:creationId xmlns:p14="http://schemas.microsoft.com/office/powerpoint/2010/main" val="12842135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http://msdn.microsoft.com/en-us/library/dn568099.aspx - structured info</a:t>
            </a:r>
          </a:p>
          <a:p>
            <a:r>
              <a:rPr lang="en-US" dirty="0" smtClean="0"/>
              <a:t>http://msdn.microsoft.com/en-us/library/dn589772.aspx - problem areas</a:t>
            </a:r>
          </a:p>
          <a:p>
            <a:r>
              <a:rPr lang="en-US" dirty="0" smtClean="0"/>
              <a:t>http://azure.microsoft.com/en-us/documentation/infographics/cloud-design-patterns/ - poster</a:t>
            </a:r>
          </a:p>
          <a:p>
            <a:r>
              <a:rPr lang="cs-CZ" dirty="0" smtClean="0"/>
              <a:t>http://www.microsoft.com/en-us/download/details.aspx?id=42026</a:t>
            </a:r>
            <a:r>
              <a:rPr lang="en-US" dirty="0" smtClean="0"/>
              <a:t> - book</a:t>
            </a:r>
          </a:p>
          <a:p>
            <a:r>
              <a:rPr lang="cs-CZ" dirty="0" smtClean="0"/>
              <a:t>http://msdn.microsoft.com/en-us/magazine/dd727504.aspx</a:t>
            </a:r>
            <a:r>
              <a:rPr lang="en-US" dirty="0" smtClean="0"/>
              <a:t> - article</a:t>
            </a:r>
          </a:p>
          <a:p>
            <a:endParaRPr lang="en-US" dirty="0" smtClean="0"/>
          </a:p>
          <a:p>
            <a:endParaRPr lang="cs-CZ" dirty="0"/>
          </a:p>
        </p:txBody>
      </p:sp>
      <p:sp>
        <p:nvSpPr>
          <p:cNvPr id="4" name="Slide Number Placeholder 3"/>
          <p:cNvSpPr>
            <a:spLocks noGrp="1"/>
          </p:cNvSpPr>
          <p:nvPr>
            <p:ph type="sldNum" sz="quarter" idx="10"/>
          </p:nvPr>
        </p:nvSpPr>
        <p:spPr/>
        <p:txBody>
          <a:bodyPr/>
          <a:lstStyle/>
          <a:p>
            <a:fld id="{28FDD85E-490B-4ECE-A416-B9AD062DD090}" type="slidenum">
              <a:rPr lang="cs-CZ" smtClean="0"/>
              <a:pPr/>
              <a:t>84</a:t>
            </a:fld>
            <a:endParaRPr lang="cs-CZ"/>
          </a:p>
        </p:txBody>
      </p:sp>
    </p:spTree>
    <p:extLst>
      <p:ext uri="{BB962C8B-B14F-4D97-AF65-F5344CB8AC3E}">
        <p14:creationId xmlns:p14="http://schemas.microsoft.com/office/powerpoint/2010/main" val="1284213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obr</a:t>
            </a:r>
            <a:r>
              <a:rPr lang="en-US" dirty="0" smtClean="0"/>
              <a:t> z </a:t>
            </a:r>
            <a:r>
              <a:rPr lang="en-US" dirty="0" err="1" smtClean="0"/>
              <a:t>Cassandry</a:t>
            </a:r>
            <a:endParaRPr lang="cs-CZ" dirty="0" smtClean="0"/>
          </a:p>
          <a:p>
            <a:r>
              <a:rPr lang="cs-CZ" dirty="0" smtClean="0"/>
              <a:t>partitioning dle</a:t>
            </a:r>
            <a:r>
              <a:rPr lang="cs-CZ" baseline="0" dirty="0" smtClean="0"/>
              <a:t> column family</a:t>
            </a:r>
          </a:p>
          <a:p>
            <a:endParaRPr lang="cs-CZ" dirty="0"/>
          </a:p>
        </p:txBody>
      </p:sp>
      <p:sp>
        <p:nvSpPr>
          <p:cNvPr id="4" name="Slide Number Placeholder 3"/>
          <p:cNvSpPr>
            <a:spLocks noGrp="1"/>
          </p:cNvSpPr>
          <p:nvPr>
            <p:ph type="sldNum" sz="quarter" idx="10"/>
          </p:nvPr>
        </p:nvSpPr>
        <p:spPr/>
        <p:txBody>
          <a:bodyPr/>
          <a:lstStyle/>
          <a:p>
            <a:fld id="{28FDD85E-490B-4ECE-A416-B9AD062DD090}" type="slidenum">
              <a:rPr lang="cs-CZ" smtClean="0"/>
              <a:pPr/>
              <a:t>22</a:t>
            </a:fld>
            <a:endParaRPr lang="cs-CZ"/>
          </a:p>
        </p:txBody>
      </p:sp>
    </p:spTree>
    <p:extLst>
      <p:ext uri="{BB962C8B-B14F-4D97-AF65-F5344CB8AC3E}">
        <p14:creationId xmlns:p14="http://schemas.microsoft.com/office/powerpoint/2010/main" val="14334220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http://msdn.microsoft.com/en-us/library/dn568099.aspx - structured info</a:t>
            </a:r>
          </a:p>
          <a:p>
            <a:r>
              <a:rPr lang="en-US" dirty="0" smtClean="0"/>
              <a:t>http://msdn.microsoft.com/en-us/library/dn589772.aspx - problem areas</a:t>
            </a:r>
          </a:p>
          <a:p>
            <a:r>
              <a:rPr lang="en-US" dirty="0" smtClean="0"/>
              <a:t>http://azure.microsoft.com/en-us/documentation/infographics/cloud-design-patterns/ - poster</a:t>
            </a:r>
          </a:p>
          <a:p>
            <a:r>
              <a:rPr lang="cs-CZ" dirty="0" smtClean="0"/>
              <a:t>http://www.microsoft.com/en-us/download/details.aspx?id=42026</a:t>
            </a:r>
            <a:r>
              <a:rPr lang="en-US" dirty="0" smtClean="0"/>
              <a:t> - book</a:t>
            </a:r>
          </a:p>
          <a:p>
            <a:r>
              <a:rPr lang="cs-CZ" dirty="0" smtClean="0"/>
              <a:t>http://msdn.microsoft.com/en-us/magazine/dd727504.aspx</a:t>
            </a:r>
            <a:r>
              <a:rPr lang="en-US" dirty="0" smtClean="0"/>
              <a:t> - article</a:t>
            </a:r>
          </a:p>
          <a:p>
            <a:endParaRPr lang="en-US" dirty="0" smtClean="0"/>
          </a:p>
          <a:p>
            <a:endParaRPr lang="cs-CZ" dirty="0"/>
          </a:p>
        </p:txBody>
      </p:sp>
      <p:sp>
        <p:nvSpPr>
          <p:cNvPr id="4" name="Slide Number Placeholder 3"/>
          <p:cNvSpPr>
            <a:spLocks noGrp="1"/>
          </p:cNvSpPr>
          <p:nvPr>
            <p:ph type="sldNum" sz="quarter" idx="10"/>
          </p:nvPr>
        </p:nvSpPr>
        <p:spPr/>
        <p:txBody>
          <a:bodyPr/>
          <a:lstStyle/>
          <a:p>
            <a:fld id="{28FDD85E-490B-4ECE-A416-B9AD062DD090}" type="slidenum">
              <a:rPr lang="cs-CZ" smtClean="0"/>
              <a:pPr/>
              <a:t>85</a:t>
            </a:fld>
            <a:endParaRPr lang="cs-CZ"/>
          </a:p>
        </p:txBody>
      </p:sp>
    </p:spTree>
    <p:extLst>
      <p:ext uri="{BB962C8B-B14F-4D97-AF65-F5344CB8AC3E}">
        <p14:creationId xmlns:p14="http://schemas.microsoft.com/office/powerpoint/2010/main" val="12842135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http://msdn.microsoft.com/en-us/library/dn568099.aspx - structured info</a:t>
            </a:r>
          </a:p>
          <a:p>
            <a:r>
              <a:rPr lang="en-US" dirty="0" smtClean="0"/>
              <a:t>http://msdn.microsoft.com/en-us/library/dn589772.aspx - problem areas</a:t>
            </a:r>
          </a:p>
          <a:p>
            <a:r>
              <a:rPr lang="en-US" dirty="0" smtClean="0"/>
              <a:t>http://azure.microsoft.com/en-us/documentation/infographics/cloud-design-patterns/ - poster</a:t>
            </a:r>
          </a:p>
          <a:p>
            <a:r>
              <a:rPr lang="cs-CZ" dirty="0" smtClean="0"/>
              <a:t>http://www.microsoft.com/en-us/download/details.aspx?id=42026</a:t>
            </a:r>
            <a:r>
              <a:rPr lang="en-US" dirty="0" smtClean="0"/>
              <a:t> - book</a:t>
            </a:r>
          </a:p>
          <a:p>
            <a:r>
              <a:rPr lang="cs-CZ" dirty="0" smtClean="0"/>
              <a:t>http://msdn.microsoft.com/en-us/magazine/dd727504.aspx</a:t>
            </a:r>
            <a:r>
              <a:rPr lang="en-US" dirty="0" smtClean="0"/>
              <a:t> - article</a:t>
            </a:r>
          </a:p>
          <a:p>
            <a:endParaRPr lang="en-US" dirty="0" smtClean="0"/>
          </a:p>
          <a:p>
            <a:endParaRPr lang="cs-CZ" dirty="0"/>
          </a:p>
        </p:txBody>
      </p:sp>
      <p:sp>
        <p:nvSpPr>
          <p:cNvPr id="4" name="Slide Number Placeholder 3"/>
          <p:cNvSpPr>
            <a:spLocks noGrp="1"/>
          </p:cNvSpPr>
          <p:nvPr>
            <p:ph type="sldNum" sz="quarter" idx="10"/>
          </p:nvPr>
        </p:nvSpPr>
        <p:spPr/>
        <p:txBody>
          <a:bodyPr/>
          <a:lstStyle/>
          <a:p>
            <a:fld id="{28FDD85E-490B-4ECE-A416-B9AD062DD090}" type="slidenum">
              <a:rPr lang="cs-CZ" smtClean="0"/>
              <a:pPr/>
              <a:t>86</a:t>
            </a:fld>
            <a:endParaRPr lang="cs-CZ"/>
          </a:p>
        </p:txBody>
      </p:sp>
    </p:spTree>
    <p:extLst>
      <p:ext uri="{BB962C8B-B14F-4D97-AF65-F5344CB8AC3E}">
        <p14:creationId xmlns:p14="http://schemas.microsoft.com/office/powerpoint/2010/main" val="12842135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http://msdn.microsoft.com/en-us/library/dn568099.aspx - structured info</a:t>
            </a:r>
          </a:p>
          <a:p>
            <a:r>
              <a:rPr lang="en-US" dirty="0" smtClean="0"/>
              <a:t>http://msdn.microsoft.com/en-us/library/dn589772.aspx - problem areas</a:t>
            </a:r>
          </a:p>
          <a:p>
            <a:r>
              <a:rPr lang="en-US" dirty="0" smtClean="0"/>
              <a:t>http://azure.microsoft.com/en-us/documentation/infographics/cloud-design-patterns/ - poster</a:t>
            </a:r>
          </a:p>
          <a:p>
            <a:r>
              <a:rPr lang="cs-CZ" dirty="0" smtClean="0"/>
              <a:t>http://www.microsoft.com/en-us/download/details.aspx?id=42026</a:t>
            </a:r>
            <a:r>
              <a:rPr lang="en-US" dirty="0" smtClean="0"/>
              <a:t> - book</a:t>
            </a:r>
          </a:p>
          <a:p>
            <a:r>
              <a:rPr lang="cs-CZ" dirty="0" smtClean="0"/>
              <a:t>http://msdn.microsoft.com/en-us/magazine/dd727504.aspx</a:t>
            </a:r>
            <a:r>
              <a:rPr lang="en-US" dirty="0" smtClean="0"/>
              <a:t> - article</a:t>
            </a:r>
          </a:p>
          <a:p>
            <a:endParaRPr lang="en-US" dirty="0" smtClean="0"/>
          </a:p>
          <a:p>
            <a:endParaRPr lang="cs-CZ" dirty="0"/>
          </a:p>
        </p:txBody>
      </p:sp>
      <p:sp>
        <p:nvSpPr>
          <p:cNvPr id="4" name="Slide Number Placeholder 3"/>
          <p:cNvSpPr>
            <a:spLocks noGrp="1"/>
          </p:cNvSpPr>
          <p:nvPr>
            <p:ph type="sldNum" sz="quarter" idx="10"/>
          </p:nvPr>
        </p:nvSpPr>
        <p:spPr/>
        <p:txBody>
          <a:bodyPr/>
          <a:lstStyle/>
          <a:p>
            <a:fld id="{28FDD85E-490B-4ECE-A416-B9AD062DD090}" type="slidenum">
              <a:rPr lang="cs-CZ" smtClean="0"/>
              <a:pPr/>
              <a:t>87</a:t>
            </a:fld>
            <a:endParaRPr lang="cs-CZ"/>
          </a:p>
        </p:txBody>
      </p:sp>
    </p:spTree>
    <p:extLst>
      <p:ext uri="{BB962C8B-B14F-4D97-AF65-F5344CB8AC3E}">
        <p14:creationId xmlns:p14="http://schemas.microsoft.com/office/powerpoint/2010/main" val="12842135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http://msdn.microsoft.com/en-us/library/dn568099.aspx - structured info</a:t>
            </a:r>
          </a:p>
          <a:p>
            <a:r>
              <a:rPr lang="en-US" dirty="0" smtClean="0"/>
              <a:t>http://msdn.microsoft.com/en-us/library/dn589772.aspx - problem areas</a:t>
            </a:r>
          </a:p>
          <a:p>
            <a:r>
              <a:rPr lang="en-US" dirty="0" smtClean="0"/>
              <a:t>http://azure.microsoft.com/en-us/documentation/infographics/cloud-design-patterns/ - poster</a:t>
            </a:r>
          </a:p>
          <a:p>
            <a:r>
              <a:rPr lang="cs-CZ" dirty="0" smtClean="0"/>
              <a:t>http://www.microsoft.com/en-us/download/details.aspx?id=42026</a:t>
            </a:r>
            <a:r>
              <a:rPr lang="en-US" dirty="0" smtClean="0"/>
              <a:t> - book</a:t>
            </a:r>
          </a:p>
          <a:p>
            <a:r>
              <a:rPr lang="cs-CZ" dirty="0" smtClean="0"/>
              <a:t>http://msdn.microsoft.com/en-us/magazine/dd727504.aspx</a:t>
            </a:r>
            <a:r>
              <a:rPr lang="en-US" dirty="0" smtClean="0"/>
              <a:t> - article</a:t>
            </a:r>
          </a:p>
          <a:p>
            <a:endParaRPr lang="en-US" dirty="0" smtClean="0"/>
          </a:p>
          <a:p>
            <a:endParaRPr lang="cs-CZ" dirty="0"/>
          </a:p>
        </p:txBody>
      </p:sp>
      <p:sp>
        <p:nvSpPr>
          <p:cNvPr id="4" name="Slide Number Placeholder 3"/>
          <p:cNvSpPr>
            <a:spLocks noGrp="1"/>
          </p:cNvSpPr>
          <p:nvPr>
            <p:ph type="sldNum" sz="quarter" idx="10"/>
          </p:nvPr>
        </p:nvSpPr>
        <p:spPr/>
        <p:txBody>
          <a:bodyPr/>
          <a:lstStyle/>
          <a:p>
            <a:fld id="{28FDD85E-490B-4ECE-A416-B9AD062DD090}" type="slidenum">
              <a:rPr lang="cs-CZ" smtClean="0"/>
              <a:pPr/>
              <a:t>88</a:t>
            </a:fld>
            <a:endParaRPr lang="cs-CZ"/>
          </a:p>
        </p:txBody>
      </p:sp>
    </p:spTree>
    <p:extLst>
      <p:ext uri="{BB962C8B-B14F-4D97-AF65-F5344CB8AC3E}">
        <p14:creationId xmlns:p14="http://schemas.microsoft.com/office/powerpoint/2010/main" val="12842135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http://msdn.microsoft.com/en-us/library/dn568099.aspx - structured info</a:t>
            </a:r>
          </a:p>
          <a:p>
            <a:r>
              <a:rPr lang="en-US" dirty="0" smtClean="0"/>
              <a:t>http://msdn.microsoft.com/en-us/library/dn589772.aspx - problem areas</a:t>
            </a:r>
          </a:p>
          <a:p>
            <a:r>
              <a:rPr lang="en-US" dirty="0" smtClean="0"/>
              <a:t>http://azure.microsoft.com/en-us/documentation/infographics/cloud-design-patterns/ - poster</a:t>
            </a:r>
          </a:p>
          <a:p>
            <a:r>
              <a:rPr lang="cs-CZ" dirty="0" smtClean="0"/>
              <a:t>http://www.microsoft.com/en-us/download/details.aspx?id=42026</a:t>
            </a:r>
            <a:r>
              <a:rPr lang="en-US" dirty="0" smtClean="0"/>
              <a:t> - book</a:t>
            </a:r>
          </a:p>
          <a:p>
            <a:r>
              <a:rPr lang="cs-CZ" dirty="0" smtClean="0"/>
              <a:t>http://msdn.microsoft.com/en-us/magazine/dd727504.aspx</a:t>
            </a:r>
            <a:r>
              <a:rPr lang="en-US" dirty="0" smtClean="0"/>
              <a:t> - article</a:t>
            </a:r>
          </a:p>
          <a:p>
            <a:endParaRPr lang="en-US" dirty="0" smtClean="0"/>
          </a:p>
          <a:p>
            <a:endParaRPr lang="cs-CZ" dirty="0"/>
          </a:p>
        </p:txBody>
      </p:sp>
      <p:sp>
        <p:nvSpPr>
          <p:cNvPr id="4" name="Slide Number Placeholder 3"/>
          <p:cNvSpPr>
            <a:spLocks noGrp="1"/>
          </p:cNvSpPr>
          <p:nvPr>
            <p:ph type="sldNum" sz="quarter" idx="10"/>
          </p:nvPr>
        </p:nvSpPr>
        <p:spPr/>
        <p:txBody>
          <a:bodyPr/>
          <a:lstStyle/>
          <a:p>
            <a:fld id="{28FDD85E-490B-4ECE-A416-B9AD062DD090}" type="slidenum">
              <a:rPr lang="cs-CZ" smtClean="0"/>
              <a:pPr/>
              <a:t>89</a:t>
            </a:fld>
            <a:endParaRPr lang="cs-CZ"/>
          </a:p>
        </p:txBody>
      </p:sp>
    </p:spTree>
    <p:extLst>
      <p:ext uri="{BB962C8B-B14F-4D97-AF65-F5344CB8AC3E}">
        <p14:creationId xmlns:p14="http://schemas.microsoft.com/office/powerpoint/2010/main" val="12842135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http://msdn.microsoft.com/en-us/library/dn568099.aspx - structured info</a:t>
            </a:r>
          </a:p>
          <a:p>
            <a:r>
              <a:rPr lang="en-US" dirty="0" smtClean="0"/>
              <a:t>http://msdn.microsoft.com/en-us/library/dn589772.aspx - problem areas</a:t>
            </a:r>
          </a:p>
          <a:p>
            <a:r>
              <a:rPr lang="en-US" dirty="0" smtClean="0"/>
              <a:t>http://azure.microsoft.com/en-us/documentation/infographics/cloud-design-patterns/ - poster</a:t>
            </a:r>
          </a:p>
          <a:p>
            <a:r>
              <a:rPr lang="cs-CZ" dirty="0" smtClean="0"/>
              <a:t>http://www.microsoft.com/en-us/download/details.aspx?id=42026</a:t>
            </a:r>
            <a:r>
              <a:rPr lang="en-US" dirty="0" smtClean="0"/>
              <a:t> - book</a:t>
            </a:r>
          </a:p>
          <a:p>
            <a:r>
              <a:rPr lang="cs-CZ" dirty="0" smtClean="0"/>
              <a:t>http://msdn.microsoft.com/en-us/magazine/dd727504.aspx</a:t>
            </a:r>
            <a:r>
              <a:rPr lang="en-US" dirty="0" smtClean="0"/>
              <a:t> - article</a:t>
            </a:r>
          </a:p>
          <a:p>
            <a:endParaRPr lang="en-US" dirty="0" smtClean="0"/>
          </a:p>
          <a:p>
            <a:endParaRPr lang="cs-CZ" dirty="0"/>
          </a:p>
        </p:txBody>
      </p:sp>
      <p:sp>
        <p:nvSpPr>
          <p:cNvPr id="4" name="Slide Number Placeholder 3"/>
          <p:cNvSpPr>
            <a:spLocks noGrp="1"/>
          </p:cNvSpPr>
          <p:nvPr>
            <p:ph type="sldNum" sz="quarter" idx="10"/>
          </p:nvPr>
        </p:nvSpPr>
        <p:spPr/>
        <p:txBody>
          <a:bodyPr/>
          <a:lstStyle/>
          <a:p>
            <a:fld id="{28FDD85E-490B-4ECE-A416-B9AD062DD090}" type="slidenum">
              <a:rPr lang="cs-CZ" smtClean="0"/>
              <a:pPr/>
              <a:t>90</a:t>
            </a:fld>
            <a:endParaRPr lang="cs-CZ"/>
          </a:p>
        </p:txBody>
      </p:sp>
    </p:spTree>
    <p:extLst>
      <p:ext uri="{BB962C8B-B14F-4D97-AF65-F5344CB8AC3E}">
        <p14:creationId xmlns:p14="http://schemas.microsoft.com/office/powerpoint/2010/main" val="12842135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http://msdn.microsoft.com/en-us/library/dn568099.aspx - structured info</a:t>
            </a:r>
          </a:p>
          <a:p>
            <a:r>
              <a:rPr lang="en-US" dirty="0" smtClean="0"/>
              <a:t>http://msdn.microsoft.com/en-us/library/dn589772.aspx - problem areas</a:t>
            </a:r>
          </a:p>
          <a:p>
            <a:r>
              <a:rPr lang="en-US" dirty="0" smtClean="0"/>
              <a:t>http://azure.microsoft.com/en-us/documentation/infographics/cloud-design-patterns/ - poster</a:t>
            </a:r>
          </a:p>
          <a:p>
            <a:r>
              <a:rPr lang="cs-CZ" dirty="0" smtClean="0"/>
              <a:t>http://www.microsoft.com/en-us/download/details.aspx?id=42026</a:t>
            </a:r>
            <a:r>
              <a:rPr lang="en-US" dirty="0" smtClean="0"/>
              <a:t> - book</a:t>
            </a:r>
          </a:p>
          <a:p>
            <a:r>
              <a:rPr lang="cs-CZ" dirty="0" smtClean="0"/>
              <a:t>http://msdn.microsoft.com/en-us/magazine/dd727504.aspx</a:t>
            </a:r>
            <a:r>
              <a:rPr lang="en-US" dirty="0" smtClean="0"/>
              <a:t> - article</a:t>
            </a:r>
          </a:p>
          <a:p>
            <a:endParaRPr lang="en-US" dirty="0" smtClean="0"/>
          </a:p>
          <a:p>
            <a:endParaRPr lang="cs-CZ" dirty="0"/>
          </a:p>
        </p:txBody>
      </p:sp>
      <p:sp>
        <p:nvSpPr>
          <p:cNvPr id="4" name="Slide Number Placeholder 3"/>
          <p:cNvSpPr>
            <a:spLocks noGrp="1"/>
          </p:cNvSpPr>
          <p:nvPr>
            <p:ph type="sldNum" sz="quarter" idx="10"/>
          </p:nvPr>
        </p:nvSpPr>
        <p:spPr/>
        <p:txBody>
          <a:bodyPr/>
          <a:lstStyle/>
          <a:p>
            <a:fld id="{28FDD85E-490B-4ECE-A416-B9AD062DD090}" type="slidenum">
              <a:rPr lang="cs-CZ" smtClean="0"/>
              <a:pPr/>
              <a:t>91</a:t>
            </a:fld>
            <a:endParaRPr lang="cs-CZ"/>
          </a:p>
        </p:txBody>
      </p:sp>
    </p:spTree>
    <p:extLst>
      <p:ext uri="{BB962C8B-B14F-4D97-AF65-F5344CB8AC3E}">
        <p14:creationId xmlns:p14="http://schemas.microsoft.com/office/powerpoint/2010/main" val="1284213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smtClean="0"/>
              <a:t>http://www.codeproject.com/Articles/9260/Project-RDL-Open-Source-Report-Definition-Language</a:t>
            </a:r>
            <a:endParaRPr lang="cs-CZ" dirty="0"/>
          </a:p>
        </p:txBody>
      </p:sp>
      <p:sp>
        <p:nvSpPr>
          <p:cNvPr id="4" name="Slide Number Placeholder 3"/>
          <p:cNvSpPr>
            <a:spLocks noGrp="1"/>
          </p:cNvSpPr>
          <p:nvPr>
            <p:ph type="sldNum" sz="quarter" idx="10"/>
          </p:nvPr>
        </p:nvSpPr>
        <p:spPr/>
        <p:txBody>
          <a:bodyPr/>
          <a:lstStyle/>
          <a:p>
            <a:fld id="{28FDD85E-490B-4ECE-A416-B9AD062DD090}" type="slidenum">
              <a:rPr lang="cs-CZ" smtClean="0"/>
              <a:pPr/>
              <a:t>25</a:t>
            </a:fld>
            <a:endParaRPr lang="cs-CZ"/>
          </a:p>
        </p:txBody>
      </p:sp>
    </p:spTree>
    <p:extLst>
      <p:ext uri="{BB962C8B-B14F-4D97-AF65-F5344CB8AC3E}">
        <p14:creationId xmlns:p14="http://schemas.microsoft.com/office/powerpoint/2010/main" val="2626723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28FDD85E-490B-4ECE-A416-B9AD062DD090}" type="slidenum">
              <a:rPr lang="cs-CZ" smtClean="0"/>
              <a:pPr/>
              <a:t>26</a:t>
            </a:fld>
            <a:endParaRPr lang="cs-CZ"/>
          </a:p>
        </p:txBody>
      </p:sp>
    </p:spTree>
    <p:extLst>
      <p:ext uri="{BB962C8B-B14F-4D97-AF65-F5344CB8AC3E}">
        <p14:creationId xmlns:p14="http://schemas.microsoft.com/office/powerpoint/2010/main" val="2744603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28FDD85E-490B-4ECE-A416-B9AD062DD090}" type="slidenum">
              <a:rPr lang="cs-CZ" smtClean="0"/>
              <a:pPr/>
              <a:t>33</a:t>
            </a:fld>
            <a:endParaRPr lang="cs-CZ"/>
          </a:p>
        </p:txBody>
      </p:sp>
    </p:spTree>
    <p:extLst>
      <p:ext uri="{BB962C8B-B14F-4D97-AF65-F5344CB8AC3E}">
        <p14:creationId xmlns:p14="http://schemas.microsoft.com/office/powerpoint/2010/main" val="4064101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smtClean="0"/>
              <a:t>http://gigaom.com/2013/11/06/facebook-open-sources-its-sql-on-hadoop-engine-and-the-web-rejoices/#!</a:t>
            </a:r>
            <a:endParaRPr lang="cs-CZ" dirty="0"/>
          </a:p>
        </p:txBody>
      </p:sp>
      <p:sp>
        <p:nvSpPr>
          <p:cNvPr id="4" name="Slide Number Placeholder 3"/>
          <p:cNvSpPr>
            <a:spLocks noGrp="1"/>
          </p:cNvSpPr>
          <p:nvPr>
            <p:ph type="sldNum" sz="quarter" idx="10"/>
          </p:nvPr>
        </p:nvSpPr>
        <p:spPr/>
        <p:txBody>
          <a:bodyPr/>
          <a:lstStyle/>
          <a:p>
            <a:fld id="{28FDD85E-490B-4ECE-A416-B9AD062DD090}" type="slidenum">
              <a:rPr lang="cs-CZ" smtClean="0"/>
              <a:pPr/>
              <a:t>40</a:t>
            </a:fld>
            <a:endParaRPr lang="cs-CZ"/>
          </a:p>
        </p:txBody>
      </p:sp>
    </p:spTree>
    <p:extLst>
      <p:ext uri="{BB962C8B-B14F-4D97-AF65-F5344CB8AC3E}">
        <p14:creationId xmlns:p14="http://schemas.microsoft.com/office/powerpoint/2010/main" val="30074268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smtClean="0"/>
              <a:t>http://blog.matthewrathbone.com/2014/06/08/sql-engines-for-hadoop.html</a:t>
            </a:r>
            <a:endParaRPr lang="cs-CZ" dirty="0"/>
          </a:p>
        </p:txBody>
      </p:sp>
      <p:sp>
        <p:nvSpPr>
          <p:cNvPr id="4" name="Slide Number Placeholder 3"/>
          <p:cNvSpPr>
            <a:spLocks noGrp="1"/>
          </p:cNvSpPr>
          <p:nvPr>
            <p:ph type="sldNum" sz="quarter" idx="10"/>
          </p:nvPr>
        </p:nvSpPr>
        <p:spPr/>
        <p:txBody>
          <a:bodyPr/>
          <a:lstStyle/>
          <a:p>
            <a:fld id="{28FDD85E-490B-4ECE-A416-B9AD062DD090}" type="slidenum">
              <a:rPr lang="cs-CZ" smtClean="0"/>
              <a:pPr/>
              <a:t>43</a:t>
            </a:fld>
            <a:endParaRPr lang="cs-CZ"/>
          </a:p>
        </p:txBody>
      </p:sp>
    </p:spTree>
    <p:extLst>
      <p:ext uri="{BB962C8B-B14F-4D97-AF65-F5344CB8AC3E}">
        <p14:creationId xmlns:p14="http://schemas.microsoft.com/office/powerpoint/2010/main" val="2705592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cs-CZ" dirty="0" smtClean="0"/>
              <a:t>drozd</a:t>
            </a:r>
            <a:endParaRPr lang="cs-CZ" dirty="0"/>
          </a:p>
        </p:txBody>
      </p:sp>
      <p:sp>
        <p:nvSpPr>
          <p:cNvPr id="4" name="Slide Number Placeholder 3"/>
          <p:cNvSpPr>
            <a:spLocks noGrp="1"/>
          </p:cNvSpPr>
          <p:nvPr>
            <p:ph type="sldNum" sz="quarter" idx="10"/>
          </p:nvPr>
        </p:nvSpPr>
        <p:spPr/>
        <p:txBody>
          <a:bodyPr/>
          <a:lstStyle/>
          <a:p>
            <a:fld id="{28FDD85E-490B-4ECE-A416-B9AD062DD090}" type="slidenum">
              <a:rPr lang="cs-CZ" smtClean="0"/>
              <a:pPr/>
              <a:t>47</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1" name="Date Placeholder 10"/>
          <p:cNvSpPr>
            <a:spLocks noGrp="1"/>
          </p:cNvSpPr>
          <p:nvPr>
            <p:ph type="dt" sz="half" idx="10"/>
          </p:nvPr>
        </p:nvSpPr>
        <p:spPr/>
        <p:txBody>
          <a:bodyPr/>
          <a:lstStyle/>
          <a:p>
            <a:fld id="{E913C56C-3800-47C1-AF78-44E226C2CC5B}" type="datetime1">
              <a:rPr lang="cs-CZ" smtClean="0"/>
              <a:pPr/>
              <a:t>4.12.2014</a:t>
            </a:fld>
            <a:endParaRPr lang="cs-CZ" dirty="0"/>
          </a:p>
        </p:txBody>
      </p:sp>
      <p:sp>
        <p:nvSpPr>
          <p:cNvPr id="12" name="Slide Number Placeholder 11"/>
          <p:cNvSpPr>
            <a:spLocks noGrp="1"/>
          </p:cNvSpPr>
          <p:nvPr>
            <p:ph type="sldNum" sz="quarter" idx="11"/>
          </p:nvPr>
        </p:nvSpPr>
        <p:spPr/>
        <p:txBody>
          <a:bodyPr/>
          <a:lstStyle/>
          <a:p>
            <a:pPr algn="r"/>
            <a:fld id="{5A8723E3-C62D-4372-A5B7-F817763A1A22}" type="slidenum">
              <a:rPr lang="cs-CZ" smtClean="0"/>
              <a:pPr algn="r"/>
              <a:t>‹#›</a:t>
            </a:fld>
            <a:endParaRPr lang="cs-CZ" dirty="0"/>
          </a:p>
        </p:txBody>
      </p:sp>
      <p:sp>
        <p:nvSpPr>
          <p:cNvPr id="13" name="Footer Placeholder 12"/>
          <p:cNvSpPr>
            <a:spLocks noGrp="1"/>
          </p:cNvSpPr>
          <p:nvPr>
            <p:ph type="ftr" sz="quarter" idx="12"/>
          </p:nvPr>
        </p:nvSpPr>
        <p:spPr/>
        <p:txBody>
          <a:bodyPr/>
          <a:lstStyle/>
          <a:p>
            <a:r>
              <a:rPr lang="cs-CZ" smtClean="0"/>
              <a:t>NSWI150 Virtualizace a Cloud Computing - 2012/2013 David Bednárek</a:t>
            </a:r>
            <a:endParaRPr lang="cs-CZ" dirty="0"/>
          </a:p>
        </p:txBody>
      </p:sp>
      <p:sp>
        <p:nvSpPr>
          <p:cNvPr id="14" name="Title 13"/>
          <p:cNvSpPr>
            <a:spLocks noGrp="1"/>
          </p:cNvSpPr>
          <p:nvPr>
            <p:ph type="title"/>
          </p:nvPr>
        </p:nvSpPr>
        <p:spPr>
          <a:xfrm>
            <a:off x="0" y="1988840"/>
            <a:ext cx="9144000" cy="2880320"/>
          </a:xfrm>
        </p:spPr>
        <p:txBody>
          <a:bodyPr/>
          <a:lstStyle>
            <a:lvl1pPr algn="ctr">
              <a:defRPr/>
            </a:lvl1pPr>
          </a:lstStyle>
          <a:p>
            <a:r>
              <a:rPr lang="en-US" smtClean="0"/>
              <a:t>Click to edit Master title style</a:t>
            </a:r>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Ref idx="1001">
        <a:schemeClr val="bg1"/>
      </p:bgRef>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07504" y="548680"/>
            <a:ext cx="8928992" cy="5976664"/>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11" name="Title 10"/>
          <p:cNvSpPr>
            <a:spLocks noGrp="1"/>
          </p:cNvSpPr>
          <p:nvPr>
            <p:ph type="title"/>
          </p:nvPr>
        </p:nvSpPr>
        <p:spPr/>
        <p:txBody>
          <a:bodyPr/>
          <a:lstStyle/>
          <a:p>
            <a:r>
              <a:rPr lang="en-US" smtClean="0"/>
              <a:t>Click to edit Master title style</a:t>
            </a:r>
            <a:endParaRPr lang="cs-CZ"/>
          </a:p>
        </p:txBody>
      </p:sp>
      <p:sp>
        <p:nvSpPr>
          <p:cNvPr id="12" name="Date Placeholder 11"/>
          <p:cNvSpPr>
            <a:spLocks noGrp="1"/>
          </p:cNvSpPr>
          <p:nvPr>
            <p:ph type="dt" sz="half" idx="10"/>
          </p:nvPr>
        </p:nvSpPr>
        <p:spPr/>
        <p:txBody>
          <a:bodyPr/>
          <a:lstStyle/>
          <a:p>
            <a:fld id="{E913C56C-3800-47C1-AF78-44E226C2CC5B}" type="datetime1">
              <a:rPr lang="cs-CZ" smtClean="0"/>
              <a:pPr/>
              <a:t>4.12.2014</a:t>
            </a:fld>
            <a:endParaRPr lang="cs-CZ" dirty="0"/>
          </a:p>
        </p:txBody>
      </p:sp>
      <p:sp>
        <p:nvSpPr>
          <p:cNvPr id="13" name="Slide Number Placeholder 12"/>
          <p:cNvSpPr>
            <a:spLocks noGrp="1"/>
          </p:cNvSpPr>
          <p:nvPr>
            <p:ph type="sldNum" sz="quarter" idx="11"/>
          </p:nvPr>
        </p:nvSpPr>
        <p:spPr/>
        <p:txBody>
          <a:bodyPr/>
          <a:lstStyle/>
          <a:p>
            <a:pPr algn="r"/>
            <a:fld id="{5A8723E3-C62D-4372-A5B7-F817763A1A22}" type="slidenum">
              <a:rPr lang="cs-CZ" smtClean="0"/>
              <a:pPr algn="r"/>
              <a:t>‹#›</a:t>
            </a:fld>
            <a:endParaRPr lang="cs-CZ" dirty="0"/>
          </a:p>
        </p:txBody>
      </p:sp>
      <p:sp>
        <p:nvSpPr>
          <p:cNvPr id="14" name="Footer Placeholder 13"/>
          <p:cNvSpPr>
            <a:spLocks noGrp="1"/>
          </p:cNvSpPr>
          <p:nvPr>
            <p:ph type="ftr" sz="quarter" idx="12"/>
          </p:nvPr>
        </p:nvSpPr>
        <p:spPr/>
        <p:txBody>
          <a:bodyPr/>
          <a:lstStyle/>
          <a:p>
            <a:r>
              <a:rPr lang="cs-CZ" smtClean="0"/>
              <a:t>NSWI150 Virtualizace a Cloud Computing - 2012/2013 David Bednárek</a:t>
            </a:r>
            <a:endParaRPr lang="cs-CZ"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913C56C-3800-47C1-AF78-44E226C2CC5B}" type="datetime1">
              <a:rPr lang="cs-CZ" smtClean="0"/>
              <a:pPr/>
              <a:t>4.12.2014</a:t>
            </a:fld>
            <a:endParaRPr lang="cs-CZ" dirty="0"/>
          </a:p>
        </p:txBody>
      </p:sp>
      <p:sp>
        <p:nvSpPr>
          <p:cNvPr id="8" name="Slide Number Placeholder 7"/>
          <p:cNvSpPr>
            <a:spLocks noGrp="1"/>
          </p:cNvSpPr>
          <p:nvPr>
            <p:ph type="sldNum" sz="quarter" idx="11"/>
          </p:nvPr>
        </p:nvSpPr>
        <p:spPr/>
        <p:txBody>
          <a:bodyPr/>
          <a:lstStyle/>
          <a:p>
            <a:pPr algn="r"/>
            <a:fld id="{5A8723E3-C62D-4372-A5B7-F817763A1A22}" type="slidenum">
              <a:rPr lang="cs-CZ" smtClean="0"/>
              <a:pPr algn="r"/>
              <a:t>‹#›</a:t>
            </a:fld>
            <a:endParaRPr lang="cs-CZ" dirty="0"/>
          </a:p>
        </p:txBody>
      </p:sp>
      <p:sp>
        <p:nvSpPr>
          <p:cNvPr id="9" name="Footer Placeholder 8"/>
          <p:cNvSpPr>
            <a:spLocks noGrp="1"/>
          </p:cNvSpPr>
          <p:nvPr>
            <p:ph type="ftr" sz="quarter" idx="12"/>
          </p:nvPr>
        </p:nvSpPr>
        <p:spPr/>
        <p:txBody>
          <a:bodyPr/>
          <a:lstStyle/>
          <a:p>
            <a:r>
              <a:rPr lang="cs-CZ" smtClean="0"/>
              <a:t>NSWI150 Virtualizace a Cloud Computing - 2012/2013 David Bednárek</a:t>
            </a:r>
            <a:endParaRPr lang="cs-CZ"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107504" y="476672"/>
            <a:ext cx="8928992" cy="6048672"/>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Title 9"/>
          <p:cNvSpPr>
            <a:spLocks noGrp="1"/>
          </p:cNvSpPr>
          <p:nvPr>
            <p:ph type="title"/>
          </p:nvPr>
        </p:nvSpPr>
        <p:spPr/>
        <p:txBody>
          <a:bodyPr/>
          <a:lstStyle/>
          <a:p>
            <a:r>
              <a:rPr lang="en-US" smtClean="0"/>
              <a:t>Click to edit Master title style</a:t>
            </a:r>
            <a:endParaRPr lang="cs-CZ"/>
          </a:p>
        </p:txBody>
      </p:sp>
      <p:sp>
        <p:nvSpPr>
          <p:cNvPr id="11" name="Date Placeholder 10"/>
          <p:cNvSpPr>
            <a:spLocks noGrp="1"/>
          </p:cNvSpPr>
          <p:nvPr>
            <p:ph type="dt" sz="half" idx="10"/>
          </p:nvPr>
        </p:nvSpPr>
        <p:spPr/>
        <p:txBody>
          <a:bodyPr/>
          <a:lstStyle/>
          <a:p>
            <a:fld id="{E913C56C-3800-47C1-AF78-44E226C2CC5B}" type="datetime1">
              <a:rPr lang="cs-CZ" smtClean="0"/>
              <a:pPr/>
              <a:t>4.12.2014</a:t>
            </a:fld>
            <a:endParaRPr lang="cs-CZ" dirty="0"/>
          </a:p>
        </p:txBody>
      </p:sp>
      <p:sp>
        <p:nvSpPr>
          <p:cNvPr id="12" name="Slide Number Placeholder 11"/>
          <p:cNvSpPr>
            <a:spLocks noGrp="1"/>
          </p:cNvSpPr>
          <p:nvPr>
            <p:ph type="sldNum" sz="quarter" idx="11"/>
          </p:nvPr>
        </p:nvSpPr>
        <p:spPr/>
        <p:txBody>
          <a:bodyPr/>
          <a:lstStyle/>
          <a:p>
            <a:pPr algn="r"/>
            <a:fld id="{5A8723E3-C62D-4372-A5B7-F817763A1A22}" type="slidenum">
              <a:rPr lang="cs-CZ" smtClean="0"/>
              <a:pPr algn="r"/>
              <a:t>‹#›</a:t>
            </a:fld>
            <a:endParaRPr lang="cs-CZ" dirty="0"/>
          </a:p>
        </p:txBody>
      </p:sp>
      <p:sp>
        <p:nvSpPr>
          <p:cNvPr id="13" name="Footer Placeholder 12"/>
          <p:cNvSpPr>
            <a:spLocks noGrp="1"/>
          </p:cNvSpPr>
          <p:nvPr>
            <p:ph type="ftr" sz="quarter" idx="12"/>
          </p:nvPr>
        </p:nvSpPr>
        <p:spPr/>
        <p:txBody>
          <a:bodyPr/>
          <a:lstStyle/>
          <a:p>
            <a:r>
              <a:rPr lang="cs-CZ" smtClean="0"/>
              <a:t>NSWI150 Virtualizace a Cloud Computing - 2012/2013 David Bednárek</a:t>
            </a:r>
            <a:endParaRPr lang="cs-CZ"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cs-CZ"/>
          </a:p>
        </p:txBody>
      </p:sp>
      <p:sp>
        <p:nvSpPr>
          <p:cNvPr id="9" name="Date Placeholder 8"/>
          <p:cNvSpPr>
            <a:spLocks noGrp="1"/>
          </p:cNvSpPr>
          <p:nvPr>
            <p:ph type="dt" sz="half" idx="10"/>
          </p:nvPr>
        </p:nvSpPr>
        <p:spPr/>
        <p:txBody>
          <a:bodyPr/>
          <a:lstStyle/>
          <a:p>
            <a:fld id="{E913C56C-3800-47C1-AF78-44E226C2CC5B}" type="datetime1">
              <a:rPr lang="cs-CZ" smtClean="0"/>
              <a:pPr/>
              <a:t>4.12.2014</a:t>
            </a:fld>
            <a:endParaRPr lang="cs-CZ" dirty="0"/>
          </a:p>
        </p:txBody>
      </p:sp>
      <p:sp>
        <p:nvSpPr>
          <p:cNvPr id="10" name="Slide Number Placeholder 9"/>
          <p:cNvSpPr>
            <a:spLocks noGrp="1"/>
          </p:cNvSpPr>
          <p:nvPr>
            <p:ph type="sldNum" sz="quarter" idx="11"/>
          </p:nvPr>
        </p:nvSpPr>
        <p:spPr/>
        <p:txBody>
          <a:bodyPr/>
          <a:lstStyle/>
          <a:p>
            <a:pPr algn="r"/>
            <a:fld id="{5A8723E3-C62D-4372-A5B7-F817763A1A22}" type="slidenum">
              <a:rPr lang="cs-CZ" smtClean="0"/>
              <a:pPr algn="r"/>
              <a:t>‹#›</a:t>
            </a:fld>
            <a:endParaRPr lang="cs-CZ" dirty="0"/>
          </a:p>
        </p:txBody>
      </p:sp>
      <p:sp>
        <p:nvSpPr>
          <p:cNvPr id="11" name="Footer Placeholder 10"/>
          <p:cNvSpPr>
            <a:spLocks noGrp="1"/>
          </p:cNvSpPr>
          <p:nvPr>
            <p:ph type="ftr" sz="quarter" idx="12"/>
          </p:nvPr>
        </p:nvSpPr>
        <p:spPr/>
        <p:txBody>
          <a:bodyPr/>
          <a:lstStyle/>
          <a:p>
            <a:r>
              <a:rPr lang="cs-CZ" smtClean="0"/>
              <a:t>NSWI150 Virtualizace a Cloud Computing - 2012/2013 David Bednárek</a:t>
            </a:r>
            <a:endParaRPr lang="cs-CZ" dirty="0"/>
          </a:p>
        </p:txBody>
      </p:sp>
      <p:sp>
        <p:nvSpPr>
          <p:cNvPr id="15" name="Content Placeholder 14"/>
          <p:cNvSpPr>
            <a:spLocks noGrp="1"/>
          </p:cNvSpPr>
          <p:nvPr>
            <p:ph sz="quarter" idx="13"/>
          </p:nvPr>
        </p:nvSpPr>
        <p:spPr/>
        <p:txBody>
          <a:bodyPr anchor="ctr"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Ref idx="1001">
        <a:schemeClr val="bg1"/>
      </p:bgRef>
    </p:bg>
    <p:spTree>
      <p:nvGrpSpPr>
        <p:cNvPr id="1" name=""/>
        <p:cNvGrpSpPr/>
        <p:nvPr/>
      </p:nvGrpSpPr>
      <p:grpSpPr>
        <a:xfrm>
          <a:off x="0" y="0"/>
          <a:ext cx="0" cy="0"/>
          <a:chOff x="0" y="0"/>
          <a:chExt cx="0" cy="0"/>
        </a:xfrm>
      </p:grpSpPr>
      <p:sp>
        <p:nvSpPr>
          <p:cNvPr id="16" name="Date Placeholder 15"/>
          <p:cNvSpPr>
            <a:spLocks noGrp="1"/>
          </p:cNvSpPr>
          <p:nvPr>
            <p:ph type="dt" sz="half" idx="10"/>
          </p:nvPr>
        </p:nvSpPr>
        <p:spPr/>
        <p:txBody>
          <a:bodyPr/>
          <a:lstStyle/>
          <a:p>
            <a:fld id="{E913C56C-3800-47C1-AF78-44E226C2CC5B}" type="datetime1">
              <a:rPr lang="cs-CZ" smtClean="0"/>
              <a:pPr/>
              <a:t>4.12.2014</a:t>
            </a:fld>
            <a:endParaRPr lang="cs-CZ" dirty="0"/>
          </a:p>
        </p:txBody>
      </p:sp>
      <p:sp>
        <p:nvSpPr>
          <p:cNvPr id="17" name="Slide Number Placeholder 16"/>
          <p:cNvSpPr>
            <a:spLocks noGrp="1"/>
          </p:cNvSpPr>
          <p:nvPr>
            <p:ph type="sldNum" sz="quarter" idx="11"/>
          </p:nvPr>
        </p:nvSpPr>
        <p:spPr/>
        <p:txBody>
          <a:bodyPr/>
          <a:lstStyle/>
          <a:p>
            <a:pPr algn="r"/>
            <a:fld id="{5A8723E3-C62D-4372-A5B7-F817763A1A22}" type="slidenum">
              <a:rPr lang="cs-CZ" smtClean="0"/>
              <a:pPr algn="r"/>
              <a:t>‹#›</a:t>
            </a:fld>
            <a:endParaRPr lang="cs-CZ" dirty="0"/>
          </a:p>
        </p:txBody>
      </p:sp>
      <p:sp>
        <p:nvSpPr>
          <p:cNvPr id="18" name="Footer Placeholder 17"/>
          <p:cNvSpPr>
            <a:spLocks noGrp="1"/>
          </p:cNvSpPr>
          <p:nvPr>
            <p:ph type="ftr" sz="quarter" idx="12"/>
          </p:nvPr>
        </p:nvSpPr>
        <p:spPr/>
        <p:txBody>
          <a:bodyPr/>
          <a:lstStyle/>
          <a:p>
            <a:r>
              <a:rPr lang="cs-CZ" smtClean="0"/>
              <a:t>NSWI150 Virtualizace a Cloud Computing - 2012/2013 David Bednárek</a:t>
            </a:r>
            <a:endParaRPr lang="cs-CZ" dirty="0"/>
          </a:p>
        </p:txBody>
      </p:sp>
      <p:sp>
        <p:nvSpPr>
          <p:cNvPr id="19" name="Title 18"/>
          <p:cNvSpPr>
            <a:spLocks noGrp="1"/>
          </p:cNvSpPr>
          <p:nvPr>
            <p:ph type="title"/>
          </p:nvPr>
        </p:nvSpPr>
        <p:spPr>
          <a:xfrm>
            <a:off x="0" y="3212976"/>
            <a:ext cx="9144000" cy="404664"/>
          </a:xfrm>
        </p:spPr>
        <p:txBody>
          <a:bodyPr/>
          <a:lstStyle>
            <a:lvl1pPr algn="ctr">
              <a:defRPr/>
            </a:lvl1pPr>
          </a:lstStyle>
          <a:p>
            <a:r>
              <a:rPr lang="en-US" smtClean="0"/>
              <a:t>Click to edit Master title style</a:t>
            </a:r>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8"/>
          <p:cNvSpPr>
            <a:spLocks noGrp="1"/>
          </p:cNvSpPr>
          <p:nvPr>
            <p:ph sz="quarter" idx="1"/>
          </p:nvPr>
        </p:nvSpPr>
        <p:spPr>
          <a:xfrm>
            <a:off x="107504" y="548680"/>
            <a:ext cx="4320480" cy="5904656"/>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716016" y="548680"/>
            <a:ext cx="4320480" cy="5904656"/>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Title 7"/>
          <p:cNvSpPr>
            <a:spLocks noGrp="1"/>
          </p:cNvSpPr>
          <p:nvPr>
            <p:ph type="title"/>
          </p:nvPr>
        </p:nvSpPr>
        <p:spPr/>
        <p:txBody>
          <a:bodyPr/>
          <a:lstStyle/>
          <a:p>
            <a:r>
              <a:rPr lang="en-US" smtClean="0"/>
              <a:t>Click to edit Master title style</a:t>
            </a:r>
            <a:endParaRPr lang="cs-CZ"/>
          </a:p>
        </p:txBody>
      </p:sp>
      <p:cxnSp>
        <p:nvCxnSpPr>
          <p:cNvPr id="10" name="Straight Connector 9"/>
          <p:cNvCxnSpPr/>
          <p:nvPr userDrawn="1"/>
        </p:nvCxnSpPr>
        <p:spPr>
          <a:xfrm>
            <a:off x="4572000" y="476672"/>
            <a:ext cx="0" cy="6048672"/>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2" name="Date Placeholder 11"/>
          <p:cNvSpPr>
            <a:spLocks noGrp="1"/>
          </p:cNvSpPr>
          <p:nvPr>
            <p:ph type="dt" sz="half" idx="10"/>
          </p:nvPr>
        </p:nvSpPr>
        <p:spPr/>
        <p:txBody>
          <a:bodyPr/>
          <a:lstStyle/>
          <a:p>
            <a:fld id="{E913C56C-3800-47C1-AF78-44E226C2CC5B}" type="datetime1">
              <a:rPr lang="cs-CZ" smtClean="0"/>
              <a:pPr/>
              <a:t>4.12.2014</a:t>
            </a:fld>
            <a:endParaRPr lang="cs-CZ" dirty="0"/>
          </a:p>
        </p:txBody>
      </p:sp>
      <p:sp>
        <p:nvSpPr>
          <p:cNvPr id="13" name="Slide Number Placeholder 12"/>
          <p:cNvSpPr>
            <a:spLocks noGrp="1"/>
          </p:cNvSpPr>
          <p:nvPr>
            <p:ph type="sldNum" sz="quarter" idx="11"/>
          </p:nvPr>
        </p:nvSpPr>
        <p:spPr/>
        <p:txBody>
          <a:bodyPr/>
          <a:lstStyle/>
          <a:p>
            <a:pPr algn="r"/>
            <a:fld id="{5A8723E3-C62D-4372-A5B7-F817763A1A22}" type="slidenum">
              <a:rPr lang="cs-CZ" smtClean="0"/>
              <a:pPr algn="r"/>
              <a:t>‹#›</a:t>
            </a:fld>
            <a:endParaRPr lang="cs-CZ" dirty="0"/>
          </a:p>
        </p:txBody>
      </p:sp>
      <p:sp>
        <p:nvSpPr>
          <p:cNvPr id="14" name="Footer Placeholder 13"/>
          <p:cNvSpPr>
            <a:spLocks noGrp="1"/>
          </p:cNvSpPr>
          <p:nvPr>
            <p:ph type="ftr" sz="quarter" idx="12"/>
          </p:nvPr>
        </p:nvSpPr>
        <p:spPr/>
        <p:txBody>
          <a:bodyPr/>
          <a:lstStyle/>
          <a:p>
            <a:r>
              <a:rPr lang="cs-CZ" smtClean="0"/>
              <a:t>NSWI150 Virtualizace a Cloud Computing - 2012/2013 David Bednárek</a:t>
            </a:r>
            <a:endParaRPr lang="cs-CZ"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9512" y="548680"/>
            <a:ext cx="4328220" cy="360040"/>
          </a:xfrm>
          <a:noFill/>
          <a:ln>
            <a:noFill/>
          </a:ln>
        </p:spPr>
        <p:txBody>
          <a:bodyPr lIns="91440" anchor="b" anchorCtr="0">
            <a:noAutofit/>
          </a:bodyPr>
          <a:lstStyle>
            <a:lvl1pPr marL="0" indent="0" algn="r">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smtClean="0"/>
              <a:t>Click to edit Master text styles</a:t>
            </a:r>
          </a:p>
        </p:txBody>
      </p:sp>
      <p:sp>
        <p:nvSpPr>
          <p:cNvPr id="4" name="Text Placeholder 3"/>
          <p:cNvSpPr>
            <a:spLocks noGrp="1"/>
          </p:cNvSpPr>
          <p:nvPr>
            <p:ph type="body" sz="half" idx="3"/>
          </p:nvPr>
        </p:nvSpPr>
        <p:spPr>
          <a:xfrm>
            <a:off x="4644008" y="548680"/>
            <a:ext cx="4392488" cy="360040"/>
          </a:xfrm>
          <a:noFill/>
          <a:ln>
            <a:noFill/>
          </a:ln>
        </p:spPr>
        <p:txBody>
          <a:bodyPr lIns="91440" anchor="b" anchorCtr="0"/>
          <a:lstStyle>
            <a:lvl1pPr marL="0" indent="0">
              <a:buNone/>
              <a:defRPr kumimoji="0" lang="en-US" sz="2400" b="1" kern="1200" dirty="0" smtClean="0">
                <a:solidFill>
                  <a:schemeClr val="accent2"/>
                </a:solidFill>
                <a:latin typeface="+mn-lt"/>
                <a:ea typeface="+mn-ea"/>
                <a:cs typeface="+mn-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smtClean="0"/>
              <a:t>Click to edit Master text styles</a:t>
            </a:r>
          </a:p>
        </p:txBody>
      </p:sp>
      <p:sp>
        <p:nvSpPr>
          <p:cNvPr id="11" name="Content Placeholder 10"/>
          <p:cNvSpPr>
            <a:spLocks noGrp="1"/>
          </p:cNvSpPr>
          <p:nvPr>
            <p:ph sz="quarter" idx="2"/>
          </p:nvPr>
        </p:nvSpPr>
        <p:spPr>
          <a:xfrm>
            <a:off x="179512" y="980728"/>
            <a:ext cx="4316288" cy="5544616"/>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3" name="Content Placeholder 12"/>
          <p:cNvSpPr>
            <a:spLocks noGrp="1"/>
          </p:cNvSpPr>
          <p:nvPr>
            <p:ph sz="quarter" idx="4"/>
          </p:nvPr>
        </p:nvSpPr>
        <p:spPr>
          <a:xfrm>
            <a:off x="4648200" y="980728"/>
            <a:ext cx="4388296" cy="5544616"/>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0" name="Title 9"/>
          <p:cNvSpPr>
            <a:spLocks noGrp="1"/>
          </p:cNvSpPr>
          <p:nvPr>
            <p:ph type="title"/>
          </p:nvPr>
        </p:nvSpPr>
        <p:spPr/>
        <p:txBody>
          <a:bodyPr/>
          <a:lstStyle/>
          <a:p>
            <a:r>
              <a:rPr lang="en-US" smtClean="0"/>
              <a:t>Click to edit Master title style</a:t>
            </a:r>
            <a:endParaRPr lang="cs-CZ"/>
          </a:p>
        </p:txBody>
      </p:sp>
      <p:cxnSp>
        <p:nvCxnSpPr>
          <p:cNvPr id="14" name="Straight Connector 13"/>
          <p:cNvCxnSpPr/>
          <p:nvPr userDrawn="1"/>
        </p:nvCxnSpPr>
        <p:spPr>
          <a:xfrm>
            <a:off x="4572000" y="476672"/>
            <a:ext cx="0" cy="6048672"/>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6" name="Date Placeholder 15"/>
          <p:cNvSpPr>
            <a:spLocks noGrp="1"/>
          </p:cNvSpPr>
          <p:nvPr>
            <p:ph type="dt" sz="half" idx="10"/>
          </p:nvPr>
        </p:nvSpPr>
        <p:spPr/>
        <p:txBody>
          <a:bodyPr/>
          <a:lstStyle/>
          <a:p>
            <a:fld id="{E913C56C-3800-47C1-AF78-44E226C2CC5B}" type="datetime1">
              <a:rPr lang="cs-CZ" smtClean="0"/>
              <a:pPr/>
              <a:t>4.12.2014</a:t>
            </a:fld>
            <a:endParaRPr lang="cs-CZ" dirty="0"/>
          </a:p>
        </p:txBody>
      </p:sp>
      <p:sp>
        <p:nvSpPr>
          <p:cNvPr id="17" name="Slide Number Placeholder 16"/>
          <p:cNvSpPr>
            <a:spLocks noGrp="1"/>
          </p:cNvSpPr>
          <p:nvPr>
            <p:ph type="sldNum" sz="quarter" idx="11"/>
          </p:nvPr>
        </p:nvSpPr>
        <p:spPr/>
        <p:txBody>
          <a:bodyPr/>
          <a:lstStyle/>
          <a:p>
            <a:pPr algn="r"/>
            <a:fld id="{5A8723E3-C62D-4372-A5B7-F817763A1A22}" type="slidenum">
              <a:rPr lang="cs-CZ" smtClean="0"/>
              <a:pPr algn="r"/>
              <a:t>‹#›</a:t>
            </a:fld>
            <a:endParaRPr lang="cs-CZ" dirty="0"/>
          </a:p>
        </p:txBody>
      </p:sp>
      <p:sp>
        <p:nvSpPr>
          <p:cNvPr id="18" name="Footer Placeholder 17"/>
          <p:cNvSpPr>
            <a:spLocks noGrp="1"/>
          </p:cNvSpPr>
          <p:nvPr>
            <p:ph type="ftr" sz="quarter" idx="12"/>
          </p:nvPr>
        </p:nvSpPr>
        <p:spPr/>
        <p:txBody>
          <a:bodyPr/>
          <a:lstStyle/>
          <a:p>
            <a:r>
              <a:rPr lang="cs-CZ" smtClean="0"/>
              <a:t>NSWI150 Virtualizace a Cloud Computing - 2012/2013 David Bednárek</a:t>
            </a:r>
            <a:endParaRPr lang="cs-CZ"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cs-CZ"/>
          </a:p>
        </p:txBody>
      </p:sp>
      <p:sp>
        <p:nvSpPr>
          <p:cNvPr id="8" name="Date Placeholder 7"/>
          <p:cNvSpPr>
            <a:spLocks noGrp="1"/>
          </p:cNvSpPr>
          <p:nvPr>
            <p:ph type="dt" sz="half" idx="10"/>
          </p:nvPr>
        </p:nvSpPr>
        <p:spPr/>
        <p:txBody>
          <a:bodyPr/>
          <a:lstStyle/>
          <a:p>
            <a:fld id="{E913C56C-3800-47C1-AF78-44E226C2CC5B}" type="datetime1">
              <a:rPr lang="cs-CZ" smtClean="0"/>
              <a:pPr/>
              <a:t>4.12.2014</a:t>
            </a:fld>
            <a:endParaRPr lang="cs-CZ" dirty="0"/>
          </a:p>
        </p:txBody>
      </p:sp>
      <p:sp>
        <p:nvSpPr>
          <p:cNvPr id="9" name="Slide Number Placeholder 8"/>
          <p:cNvSpPr>
            <a:spLocks noGrp="1"/>
          </p:cNvSpPr>
          <p:nvPr>
            <p:ph type="sldNum" sz="quarter" idx="11"/>
          </p:nvPr>
        </p:nvSpPr>
        <p:spPr/>
        <p:txBody>
          <a:bodyPr/>
          <a:lstStyle/>
          <a:p>
            <a:pPr algn="r"/>
            <a:fld id="{5A8723E3-C62D-4372-A5B7-F817763A1A22}" type="slidenum">
              <a:rPr lang="cs-CZ" smtClean="0"/>
              <a:pPr algn="r"/>
              <a:t>‹#›</a:t>
            </a:fld>
            <a:endParaRPr lang="cs-CZ" dirty="0"/>
          </a:p>
        </p:txBody>
      </p:sp>
      <p:sp>
        <p:nvSpPr>
          <p:cNvPr id="10" name="Footer Placeholder 9"/>
          <p:cNvSpPr>
            <a:spLocks noGrp="1"/>
          </p:cNvSpPr>
          <p:nvPr>
            <p:ph type="ftr" sz="quarter" idx="12"/>
          </p:nvPr>
        </p:nvSpPr>
        <p:spPr/>
        <p:txBody>
          <a:bodyPr/>
          <a:lstStyle/>
          <a:p>
            <a:r>
              <a:rPr lang="cs-CZ" smtClean="0"/>
              <a:t>NSWI150 Virtualizace a Cloud Computing - 2012/2013 David Bednárek</a:t>
            </a:r>
            <a:endParaRPr lang="cs-CZ"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E913C56C-3800-47C1-AF78-44E226C2CC5B}" type="datetime1">
              <a:rPr lang="cs-CZ" smtClean="0"/>
              <a:pPr/>
              <a:t>4.12.2014</a:t>
            </a:fld>
            <a:endParaRPr lang="cs-CZ" dirty="0"/>
          </a:p>
        </p:txBody>
      </p:sp>
      <p:sp>
        <p:nvSpPr>
          <p:cNvPr id="8" name="Slide Number Placeholder 7"/>
          <p:cNvSpPr>
            <a:spLocks noGrp="1"/>
          </p:cNvSpPr>
          <p:nvPr>
            <p:ph type="sldNum" sz="quarter" idx="11"/>
          </p:nvPr>
        </p:nvSpPr>
        <p:spPr/>
        <p:txBody>
          <a:bodyPr/>
          <a:lstStyle/>
          <a:p>
            <a:pPr algn="r"/>
            <a:fld id="{5A8723E3-C62D-4372-A5B7-F817763A1A22}" type="slidenum">
              <a:rPr lang="cs-CZ" smtClean="0"/>
              <a:pPr algn="r"/>
              <a:t>‹#›</a:t>
            </a:fld>
            <a:endParaRPr lang="cs-CZ" dirty="0"/>
          </a:p>
        </p:txBody>
      </p:sp>
      <p:sp>
        <p:nvSpPr>
          <p:cNvPr id="9" name="Footer Placeholder 8"/>
          <p:cNvSpPr>
            <a:spLocks noGrp="1"/>
          </p:cNvSpPr>
          <p:nvPr>
            <p:ph type="ftr" sz="quarter" idx="12"/>
          </p:nvPr>
        </p:nvSpPr>
        <p:spPr/>
        <p:txBody>
          <a:bodyPr/>
          <a:lstStyle/>
          <a:p>
            <a:r>
              <a:rPr lang="cs-CZ" smtClean="0"/>
              <a:t>NSWI150 Virtualizace a Cloud Computing - 2012/2013 David Bednárek</a:t>
            </a:r>
            <a:endParaRPr lang="cs-CZ"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6516216" y="548680"/>
            <a:ext cx="2520280" cy="5904656"/>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2" name="Content Placeholder 11"/>
          <p:cNvSpPr>
            <a:spLocks noGrp="1"/>
          </p:cNvSpPr>
          <p:nvPr>
            <p:ph sz="quarter" idx="1"/>
          </p:nvPr>
        </p:nvSpPr>
        <p:spPr>
          <a:xfrm>
            <a:off x="107504" y="548680"/>
            <a:ext cx="6120680" cy="5904656"/>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cxnSp>
        <p:nvCxnSpPr>
          <p:cNvPr id="11" name="Straight Connector 10"/>
          <p:cNvCxnSpPr/>
          <p:nvPr userDrawn="1"/>
        </p:nvCxnSpPr>
        <p:spPr>
          <a:xfrm>
            <a:off x="6372200" y="476672"/>
            <a:ext cx="0" cy="6048672"/>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Title 12"/>
          <p:cNvSpPr>
            <a:spLocks noGrp="1"/>
          </p:cNvSpPr>
          <p:nvPr>
            <p:ph type="title"/>
          </p:nvPr>
        </p:nvSpPr>
        <p:spPr/>
        <p:txBody>
          <a:bodyPr/>
          <a:lstStyle/>
          <a:p>
            <a:r>
              <a:rPr lang="en-US" smtClean="0"/>
              <a:t>Click to edit Master title style</a:t>
            </a:r>
            <a:endParaRPr lang="cs-CZ"/>
          </a:p>
        </p:txBody>
      </p:sp>
      <p:sp>
        <p:nvSpPr>
          <p:cNvPr id="14" name="Date Placeholder 13"/>
          <p:cNvSpPr>
            <a:spLocks noGrp="1"/>
          </p:cNvSpPr>
          <p:nvPr>
            <p:ph type="dt" sz="half" idx="10"/>
          </p:nvPr>
        </p:nvSpPr>
        <p:spPr/>
        <p:txBody>
          <a:bodyPr/>
          <a:lstStyle/>
          <a:p>
            <a:fld id="{E913C56C-3800-47C1-AF78-44E226C2CC5B}" type="datetime1">
              <a:rPr lang="cs-CZ" smtClean="0"/>
              <a:pPr/>
              <a:t>4.12.2014</a:t>
            </a:fld>
            <a:endParaRPr lang="cs-CZ" dirty="0"/>
          </a:p>
        </p:txBody>
      </p:sp>
      <p:sp>
        <p:nvSpPr>
          <p:cNvPr id="15" name="Slide Number Placeholder 14"/>
          <p:cNvSpPr>
            <a:spLocks noGrp="1"/>
          </p:cNvSpPr>
          <p:nvPr>
            <p:ph type="sldNum" sz="quarter" idx="11"/>
          </p:nvPr>
        </p:nvSpPr>
        <p:spPr/>
        <p:txBody>
          <a:bodyPr/>
          <a:lstStyle/>
          <a:p>
            <a:pPr algn="r"/>
            <a:fld id="{5A8723E3-C62D-4372-A5B7-F817763A1A22}" type="slidenum">
              <a:rPr lang="cs-CZ" smtClean="0"/>
              <a:pPr algn="r"/>
              <a:t>‹#›</a:t>
            </a:fld>
            <a:endParaRPr lang="cs-CZ" dirty="0"/>
          </a:p>
        </p:txBody>
      </p:sp>
      <p:sp>
        <p:nvSpPr>
          <p:cNvPr id="16" name="Footer Placeholder 15"/>
          <p:cNvSpPr>
            <a:spLocks noGrp="1"/>
          </p:cNvSpPr>
          <p:nvPr>
            <p:ph type="ftr" sz="quarter" idx="12"/>
          </p:nvPr>
        </p:nvSpPr>
        <p:spPr/>
        <p:txBody>
          <a:bodyPr/>
          <a:lstStyle/>
          <a:p>
            <a:r>
              <a:rPr lang="cs-CZ" smtClean="0"/>
              <a:t>NSWI150 Virtualizace a Cloud Computing - 2012/2013 David Bednárek</a:t>
            </a:r>
            <a:endParaRPr lang="cs-CZ"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ottom Comment">
    <p:spTree>
      <p:nvGrpSpPr>
        <p:cNvPr id="1" name=""/>
        <p:cNvGrpSpPr/>
        <p:nvPr/>
      </p:nvGrpSpPr>
      <p:grpSpPr>
        <a:xfrm>
          <a:off x="0" y="0"/>
          <a:ext cx="0" cy="0"/>
          <a:chOff x="0" y="0"/>
          <a:chExt cx="0" cy="0"/>
        </a:xfrm>
      </p:grpSpPr>
      <p:sp>
        <p:nvSpPr>
          <p:cNvPr id="12" name="Content Placeholder 11"/>
          <p:cNvSpPr>
            <a:spLocks noGrp="1"/>
          </p:cNvSpPr>
          <p:nvPr>
            <p:ph sz="quarter" idx="1"/>
          </p:nvPr>
        </p:nvSpPr>
        <p:spPr>
          <a:xfrm>
            <a:off x="107504" y="4725144"/>
            <a:ext cx="8928992" cy="1728192"/>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cxnSp>
        <p:nvCxnSpPr>
          <p:cNvPr id="11" name="Straight Connector 10"/>
          <p:cNvCxnSpPr/>
          <p:nvPr userDrawn="1"/>
        </p:nvCxnSpPr>
        <p:spPr>
          <a:xfrm>
            <a:off x="107504" y="4581128"/>
            <a:ext cx="8928992"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Title 12"/>
          <p:cNvSpPr>
            <a:spLocks noGrp="1"/>
          </p:cNvSpPr>
          <p:nvPr>
            <p:ph type="title"/>
          </p:nvPr>
        </p:nvSpPr>
        <p:spPr/>
        <p:txBody>
          <a:bodyPr/>
          <a:lstStyle/>
          <a:p>
            <a:r>
              <a:rPr lang="en-US" smtClean="0"/>
              <a:t>Click to edit Master title style</a:t>
            </a:r>
            <a:endParaRPr lang="cs-CZ"/>
          </a:p>
        </p:txBody>
      </p:sp>
      <p:sp>
        <p:nvSpPr>
          <p:cNvPr id="14" name="Date Placeholder 13"/>
          <p:cNvSpPr>
            <a:spLocks noGrp="1"/>
          </p:cNvSpPr>
          <p:nvPr>
            <p:ph type="dt" sz="half" idx="10"/>
          </p:nvPr>
        </p:nvSpPr>
        <p:spPr/>
        <p:txBody>
          <a:bodyPr/>
          <a:lstStyle/>
          <a:p>
            <a:fld id="{E913C56C-3800-47C1-AF78-44E226C2CC5B}" type="datetime1">
              <a:rPr lang="cs-CZ" smtClean="0"/>
              <a:pPr/>
              <a:t>4.12.2014</a:t>
            </a:fld>
            <a:endParaRPr lang="cs-CZ" dirty="0"/>
          </a:p>
        </p:txBody>
      </p:sp>
      <p:sp>
        <p:nvSpPr>
          <p:cNvPr id="15" name="Slide Number Placeholder 14"/>
          <p:cNvSpPr>
            <a:spLocks noGrp="1"/>
          </p:cNvSpPr>
          <p:nvPr>
            <p:ph type="sldNum" sz="quarter" idx="11"/>
          </p:nvPr>
        </p:nvSpPr>
        <p:spPr/>
        <p:txBody>
          <a:bodyPr/>
          <a:lstStyle/>
          <a:p>
            <a:pPr algn="r"/>
            <a:fld id="{5A8723E3-C62D-4372-A5B7-F817763A1A22}" type="slidenum">
              <a:rPr lang="cs-CZ" smtClean="0"/>
              <a:pPr algn="r"/>
              <a:t>‹#›</a:t>
            </a:fld>
            <a:endParaRPr lang="cs-CZ" dirty="0"/>
          </a:p>
        </p:txBody>
      </p:sp>
      <p:sp>
        <p:nvSpPr>
          <p:cNvPr id="16" name="Footer Placeholder 15"/>
          <p:cNvSpPr>
            <a:spLocks noGrp="1"/>
          </p:cNvSpPr>
          <p:nvPr>
            <p:ph type="ftr" sz="quarter" idx="12"/>
          </p:nvPr>
        </p:nvSpPr>
        <p:spPr/>
        <p:txBody>
          <a:bodyPr/>
          <a:lstStyle/>
          <a:p>
            <a:r>
              <a:rPr lang="cs-CZ" smtClean="0"/>
              <a:t>NSWI150 Virtualizace a Cloud Computing - 2012/2013 David Bednárek</a:t>
            </a:r>
            <a:endParaRPr lang="cs-CZ"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0" y="0"/>
            <a:ext cx="9144000" cy="404664"/>
          </a:xfrm>
          <a:prstGeom prst="rect">
            <a:avLst/>
          </a:prstGeom>
        </p:spPr>
        <p:style>
          <a:lnRef idx="2">
            <a:schemeClr val="accent6">
              <a:shade val="50000"/>
            </a:schemeClr>
          </a:lnRef>
          <a:fillRef idx="1">
            <a:schemeClr val="accent6"/>
          </a:fillRef>
          <a:effectRef idx="0">
            <a:schemeClr val="accent6"/>
          </a:effectRef>
          <a:fontRef idx="none"/>
        </p:style>
        <p:txBody>
          <a:bodyPr vert="horz" anchor="ctr" anchorCtr="0">
            <a:no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107504" y="548680"/>
            <a:ext cx="8928992" cy="5904656"/>
          </a:xfrm>
          <a:prstGeom prst="rect">
            <a:avLst/>
          </a:prstGeom>
        </p:spPr>
        <p:txBody>
          <a:bodyPr vert="horz">
            <a:normAutofit/>
          </a:bodyPr>
          <a:lstStyle/>
          <a:p>
            <a:pPr lvl="0" eaLnBrk="1" latinLnBrk="0" hangingPunct="1"/>
            <a:r>
              <a:rPr kumimoji="0" lang="en-US" dirty="0" smtClean="0"/>
              <a:t>Click to edit Master text styles</a:t>
            </a:r>
            <a:r>
              <a:rPr kumimoji="0" lang="cs-CZ" dirty="0" smtClean="0"/>
              <a:t> </a:t>
            </a:r>
            <a:r>
              <a:rPr kumimoji="0" lang="en-US" dirty="0" smtClean="0"/>
              <a:t>!@#$%^&amp;*(){}|:"&lt;&gt;?</a:t>
            </a:r>
          </a:p>
          <a:p>
            <a:pPr lvl="1" eaLnBrk="1" latinLnBrk="0" hangingPunct="1"/>
            <a:r>
              <a:rPr kumimoji="0" lang="en-US" dirty="0" smtClean="0"/>
              <a:t>Second level</a:t>
            </a:r>
            <a:r>
              <a:rPr kumimoji="0" lang="cs-CZ" dirty="0" smtClean="0"/>
              <a:t> +</a:t>
            </a:r>
            <a:r>
              <a:rPr kumimoji="0" lang="cs-CZ" dirty="0" err="1" smtClean="0"/>
              <a:t>ěščřžýáíéúů</a:t>
            </a:r>
            <a:endParaRPr kumimoji="0" lang="en-US" dirty="0" smtClean="0"/>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3" name="Footer Placeholder 2"/>
          <p:cNvSpPr>
            <a:spLocks noGrp="1"/>
          </p:cNvSpPr>
          <p:nvPr>
            <p:ph type="ftr" sz="quarter" idx="3"/>
          </p:nvPr>
        </p:nvSpPr>
        <p:spPr>
          <a:xfrm>
            <a:off x="0" y="6597352"/>
            <a:ext cx="8604448" cy="260648"/>
          </a:xfrm>
          <a:prstGeom prst="rect">
            <a:avLst/>
          </a:prstGeom>
        </p:spPr>
        <p:style>
          <a:lnRef idx="2">
            <a:schemeClr val="accent6">
              <a:shade val="50000"/>
            </a:schemeClr>
          </a:lnRef>
          <a:fillRef idx="1">
            <a:schemeClr val="accent6"/>
          </a:fillRef>
          <a:effectRef idx="0">
            <a:schemeClr val="accent6"/>
          </a:effectRef>
          <a:fontRef idx="none"/>
        </p:style>
        <p:txBody>
          <a:bodyPr vert="horz" anchor="ctr" anchorCtr="0"/>
          <a:lstStyle>
            <a:lvl1pPr algn="l" eaLnBrk="1" latinLnBrk="0" hangingPunct="1">
              <a:defRPr kumimoji="0" sz="1000" b="0" cap="none" spc="0">
                <a:ln>
                  <a:noFill/>
                </a:ln>
                <a:solidFill>
                  <a:schemeClr val="bg1"/>
                </a:solidFill>
                <a:effectLst/>
              </a:defRPr>
            </a:lvl1pPr>
          </a:lstStyle>
          <a:p>
            <a:r>
              <a:rPr lang="cs-CZ" dirty="0" smtClean="0"/>
              <a:t>NSWI150 </a:t>
            </a:r>
            <a:r>
              <a:rPr lang="cs-CZ" dirty="0" err="1" smtClean="0"/>
              <a:t>Virtualizace</a:t>
            </a:r>
            <a:r>
              <a:rPr lang="cs-CZ" dirty="0" smtClean="0"/>
              <a:t> a </a:t>
            </a:r>
            <a:r>
              <a:rPr lang="cs-CZ" dirty="0" err="1" smtClean="0"/>
              <a:t>Cloud</a:t>
            </a:r>
            <a:r>
              <a:rPr lang="cs-CZ" dirty="0" smtClean="0"/>
              <a:t> </a:t>
            </a:r>
            <a:r>
              <a:rPr lang="cs-CZ" dirty="0" err="1" smtClean="0"/>
              <a:t>Computing</a:t>
            </a:r>
            <a:r>
              <a:rPr lang="cs-CZ" dirty="0" smtClean="0"/>
              <a:t> - 2012/2013 David </a:t>
            </a:r>
            <a:r>
              <a:rPr lang="cs-CZ" dirty="0" err="1" smtClean="0"/>
              <a:t>Bednárek</a:t>
            </a:r>
            <a:endParaRPr lang="cs-CZ" dirty="0"/>
          </a:p>
        </p:txBody>
      </p:sp>
      <p:sp>
        <p:nvSpPr>
          <p:cNvPr id="23" name="Slide Number Placeholder 22"/>
          <p:cNvSpPr>
            <a:spLocks noGrp="1"/>
          </p:cNvSpPr>
          <p:nvPr>
            <p:ph type="sldNum" sz="quarter" idx="4"/>
          </p:nvPr>
        </p:nvSpPr>
        <p:spPr>
          <a:xfrm>
            <a:off x="8604448" y="6597352"/>
            <a:ext cx="539552" cy="260648"/>
          </a:xfrm>
          <a:prstGeom prst="rect">
            <a:avLst/>
          </a:prstGeom>
        </p:spPr>
        <p:style>
          <a:lnRef idx="2">
            <a:schemeClr val="accent6">
              <a:shade val="50000"/>
            </a:schemeClr>
          </a:lnRef>
          <a:fillRef idx="1">
            <a:schemeClr val="accent6"/>
          </a:fillRef>
          <a:effectRef idx="0">
            <a:schemeClr val="accent6"/>
          </a:effectRef>
          <a:fontRef idx="none"/>
        </p:style>
        <p:txBody>
          <a:bodyPr vert="horz" anchor="ctr" anchorCtr="0"/>
          <a:lstStyle>
            <a:lvl1pPr algn="l" eaLnBrk="1" latinLnBrk="0" hangingPunct="1">
              <a:defRPr kumimoji="0" sz="1000" b="0" cap="none" spc="0">
                <a:ln>
                  <a:noFill/>
                </a:ln>
                <a:solidFill>
                  <a:schemeClr val="bg1"/>
                </a:solidFill>
                <a:effectLst/>
              </a:defRPr>
            </a:lvl1pPr>
          </a:lstStyle>
          <a:p>
            <a:pPr algn="r"/>
            <a:fld id="{5A8723E3-C62D-4372-A5B7-F817763A1A22}" type="slidenum">
              <a:rPr lang="cs-CZ" smtClean="0"/>
              <a:pPr algn="r"/>
              <a:t>‹#›</a:t>
            </a:fld>
            <a:endParaRPr lang="cs-CZ" dirty="0"/>
          </a:p>
        </p:txBody>
      </p:sp>
      <p:sp>
        <p:nvSpPr>
          <p:cNvPr id="14" name="Date Placeholder 13"/>
          <p:cNvSpPr>
            <a:spLocks noGrp="1"/>
          </p:cNvSpPr>
          <p:nvPr>
            <p:ph type="dt" sz="half" idx="2"/>
          </p:nvPr>
        </p:nvSpPr>
        <p:spPr>
          <a:xfrm>
            <a:off x="7452320" y="6597352"/>
            <a:ext cx="1136920" cy="260648"/>
          </a:xfrm>
          <a:prstGeom prst="rect">
            <a:avLst/>
          </a:prstGeom>
        </p:spPr>
        <p:txBody>
          <a:bodyPr vert="horz" anchor="ctr" anchorCtr="0"/>
          <a:lstStyle>
            <a:lvl1pPr algn="r" eaLnBrk="1" latinLnBrk="0" hangingPunct="1">
              <a:defRPr kumimoji="0" sz="1000" b="0" cap="none" spc="0">
                <a:ln>
                  <a:noFill/>
                </a:ln>
                <a:solidFill>
                  <a:schemeClr val="bg1"/>
                </a:solidFill>
                <a:effectLst/>
              </a:defRPr>
            </a:lvl1pPr>
          </a:lstStyle>
          <a:p>
            <a:fld id="{E913C56C-3800-47C1-AF78-44E226C2CC5B}" type="datetime1">
              <a:rPr lang="cs-CZ" smtClean="0"/>
              <a:pPr/>
              <a:t>4.12.2014</a:t>
            </a:fld>
            <a:endParaRPr lang="cs-CZ"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72" r:id="rId9"/>
    <p:sldLayoutId id="2147483669" r:id="rId10"/>
    <p:sldLayoutId id="2147483670" r:id="rId11"/>
    <p:sldLayoutId id="2147483671" r:id="rId12"/>
  </p:sldLayoutIdLst>
  <p:hf hdr="0" dt="0"/>
  <p:txStyles>
    <p:titleStyle>
      <a:lvl1pPr algn="l" rtl="0" eaLnBrk="1" latinLnBrk="0" hangingPunct="1">
        <a:spcBef>
          <a:spcPct val="0"/>
        </a:spcBef>
        <a:buNone/>
        <a:defRPr kumimoji="0" sz="2400" b="0" kern="1200" cap="none" spc="0">
          <a:ln>
            <a:noFill/>
          </a:ln>
          <a:solidFill>
            <a:schemeClr val="bg1"/>
          </a:solidFill>
          <a:effectLst/>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400" kern="1200">
          <a:solidFill>
            <a:schemeClr val="accent6"/>
          </a:solidFill>
          <a:latin typeface="+mn-lt"/>
          <a:ea typeface="+mn-ea"/>
          <a:cs typeface="+mn-cs"/>
        </a:defRPr>
      </a:lvl1pPr>
      <a:lvl2pPr marL="548640" indent="-274320" algn="l" rtl="0" eaLnBrk="1" latinLnBrk="0" hangingPunct="1">
        <a:spcBef>
          <a:spcPts val="500"/>
        </a:spcBef>
        <a:buClr>
          <a:schemeClr val="tx1"/>
        </a:buClr>
        <a:buSzPct val="76000"/>
        <a:buFont typeface="Wingdings 3"/>
        <a:buChar char=""/>
        <a:defRPr kumimoji="0" sz="2000" kern="1200">
          <a:solidFill>
            <a:schemeClr val="tx1"/>
          </a:solidFill>
          <a:latin typeface="+mn-lt"/>
          <a:ea typeface="+mn-ea"/>
          <a:cs typeface="+mn-cs"/>
        </a:defRPr>
      </a:lvl2pPr>
      <a:lvl3pPr marL="822960" indent="-228600" algn="l" rtl="0" eaLnBrk="1" latinLnBrk="0" hangingPunct="1">
        <a:spcBef>
          <a:spcPts val="500"/>
        </a:spcBef>
        <a:buClr>
          <a:schemeClr val="accent6"/>
        </a:buClr>
        <a:buSzPct val="76000"/>
        <a:buFont typeface="Wingdings" pitchFamily="2" charset="2"/>
        <a:buChar char="§"/>
        <a:defRPr kumimoji="0" sz="1800" kern="1200">
          <a:solidFill>
            <a:schemeClr val="accent6"/>
          </a:solidFill>
          <a:latin typeface="+mn-lt"/>
          <a:ea typeface="+mn-ea"/>
          <a:cs typeface="+mn-cs"/>
        </a:defRPr>
      </a:lvl3pPr>
      <a:lvl4pPr marL="1097280" indent="-228600" algn="l" rtl="0" eaLnBrk="1" latinLnBrk="0" hangingPunct="1">
        <a:spcBef>
          <a:spcPts val="400"/>
        </a:spcBef>
        <a:buClr>
          <a:schemeClr val="tx1"/>
        </a:buClr>
        <a:buSzPct val="70000"/>
        <a:buFont typeface="Wingdings" pitchFamily="2" charset="2"/>
        <a:buChar char="§"/>
        <a:defRPr kumimoji="0" sz="1600" kern="1200">
          <a:solidFill>
            <a:schemeClr val="tx1"/>
          </a:solidFill>
          <a:latin typeface="+mn-lt"/>
          <a:ea typeface="+mn-ea"/>
          <a:cs typeface="+mn-cs"/>
        </a:defRPr>
      </a:lvl4pPr>
      <a:lvl5pPr marL="180000" indent="-228600" algn="l" rtl="0" eaLnBrk="1" latinLnBrk="0" hangingPunct="1">
        <a:spcBef>
          <a:spcPts val="600"/>
        </a:spcBef>
        <a:spcAft>
          <a:spcPts val="600"/>
        </a:spcAft>
        <a:buClr>
          <a:schemeClr val="accent2"/>
        </a:buClr>
        <a:buSzPct val="70000"/>
        <a:buFont typeface="Wingdings"/>
        <a:buNone/>
        <a:defRPr kumimoji="0" lang="en-US" sz="1400" b="1" kern="1200" dirty="0">
          <a:solidFill>
            <a:schemeClr val="accent5"/>
          </a:solidFill>
          <a:latin typeface="Consolas" pitchFamily="49" charset="0"/>
          <a:ea typeface="+mn-ea"/>
          <a:cs typeface="Consolas" pitchFamily="49" charset="0"/>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6.wmf"/></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1.gif"/></Relationships>
</file>

<file path=ppt/slides/_rels/slide5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5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6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NSWI150 - </a:t>
            </a:r>
            <a:r>
              <a:rPr lang="en-US" dirty="0" err="1" smtClean="0"/>
              <a:t>Virtualizace</a:t>
            </a:r>
            <a:r>
              <a:rPr lang="en-US" dirty="0" smtClean="0"/>
              <a:t> a Cloud Computing</a:t>
            </a:r>
            <a:r>
              <a:rPr lang="cs-CZ" dirty="0" smtClean="0"/>
              <a:t/>
            </a:r>
            <a:br>
              <a:rPr lang="cs-CZ" dirty="0" smtClean="0"/>
            </a:br>
            <a:r>
              <a:rPr lang="en-US" dirty="0" smtClean="0"/>
              <a:t/>
            </a:r>
            <a:br>
              <a:rPr lang="en-US" dirty="0" smtClean="0"/>
            </a:br>
            <a:r>
              <a:rPr lang="en-US" dirty="0" smtClean="0"/>
              <a:t>David </a:t>
            </a:r>
            <a:r>
              <a:rPr lang="en-US" dirty="0" err="1" smtClean="0"/>
              <a:t>Bedn</a:t>
            </a:r>
            <a:r>
              <a:rPr lang="cs-CZ" dirty="0" smtClean="0"/>
              <a:t>árek, Jakub Yaghob, Filip Zavoral</a:t>
            </a:r>
            <a:br>
              <a:rPr lang="cs-CZ" dirty="0" smtClean="0"/>
            </a:br>
            <a:r>
              <a:rPr lang="cs-CZ" dirty="0" smtClean="0"/>
              <a:t>+ </a:t>
            </a:r>
            <a:r>
              <a:rPr lang="cs-CZ" i="1" dirty="0" smtClean="0"/>
              <a:t>Special Guest</a:t>
            </a:r>
            <a:r>
              <a:rPr lang="en-US" i="1" dirty="0" smtClean="0"/>
              <a:t>s</a:t>
            </a:r>
            <a:endParaRPr lang="cs-CZ"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Execution Models</a:t>
            </a:r>
            <a:r>
              <a:rPr lang="cs-CZ" dirty="0" smtClean="0"/>
              <a:t> - Web Sites</a:t>
            </a:r>
            <a:endParaRPr lang="cs-CZ" dirty="0"/>
          </a:p>
        </p:txBody>
      </p:sp>
      <p:sp>
        <p:nvSpPr>
          <p:cNvPr id="4" name="Content Placeholder 4"/>
          <p:cNvSpPr>
            <a:spLocks noGrp="1"/>
          </p:cNvSpPr>
          <p:nvPr>
            <p:ph sz="quarter" idx="13"/>
          </p:nvPr>
        </p:nvSpPr>
        <p:spPr>
          <a:xfrm>
            <a:off x="107504" y="548680"/>
            <a:ext cx="8928992" cy="5904656"/>
          </a:xfrm>
        </p:spPr>
        <p:txBody>
          <a:bodyPr anchor="t">
            <a:normAutofit/>
          </a:bodyPr>
          <a:lstStyle/>
          <a:p>
            <a:r>
              <a:rPr lang="cs-CZ" b="1" dirty="0" smtClean="0"/>
              <a:t>Web Sites</a:t>
            </a:r>
            <a:endParaRPr lang="cs-CZ" dirty="0" smtClean="0"/>
          </a:p>
          <a:p>
            <a:pPr lvl="1"/>
            <a:r>
              <a:rPr lang="cs-CZ" dirty="0" smtClean="0"/>
              <a:t>Platform-as-a-Service, PaaS</a:t>
            </a:r>
          </a:p>
          <a:p>
            <a:pPr lvl="2"/>
            <a:r>
              <a:rPr lang="cs-CZ" dirty="0" smtClean="0"/>
              <a:t>předkonfigurované instalace</a:t>
            </a:r>
          </a:p>
          <a:p>
            <a:pPr lvl="2"/>
            <a:r>
              <a:rPr lang="cs-CZ" dirty="0" smtClean="0"/>
              <a:t>kompletní framework - OS, db, web server, knihovny, ...</a:t>
            </a:r>
          </a:p>
          <a:p>
            <a:pPr lvl="2"/>
            <a:r>
              <a:rPr lang="cs-CZ" dirty="0" smtClean="0"/>
              <a:t>administrace, aktualizace a údržba všech komponent</a:t>
            </a:r>
          </a:p>
          <a:p>
            <a:pPr lvl="2"/>
            <a:r>
              <a:rPr lang="cs-CZ" dirty="0" smtClean="0"/>
              <a:t>webový vývojář jen nakopíruje html/php/js/...</a:t>
            </a:r>
          </a:p>
          <a:p>
            <a:pPr lvl="1"/>
            <a:r>
              <a:rPr lang="cs-CZ" dirty="0" smtClean="0"/>
              <a:t>dynamické přidávání instancí, load balancing</a:t>
            </a:r>
          </a:p>
          <a:p>
            <a:pPr lvl="1"/>
            <a:r>
              <a:rPr lang="cs-CZ" dirty="0" smtClean="0"/>
              <a:t>různé úrovně izolace</a:t>
            </a:r>
          </a:p>
          <a:p>
            <a:pPr lvl="2"/>
            <a:r>
              <a:rPr lang="cs-CZ" dirty="0" smtClean="0"/>
              <a:t>shared / private VM</a:t>
            </a:r>
          </a:p>
          <a:p>
            <a:pPr lvl="1"/>
            <a:r>
              <a:rPr lang="cs-CZ" dirty="0" smtClean="0"/>
              <a:t>různé frameworky, jazyky a db</a:t>
            </a:r>
          </a:p>
          <a:p>
            <a:pPr lvl="2"/>
            <a:r>
              <a:rPr lang="en-US" dirty="0" smtClean="0"/>
              <a:t>JAVA, </a:t>
            </a:r>
            <a:r>
              <a:rPr lang="cs-CZ" dirty="0" smtClean="0"/>
              <a:t>.Net, PHP, Node.js, </a:t>
            </a:r>
            <a:r>
              <a:rPr lang="cs-CZ" i="1" dirty="0" smtClean="0"/>
              <a:t>bflm</a:t>
            </a:r>
            <a:r>
              <a:rPr lang="cs-CZ" dirty="0" smtClean="0"/>
              <a:t>-SQL</a:t>
            </a:r>
          </a:p>
          <a:p>
            <a:pPr lvl="2"/>
            <a:r>
              <a:rPr lang="cs-CZ" dirty="0" smtClean="0"/>
              <a:t>Joomla, Drupal, WordPress,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3139041"/>
            <a:ext cx="4776019" cy="3605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28880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p:cNvPicPr>
            <a:picLocks noChangeAspect="1" noChangeArrowheads="1"/>
          </p:cNvPicPr>
          <p:nvPr/>
        </p:nvPicPr>
        <p:blipFill>
          <a:blip r:embed="rId2" cstate="print"/>
          <a:srcRect/>
          <a:stretch>
            <a:fillRect/>
          </a:stretch>
        </p:blipFill>
        <p:spPr bwMode="auto">
          <a:xfrm>
            <a:off x="2195736" y="503015"/>
            <a:ext cx="6768545" cy="2928778"/>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Execution Models</a:t>
            </a:r>
            <a:r>
              <a:rPr lang="cs-CZ" dirty="0" smtClean="0"/>
              <a:t> - Cloud Services</a:t>
            </a:r>
            <a:endParaRPr lang="cs-CZ" dirty="0"/>
          </a:p>
        </p:txBody>
      </p:sp>
      <p:sp>
        <p:nvSpPr>
          <p:cNvPr id="4" name="Content Placeholder 4"/>
          <p:cNvSpPr>
            <a:spLocks noGrp="1"/>
          </p:cNvSpPr>
          <p:nvPr>
            <p:ph sz="quarter" idx="13"/>
          </p:nvPr>
        </p:nvSpPr>
        <p:spPr>
          <a:xfrm>
            <a:off x="107504" y="3140968"/>
            <a:ext cx="8928992" cy="3600400"/>
          </a:xfrm>
        </p:spPr>
        <p:txBody>
          <a:bodyPr>
            <a:normAutofit lnSpcReduction="10000"/>
          </a:bodyPr>
          <a:lstStyle/>
          <a:p>
            <a:r>
              <a:rPr lang="cs-CZ" b="1" dirty="0" smtClean="0"/>
              <a:t>Cloud Services</a:t>
            </a:r>
            <a:endParaRPr lang="cs-CZ" dirty="0" smtClean="0"/>
          </a:p>
          <a:p>
            <a:pPr lvl="1"/>
            <a:r>
              <a:rPr lang="cs-CZ" dirty="0" smtClean="0"/>
              <a:t>poskytování škálovatelných SaaS služeb</a:t>
            </a:r>
          </a:p>
          <a:p>
            <a:pPr lvl="2"/>
            <a:r>
              <a:rPr lang="cs-CZ" dirty="0" smtClean="0"/>
              <a:t>WS - omezený přístup, nelze instalovat cokoliv</a:t>
            </a:r>
            <a:r>
              <a:rPr lang="en-US" dirty="0" smtClean="0"/>
              <a:t>, </a:t>
            </a:r>
            <a:r>
              <a:rPr lang="cs-CZ" dirty="0" smtClean="0"/>
              <a:t>nejsou dostupné všechny služby</a:t>
            </a:r>
          </a:p>
          <a:p>
            <a:pPr lvl="2"/>
            <a:r>
              <a:rPr lang="cs-CZ" dirty="0" smtClean="0"/>
              <a:t>VM - plný přístup, ale nutnost administrace a údržby, samo neškáluje</a:t>
            </a:r>
          </a:p>
          <a:p>
            <a:pPr lvl="1"/>
            <a:r>
              <a:rPr lang="cs-CZ" dirty="0" smtClean="0"/>
              <a:t>Platform as a Service</a:t>
            </a:r>
          </a:p>
          <a:p>
            <a:pPr lvl="2"/>
            <a:r>
              <a:rPr lang="cs-CZ" dirty="0" smtClean="0"/>
              <a:t>škálovatelnost, dostupnost, spolehlivost, údržba, různé jazyky a platformy</a:t>
            </a:r>
          </a:p>
          <a:p>
            <a:pPr lvl="1"/>
            <a:r>
              <a:rPr lang="cs-CZ" dirty="0"/>
              <a:t>w</a:t>
            </a:r>
            <a:r>
              <a:rPr lang="cs-CZ" dirty="0" smtClean="0"/>
              <a:t>eb roles / worker roles</a:t>
            </a:r>
          </a:p>
          <a:p>
            <a:pPr lvl="2"/>
            <a:r>
              <a:rPr lang="cs-CZ" dirty="0" smtClean="0"/>
              <a:t>komunikace s klientskou aplikací, http</a:t>
            </a:r>
          </a:p>
          <a:p>
            <a:pPr lvl="2"/>
            <a:r>
              <a:rPr lang="cs-CZ" dirty="0" smtClean="0"/>
              <a:t>výpočty, aplikační logika</a:t>
            </a:r>
          </a:p>
          <a:p>
            <a:pPr lvl="1"/>
            <a:r>
              <a:rPr lang="cs-CZ" dirty="0" smtClean="0"/>
              <a:t>vhodné pro vícevrstvé škálovatelné aplikace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Execution Models</a:t>
            </a:r>
            <a:r>
              <a:rPr lang="cs-CZ" dirty="0" smtClean="0"/>
              <a:t> - Cloud Services</a:t>
            </a:r>
            <a:endParaRPr lang="cs-CZ" dirty="0"/>
          </a:p>
        </p:txBody>
      </p:sp>
      <p:sp>
        <p:nvSpPr>
          <p:cNvPr id="4" name="Content Placeholder 4"/>
          <p:cNvSpPr>
            <a:spLocks noGrp="1"/>
          </p:cNvSpPr>
          <p:nvPr>
            <p:ph sz="quarter" idx="13"/>
          </p:nvPr>
        </p:nvSpPr>
        <p:spPr>
          <a:xfrm>
            <a:off x="107504" y="476672"/>
            <a:ext cx="8928992" cy="5976664"/>
          </a:xfrm>
        </p:spPr>
        <p:txBody>
          <a:bodyPr>
            <a:normAutofit/>
          </a:bodyPr>
          <a:lstStyle/>
          <a:p>
            <a:r>
              <a:rPr lang="cs-CZ" b="1" dirty="0" smtClean="0"/>
              <a:t>Cloud Services</a:t>
            </a:r>
          </a:p>
          <a:p>
            <a:pPr lvl="1"/>
            <a:r>
              <a:rPr lang="cs-CZ" dirty="0" smtClean="0"/>
              <a:t>jedna adresa, více web/worker rolí</a:t>
            </a:r>
          </a:p>
          <a:p>
            <a:pPr lvl="2"/>
            <a:r>
              <a:rPr lang="cs-CZ" dirty="0" smtClean="0"/>
              <a:t>automatický load balancing a availability set</a:t>
            </a:r>
          </a:p>
          <a:p>
            <a:pPr lvl="1"/>
            <a:r>
              <a:rPr lang="cs-CZ" dirty="0"/>
              <a:t>vývojové a produkční </a:t>
            </a:r>
            <a:r>
              <a:rPr lang="cs-CZ" dirty="0" smtClean="0"/>
              <a:t>prostředí (staging area)</a:t>
            </a:r>
            <a:endParaRPr lang="cs-CZ" dirty="0"/>
          </a:p>
          <a:p>
            <a:pPr lvl="2"/>
            <a:r>
              <a:rPr lang="cs-CZ" dirty="0"/>
              <a:t>jednoduchý vyvoj/testování a přechod na novou verzi</a:t>
            </a:r>
            <a:endParaRPr lang="en-US" dirty="0"/>
          </a:p>
          <a:p>
            <a:pPr lvl="1"/>
            <a:r>
              <a:rPr lang="cs-CZ" dirty="0" smtClean="0"/>
              <a:t>monitorování nejen (virtuálního) hardware</a:t>
            </a:r>
          </a:p>
          <a:p>
            <a:pPr lvl="2"/>
            <a:r>
              <a:rPr lang="cs-CZ" dirty="0" smtClean="0"/>
              <a:t>agent uvnitř web/worker role</a:t>
            </a:r>
          </a:p>
          <a:p>
            <a:pPr lvl="1"/>
            <a:endParaRPr lang="cs-CZ" b="1" dirty="0" smtClean="0"/>
          </a:p>
          <a:p>
            <a:r>
              <a:rPr lang="cs-CZ" b="1" dirty="0" smtClean="0"/>
              <a:t>Cloud Services vs. Web Sites</a:t>
            </a:r>
            <a:endParaRPr lang="cs-CZ" dirty="0" smtClean="0"/>
          </a:p>
          <a:p>
            <a:pPr lvl="1"/>
            <a:r>
              <a:rPr lang="en-US" dirty="0" err="1" smtClean="0"/>
              <a:t>administrativn</a:t>
            </a:r>
            <a:r>
              <a:rPr lang="cs-CZ" dirty="0" smtClean="0"/>
              <a:t>í</a:t>
            </a:r>
            <a:r>
              <a:rPr lang="en-US" dirty="0" smtClean="0"/>
              <a:t> </a:t>
            </a:r>
            <a:r>
              <a:rPr lang="cs-CZ" dirty="0" smtClean="0"/>
              <a:t>přístup do </a:t>
            </a:r>
            <a:r>
              <a:rPr lang="en-US" dirty="0" smtClean="0"/>
              <a:t>VM</a:t>
            </a:r>
            <a:endParaRPr lang="cs-CZ" dirty="0" smtClean="0"/>
          </a:p>
          <a:p>
            <a:pPr lvl="2"/>
            <a:r>
              <a:rPr lang="en-US" dirty="0" err="1" smtClean="0"/>
              <a:t>instal</a:t>
            </a:r>
            <a:r>
              <a:rPr lang="cs-CZ" dirty="0" smtClean="0"/>
              <a:t>ace libovolného potřebného software</a:t>
            </a:r>
            <a:endParaRPr lang="en-US" dirty="0"/>
          </a:p>
          <a:p>
            <a:pPr lvl="1"/>
            <a:r>
              <a:rPr lang="en-US" dirty="0" smtClean="0"/>
              <a:t>web role </a:t>
            </a:r>
            <a:r>
              <a:rPr lang="cs-CZ" dirty="0" smtClean="0"/>
              <a:t>/</a:t>
            </a:r>
            <a:r>
              <a:rPr lang="en-US" dirty="0" smtClean="0"/>
              <a:t> </a:t>
            </a:r>
            <a:r>
              <a:rPr lang="en-US" dirty="0"/>
              <a:t>worker </a:t>
            </a:r>
            <a:r>
              <a:rPr lang="en-US" dirty="0" smtClean="0"/>
              <a:t>role</a:t>
            </a:r>
            <a:endParaRPr lang="cs-CZ" dirty="0" smtClean="0"/>
          </a:p>
          <a:p>
            <a:pPr lvl="2"/>
            <a:r>
              <a:rPr lang="cs-CZ" dirty="0" smtClean="0"/>
              <a:t>vícevrstvé aplikace - vlastní VM pro aplikační logiku</a:t>
            </a:r>
            <a:endParaRPr lang="en-US" dirty="0"/>
          </a:p>
          <a:p>
            <a:pPr lvl="1"/>
            <a:r>
              <a:rPr lang="cs-CZ" dirty="0" smtClean="0"/>
              <a:t>možnost propojení cloudové aplikace s privátními uzly</a:t>
            </a:r>
            <a:endParaRPr lang="en-US" dirty="0"/>
          </a:p>
          <a:p>
            <a:pPr lvl="1"/>
            <a:r>
              <a:rPr lang="en-US" dirty="0" smtClean="0"/>
              <a:t>Remote </a:t>
            </a:r>
            <a:r>
              <a:rPr lang="en-US" dirty="0"/>
              <a:t>Desktop </a:t>
            </a:r>
            <a:r>
              <a:rPr lang="cs-CZ" dirty="0" smtClean="0"/>
              <a:t>pro přímý přístup k </a:t>
            </a:r>
            <a:r>
              <a:rPr lang="en-US" dirty="0" err="1" smtClean="0"/>
              <a:t>apli</a:t>
            </a:r>
            <a:r>
              <a:rPr lang="cs-CZ" dirty="0" smtClean="0"/>
              <a:t>k</a:t>
            </a:r>
            <a:r>
              <a:rPr lang="en-US" dirty="0" smtClean="0"/>
              <a:t>a</a:t>
            </a:r>
            <a:r>
              <a:rPr lang="cs-CZ" dirty="0" smtClean="0"/>
              <a:t>č</a:t>
            </a:r>
            <a:r>
              <a:rPr lang="en-US" dirty="0" smtClean="0"/>
              <a:t>n</a:t>
            </a:r>
            <a:r>
              <a:rPr lang="cs-CZ" dirty="0" smtClean="0"/>
              <a:t>í</a:t>
            </a:r>
            <a:r>
              <a:rPr lang="en-US" dirty="0" smtClean="0"/>
              <a:t> VM</a:t>
            </a:r>
            <a:endParaRPr lang="cs-CZ" dirty="0" smtClean="0"/>
          </a:p>
        </p:txBody>
      </p:sp>
    </p:spTree>
    <p:extLst>
      <p:ext uri="{BB962C8B-B14F-4D97-AF65-F5344CB8AC3E}">
        <p14:creationId xmlns:p14="http://schemas.microsoft.com/office/powerpoint/2010/main" val="3280271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05" y="479331"/>
            <a:ext cx="3620453" cy="3180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Cloud Services </a:t>
            </a:r>
            <a:r>
              <a:rPr lang="cs-CZ" dirty="0" smtClean="0"/>
              <a:t>- scénáře</a:t>
            </a:r>
            <a:endParaRPr lang="cs-CZ"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479331"/>
            <a:ext cx="5414010" cy="2793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720" y="3754735"/>
            <a:ext cx="5228325" cy="2866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38982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Services</a:t>
            </a:r>
            <a:endParaRPr lang="cs-CZ" dirty="0"/>
          </a:p>
        </p:txBody>
      </p:sp>
      <p:sp>
        <p:nvSpPr>
          <p:cNvPr id="3" name="Content Placeholder 2"/>
          <p:cNvSpPr>
            <a:spLocks noGrp="1"/>
          </p:cNvSpPr>
          <p:nvPr>
            <p:ph sz="quarter" idx="13"/>
          </p:nvPr>
        </p:nvSpPr>
        <p:spPr>
          <a:xfrm>
            <a:off x="107504" y="548680"/>
            <a:ext cx="4176464" cy="6192688"/>
          </a:xfrm>
        </p:spPr>
        <p:txBody>
          <a:bodyPr anchor="t">
            <a:normAutofit fontScale="92500" lnSpcReduction="10000"/>
          </a:bodyPr>
          <a:lstStyle/>
          <a:p>
            <a:r>
              <a:rPr lang="en-US" b="1" dirty="0" smtClean="0"/>
              <a:t>Mobile Services</a:t>
            </a:r>
            <a:endParaRPr lang="cs-CZ" b="1" dirty="0"/>
          </a:p>
          <a:p>
            <a:pPr lvl="1"/>
            <a:r>
              <a:rPr lang="cs-CZ" dirty="0" smtClean="0"/>
              <a:t>cloud back</a:t>
            </a:r>
            <a:r>
              <a:rPr lang="en-US" dirty="0" smtClean="0"/>
              <a:t>-</a:t>
            </a:r>
            <a:r>
              <a:rPr lang="cs-CZ" dirty="0" smtClean="0"/>
              <a:t>end </a:t>
            </a:r>
            <a:r>
              <a:rPr lang="en-US" dirty="0" smtClean="0"/>
              <a:t>"</a:t>
            </a:r>
            <a:r>
              <a:rPr lang="en-US" dirty="0" err="1" smtClean="0"/>
              <a:t>za</a:t>
            </a:r>
            <a:r>
              <a:rPr lang="cs-CZ" dirty="0" smtClean="0"/>
              <a:t> minut</a:t>
            </a:r>
            <a:r>
              <a:rPr lang="en-US" dirty="0" smtClean="0"/>
              <a:t>u"</a:t>
            </a:r>
            <a:endParaRPr lang="cs-CZ" dirty="0" smtClean="0"/>
          </a:p>
          <a:p>
            <a:pPr lvl="1"/>
            <a:r>
              <a:rPr lang="en-US" dirty="0" err="1" smtClean="0"/>
              <a:t>mobil</a:t>
            </a:r>
            <a:r>
              <a:rPr lang="cs-CZ" dirty="0" smtClean="0"/>
              <a:t>ní</a:t>
            </a:r>
            <a:r>
              <a:rPr lang="en-US" dirty="0" smtClean="0"/>
              <a:t> </a:t>
            </a:r>
            <a:r>
              <a:rPr lang="cs-CZ" dirty="0" smtClean="0"/>
              <a:t>k</a:t>
            </a:r>
            <a:r>
              <a:rPr lang="en-US" dirty="0" err="1" smtClean="0"/>
              <a:t>lient</a:t>
            </a:r>
            <a:endParaRPr lang="en-US" dirty="0" smtClean="0"/>
          </a:p>
          <a:p>
            <a:pPr lvl="2"/>
            <a:r>
              <a:rPr lang="en-US" dirty="0"/>
              <a:t>Android, iOS, Windows </a:t>
            </a:r>
            <a:r>
              <a:rPr lang="cs-CZ" dirty="0"/>
              <a:t>8</a:t>
            </a:r>
          </a:p>
          <a:p>
            <a:r>
              <a:rPr lang="cs-CZ" b="1" dirty="0" smtClean="0"/>
              <a:t>Datové </a:t>
            </a:r>
            <a:r>
              <a:rPr lang="en-US" b="1" dirty="0" smtClean="0"/>
              <a:t>a app </a:t>
            </a:r>
            <a:r>
              <a:rPr lang="cs-CZ" b="1" dirty="0" smtClean="0"/>
              <a:t>služby</a:t>
            </a:r>
          </a:p>
          <a:p>
            <a:pPr lvl="1"/>
            <a:r>
              <a:rPr lang="en-US" dirty="0" smtClean="0"/>
              <a:t>back-end </a:t>
            </a:r>
            <a:r>
              <a:rPr lang="en-US" dirty="0" err="1" smtClean="0"/>
              <a:t>logika</a:t>
            </a:r>
            <a:endParaRPr lang="en-US" dirty="0" smtClean="0"/>
          </a:p>
          <a:p>
            <a:pPr lvl="1"/>
            <a:r>
              <a:rPr lang="cs-CZ" dirty="0" smtClean="0"/>
              <a:t>přístup </a:t>
            </a:r>
            <a:r>
              <a:rPr lang="cs-CZ" dirty="0"/>
              <a:t>k DB</a:t>
            </a:r>
            <a:endParaRPr lang="en-US" dirty="0"/>
          </a:p>
          <a:p>
            <a:pPr lvl="2"/>
            <a:r>
              <a:rPr lang="en-US" dirty="0" smtClean="0"/>
              <a:t>REST API</a:t>
            </a:r>
          </a:p>
          <a:p>
            <a:pPr lvl="1"/>
            <a:r>
              <a:rPr lang="en-US" dirty="0" smtClean="0"/>
              <a:t>job scheduler</a:t>
            </a:r>
          </a:p>
          <a:p>
            <a:r>
              <a:rPr lang="cs-CZ" b="1" dirty="0" smtClean="0"/>
              <a:t>A</a:t>
            </a:r>
            <a:r>
              <a:rPr lang="en-US" b="1" dirty="0" err="1" smtClean="0"/>
              <a:t>utenti</a:t>
            </a:r>
            <a:r>
              <a:rPr lang="cs-CZ" b="1" dirty="0" smtClean="0"/>
              <a:t>z</a:t>
            </a:r>
            <a:r>
              <a:rPr lang="en-US" b="1" dirty="0" smtClean="0"/>
              <a:t>a</a:t>
            </a:r>
            <a:r>
              <a:rPr lang="cs-CZ" b="1" dirty="0" smtClean="0"/>
              <a:t>č</a:t>
            </a:r>
            <a:r>
              <a:rPr lang="en-US" b="1" dirty="0" smtClean="0"/>
              <a:t>n</a:t>
            </a:r>
            <a:r>
              <a:rPr lang="cs-CZ" b="1" dirty="0" smtClean="0"/>
              <a:t>í služby</a:t>
            </a:r>
            <a:endParaRPr lang="en-US" b="1" dirty="0" smtClean="0"/>
          </a:p>
          <a:p>
            <a:pPr lvl="1"/>
            <a:r>
              <a:rPr lang="cs-CZ" dirty="0" smtClean="0"/>
              <a:t>přihlášení účtem jiné služby</a:t>
            </a:r>
            <a:endParaRPr lang="en-US" dirty="0" smtClean="0"/>
          </a:p>
          <a:p>
            <a:pPr lvl="1"/>
            <a:r>
              <a:rPr lang="en-US" dirty="0" err="1"/>
              <a:t>integrace</a:t>
            </a:r>
            <a:r>
              <a:rPr lang="en-US" dirty="0"/>
              <a:t> se </a:t>
            </a:r>
            <a:r>
              <a:rPr lang="en-US" dirty="0" err="1"/>
              <a:t>soci</a:t>
            </a:r>
            <a:r>
              <a:rPr lang="cs-CZ" dirty="0"/>
              <a:t>álními sítěmi</a:t>
            </a:r>
            <a:endParaRPr lang="en-US" dirty="0"/>
          </a:p>
          <a:p>
            <a:pPr lvl="1"/>
            <a:r>
              <a:rPr lang="en-US" dirty="0" smtClean="0"/>
              <a:t>Facebook, Google, MS, Twitter, ...</a:t>
            </a:r>
          </a:p>
          <a:p>
            <a:r>
              <a:rPr lang="cs-CZ" b="1" dirty="0" smtClean="0"/>
              <a:t>Notifika</a:t>
            </a:r>
            <a:r>
              <a:rPr lang="en-US" b="1" dirty="0" err="1" smtClean="0"/>
              <a:t>ce</a:t>
            </a:r>
            <a:endParaRPr lang="cs-CZ" b="1" dirty="0" smtClean="0"/>
          </a:p>
          <a:p>
            <a:pPr lvl="1"/>
            <a:r>
              <a:rPr lang="cs-CZ" dirty="0" smtClean="0"/>
              <a:t>nahrazení aplikací na pozadí</a:t>
            </a:r>
          </a:p>
          <a:p>
            <a:pPr lvl="1"/>
            <a:r>
              <a:rPr lang="en-US" dirty="0" smtClean="0"/>
              <a:t>push-notifications</a:t>
            </a:r>
            <a:endParaRPr lang="cs-CZ" dirty="0" smtClean="0"/>
          </a:p>
          <a:p>
            <a:pPr lvl="2"/>
            <a:r>
              <a:rPr lang="cs-CZ" dirty="0" smtClean="0"/>
              <a:t>IM, mail, aktualizace, kalendář, ...</a:t>
            </a:r>
          </a:p>
          <a:p>
            <a:pPr lvl="1"/>
            <a:r>
              <a:rPr lang="cs-CZ" dirty="0" smtClean="0"/>
              <a:t>hromadné zprávy</a:t>
            </a:r>
            <a:endParaRPr lang="en-US" dirty="0" smtClean="0"/>
          </a:p>
        </p:txBody>
      </p:sp>
      <p:pic>
        <p:nvPicPr>
          <p:cNvPr id="32772" name="Picture 4" descr="http://image.slidesharecdn.com/pushnotifikace-131227120455-phpapp02/95/push-notifikace-6-638.jpg?cb=1388167534"/>
          <p:cNvPicPr>
            <a:picLocks noChangeAspect="1" noChangeArrowheads="1"/>
          </p:cNvPicPr>
          <p:nvPr/>
        </p:nvPicPr>
        <p:blipFill rotWithShape="1">
          <a:blip r:embed="rId2">
            <a:extLst>
              <a:ext uri="{28A0092B-C50C-407E-A947-70E740481C1C}">
                <a14:useLocalDpi xmlns:a14="http://schemas.microsoft.com/office/drawing/2010/main" val="0"/>
              </a:ext>
            </a:extLst>
          </a:blip>
          <a:srcRect l="4149" t="21903" r="4620" b="11028"/>
          <a:stretch/>
        </p:blipFill>
        <p:spPr bwMode="auto">
          <a:xfrm>
            <a:off x="4932040" y="4149080"/>
            <a:ext cx="3863008" cy="2132180"/>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0554" y="692696"/>
            <a:ext cx="5043784"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12049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9727" y="2852936"/>
            <a:ext cx="6440066" cy="3068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cs-CZ" dirty="0" smtClean="0"/>
              <a:t>High-</a:t>
            </a:r>
            <a:r>
              <a:rPr lang="en-US" dirty="0" smtClean="0"/>
              <a:t>P</a:t>
            </a:r>
            <a:r>
              <a:rPr lang="cs-CZ" dirty="0" smtClean="0"/>
              <a:t>erformance </a:t>
            </a:r>
            <a:r>
              <a:rPr lang="en-US" dirty="0" smtClean="0"/>
              <a:t>C</a:t>
            </a:r>
            <a:r>
              <a:rPr lang="cs-CZ" dirty="0" smtClean="0"/>
              <a:t>omputing</a:t>
            </a:r>
            <a:endParaRPr lang="cs-CZ" dirty="0"/>
          </a:p>
        </p:txBody>
      </p:sp>
      <p:sp>
        <p:nvSpPr>
          <p:cNvPr id="3" name="Content Placeholder 2"/>
          <p:cNvSpPr>
            <a:spLocks noGrp="1"/>
          </p:cNvSpPr>
          <p:nvPr>
            <p:ph sz="quarter" idx="13"/>
          </p:nvPr>
        </p:nvSpPr>
        <p:spPr/>
        <p:txBody>
          <a:bodyPr anchor="t">
            <a:normAutofit/>
          </a:bodyPr>
          <a:lstStyle/>
          <a:p>
            <a:r>
              <a:rPr lang="cs-CZ" b="1" dirty="0" smtClean="0"/>
              <a:t>Hi</a:t>
            </a:r>
            <a:r>
              <a:rPr lang="en-US" b="1" dirty="0" smtClean="0"/>
              <a:t>-</a:t>
            </a:r>
            <a:r>
              <a:rPr lang="cs-CZ" b="1" dirty="0" smtClean="0"/>
              <a:t>Perf Cloud Computing</a:t>
            </a:r>
          </a:p>
          <a:p>
            <a:pPr lvl="1"/>
            <a:r>
              <a:rPr lang="cs-CZ" dirty="0"/>
              <a:t>data-intensive </a:t>
            </a:r>
            <a:r>
              <a:rPr lang="cs-CZ" dirty="0" smtClean="0"/>
              <a:t>computing</a:t>
            </a:r>
          </a:p>
          <a:p>
            <a:pPr lvl="1"/>
            <a:r>
              <a:rPr lang="cs-CZ" dirty="0" smtClean="0"/>
              <a:t>neočekávaná / periodická potřeba výkonu</a:t>
            </a:r>
          </a:p>
          <a:p>
            <a:pPr lvl="1"/>
            <a:r>
              <a:rPr lang="cs-CZ" dirty="0" smtClean="0"/>
              <a:t>investice  </a:t>
            </a:r>
            <a:r>
              <a:rPr lang="cs-CZ" b="1" dirty="0" smtClean="0">
                <a:latin typeface="Arial Unicode MS"/>
                <a:ea typeface="Arial Unicode MS"/>
                <a:cs typeface="Arial Unicode MS"/>
              </a:rPr>
              <a:t>→</a:t>
            </a:r>
            <a:r>
              <a:rPr lang="cs-CZ" dirty="0" smtClean="0"/>
              <a:t>  provoz</a:t>
            </a:r>
            <a:endParaRPr lang="cs-CZ" dirty="0"/>
          </a:p>
          <a:p>
            <a:pPr lvl="1"/>
            <a:r>
              <a:rPr lang="cs-CZ" dirty="0" smtClean="0"/>
              <a:t>cluster – privátní / cloud / kombinovaný</a:t>
            </a:r>
          </a:p>
          <a:p>
            <a:pPr lvl="1"/>
            <a:r>
              <a:rPr lang="cs-CZ" dirty="0" smtClean="0"/>
              <a:t>job scheduler, cluster manager</a:t>
            </a:r>
          </a:p>
          <a:p>
            <a:endParaRPr lang="cs-CZ" b="1" dirty="0"/>
          </a:p>
          <a:p>
            <a:endParaRPr lang="cs-CZ" b="1" dirty="0" smtClean="0"/>
          </a:p>
          <a:p>
            <a:endParaRPr lang="cs-CZ" b="1" dirty="0"/>
          </a:p>
          <a:p>
            <a:endParaRPr lang="cs-CZ" b="1" dirty="0" smtClean="0"/>
          </a:p>
          <a:p>
            <a:r>
              <a:rPr lang="cs-CZ" b="1" dirty="0" smtClean="0"/>
              <a:t>Problémy / omezení</a:t>
            </a:r>
            <a:endParaRPr lang="en-US" b="1" dirty="0" smtClean="0"/>
          </a:p>
          <a:p>
            <a:pPr lvl="1"/>
            <a:r>
              <a:rPr lang="en-US" dirty="0" err="1" smtClean="0"/>
              <a:t>priv</a:t>
            </a:r>
            <a:r>
              <a:rPr lang="cs-CZ" dirty="0" smtClean="0"/>
              <a:t>átní a citlivá data</a:t>
            </a:r>
          </a:p>
          <a:p>
            <a:pPr lvl="1"/>
            <a:r>
              <a:rPr lang="cs-CZ" dirty="0" smtClean="0"/>
              <a:t>závislost na externím sw</a:t>
            </a:r>
          </a:p>
          <a:p>
            <a:pPr lvl="1"/>
            <a:r>
              <a:rPr lang="cs-CZ" dirty="0" smtClean="0"/>
              <a:t>velká data - přenos</a:t>
            </a:r>
          </a:p>
          <a:p>
            <a:pPr lvl="1"/>
            <a:endParaRPr lang="cs-CZ" dirty="0" smtClean="0"/>
          </a:p>
          <a:p>
            <a:pPr lvl="1"/>
            <a:endParaRPr lang="cs-CZ" dirty="0" smtClean="0"/>
          </a:p>
        </p:txBody>
      </p:sp>
    </p:spTree>
    <p:extLst>
      <p:ext uri="{BB962C8B-B14F-4D97-AF65-F5344CB8AC3E}">
        <p14:creationId xmlns:p14="http://schemas.microsoft.com/office/powerpoint/2010/main" val="9207106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Typick</a:t>
            </a:r>
            <a:r>
              <a:rPr lang="cs-CZ" dirty="0" smtClean="0"/>
              <a:t>é	</a:t>
            </a:r>
            <a:r>
              <a:rPr lang="en-US" dirty="0" smtClean="0"/>
              <a:t> </a:t>
            </a:r>
            <a:r>
              <a:rPr lang="cs-CZ" dirty="0" smtClean="0"/>
              <a:t>využití</a:t>
            </a:r>
            <a:endParaRPr lang="cs-CZ" dirty="0"/>
          </a:p>
        </p:txBody>
      </p:sp>
      <p:sp>
        <p:nvSpPr>
          <p:cNvPr id="5" name="Content Placeholder 4"/>
          <p:cNvSpPr>
            <a:spLocks noGrp="1"/>
          </p:cNvSpPr>
          <p:nvPr>
            <p:ph sz="quarter" idx="13"/>
          </p:nvPr>
        </p:nvSpPr>
        <p:spPr/>
        <p:txBody>
          <a:bodyPr anchor="t">
            <a:normAutofit/>
          </a:bodyPr>
          <a:lstStyle/>
          <a:p>
            <a:r>
              <a:rPr lang="cs-CZ" b="1" dirty="0" smtClean="0"/>
              <a:t>Vývoj aplikací</a:t>
            </a:r>
            <a:endParaRPr lang="en-US" dirty="0" smtClean="0"/>
          </a:p>
          <a:p>
            <a:pPr lvl="1"/>
            <a:r>
              <a:rPr lang="cs-CZ" dirty="0" smtClean="0"/>
              <a:t>mnohoplatformální vývojové a testovací prostředí, VM</a:t>
            </a:r>
          </a:p>
          <a:p>
            <a:r>
              <a:rPr lang="cs-CZ" b="1" dirty="0" smtClean="0"/>
              <a:t>Aplikace s velmi proměnlivou zátěží</a:t>
            </a:r>
            <a:endParaRPr lang="en-US" b="1" dirty="0" smtClean="0"/>
          </a:p>
          <a:p>
            <a:pPr lvl="1"/>
            <a:r>
              <a:rPr lang="cs-CZ" dirty="0" smtClean="0"/>
              <a:t>online prodej lístků</a:t>
            </a:r>
          </a:p>
          <a:p>
            <a:r>
              <a:rPr lang="cs-CZ" b="1" dirty="0" smtClean="0"/>
              <a:t>Paralelní výpočty</a:t>
            </a:r>
            <a:endParaRPr lang="en-US" b="1" dirty="0" smtClean="0"/>
          </a:p>
          <a:p>
            <a:pPr lvl="1"/>
            <a:r>
              <a:rPr lang="cs-CZ" dirty="0" smtClean="0"/>
              <a:t>komplexní modelování</a:t>
            </a:r>
          </a:p>
          <a:p>
            <a:r>
              <a:rPr lang="cs-CZ" b="1" dirty="0" smtClean="0"/>
              <a:t>Masivní škálovatelnost</a:t>
            </a:r>
            <a:endParaRPr lang="en-US" b="1" dirty="0" smtClean="0"/>
          </a:p>
          <a:p>
            <a:pPr lvl="1"/>
            <a:r>
              <a:rPr lang="cs-CZ" dirty="0" smtClean="0"/>
              <a:t>sociální sítě, multiplayer</a:t>
            </a:r>
          </a:p>
          <a:p>
            <a:r>
              <a:rPr lang="cs-CZ" b="1" dirty="0" smtClean="0"/>
              <a:t>Vysoká spolehlivost a dostupnost</a:t>
            </a:r>
            <a:endParaRPr lang="cs-CZ" dirty="0" smtClean="0"/>
          </a:p>
          <a:p>
            <a:pPr lvl="1"/>
            <a:r>
              <a:rPr lang="cs-CZ" dirty="0" smtClean="0"/>
              <a:t>SaaS</a:t>
            </a:r>
          </a:p>
          <a:p>
            <a:r>
              <a:rPr lang="cs-CZ" b="1" dirty="0" smtClean="0"/>
              <a:t>Krátká nebo nepředvídatelná životnost</a:t>
            </a:r>
          </a:p>
          <a:p>
            <a:pPr lvl="1"/>
            <a:r>
              <a:rPr lang="cs-CZ" dirty="0" smtClean="0"/>
              <a:t>marketingová kampaň, startup</a:t>
            </a:r>
          </a:p>
          <a:p>
            <a:r>
              <a:rPr lang="cs-CZ" b="1" dirty="0" smtClean="0"/>
              <a:t>Přetékající aplikace</a:t>
            </a:r>
          </a:p>
          <a:p>
            <a:pPr lvl="1"/>
            <a:r>
              <a:rPr lang="cs-CZ" dirty="0" smtClean="0"/>
              <a:t>nedostatečná infrastruktura, nevyhovující politiky</a:t>
            </a:r>
          </a:p>
        </p:txBody>
      </p:sp>
      <p:pic>
        <p:nvPicPr>
          <p:cNvPr id="4" name="Picture 2" descr="http://www.cloudbook.net/images/stories/logos/Cloud-Application-Workloads.jpg"/>
          <p:cNvPicPr>
            <a:picLocks noChangeAspect="1" noChangeArrowheads="1"/>
          </p:cNvPicPr>
          <p:nvPr/>
        </p:nvPicPr>
        <p:blipFill rotWithShape="1">
          <a:blip r:embed="rId2">
            <a:extLst>
              <a:ext uri="{28A0092B-C50C-407E-A947-70E740481C1C}">
                <a14:useLocalDpi xmlns:a14="http://schemas.microsoft.com/office/drawing/2010/main" val="0"/>
              </a:ext>
            </a:extLst>
          </a:blip>
          <a:srcRect l="15459" t="21208" r="11823" b="12130"/>
          <a:stretch/>
        </p:blipFill>
        <p:spPr bwMode="auto">
          <a:xfrm>
            <a:off x="4932040" y="1700808"/>
            <a:ext cx="4104456" cy="30334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Management</a:t>
            </a:r>
            <a:endParaRPr lang="cs-CZ" dirty="0"/>
          </a:p>
        </p:txBody>
      </p:sp>
      <p:pic>
        <p:nvPicPr>
          <p:cNvPr id="29698" name="Picture 2" descr="Windows Azure data management"/>
          <p:cNvPicPr>
            <a:picLocks noChangeAspect="1" noChangeArrowheads="1"/>
          </p:cNvPicPr>
          <p:nvPr/>
        </p:nvPicPr>
        <p:blipFill>
          <a:blip r:embed="rId2" cstate="print"/>
          <a:srcRect/>
          <a:stretch>
            <a:fillRect/>
          </a:stretch>
        </p:blipFill>
        <p:spPr bwMode="auto">
          <a:xfrm>
            <a:off x="539552" y="476672"/>
            <a:ext cx="8071400" cy="2232248"/>
          </a:xfrm>
          <a:prstGeom prst="rect">
            <a:avLst/>
          </a:prstGeom>
          <a:noFill/>
        </p:spPr>
      </p:pic>
      <p:sp>
        <p:nvSpPr>
          <p:cNvPr id="4" name="Content Placeholder 4"/>
          <p:cNvSpPr>
            <a:spLocks noGrp="1"/>
          </p:cNvSpPr>
          <p:nvPr>
            <p:ph sz="quarter" idx="13"/>
          </p:nvPr>
        </p:nvSpPr>
        <p:spPr>
          <a:xfrm>
            <a:off x="107504" y="2492896"/>
            <a:ext cx="8928992" cy="3960440"/>
          </a:xfrm>
        </p:spPr>
        <p:txBody>
          <a:bodyPr>
            <a:normAutofit lnSpcReduction="10000"/>
          </a:bodyPr>
          <a:lstStyle/>
          <a:p>
            <a:r>
              <a:rPr lang="cs-CZ" b="1" dirty="0" smtClean="0"/>
              <a:t>SQL</a:t>
            </a:r>
            <a:endParaRPr lang="cs-CZ" dirty="0" smtClean="0"/>
          </a:p>
          <a:p>
            <a:pPr lvl="1"/>
            <a:r>
              <a:rPr lang="cs-CZ" dirty="0" smtClean="0"/>
              <a:t>různé implementace, knihovny - JDBC, ADO.NET, ...</a:t>
            </a:r>
          </a:p>
          <a:p>
            <a:pPr lvl="1"/>
            <a:r>
              <a:rPr lang="cs-CZ" dirty="0" smtClean="0"/>
              <a:t>PaaS - maintenance, administrace, federation, replikace</a:t>
            </a:r>
          </a:p>
          <a:p>
            <a:pPr lvl="1"/>
            <a:r>
              <a:rPr lang="cs-CZ" dirty="0" smtClean="0"/>
              <a:t>přístupné pro cloud i externí aplikace</a:t>
            </a:r>
          </a:p>
          <a:p>
            <a:pPr lvl="1"/>
            <a:r>
              <a:rPr lang="cs-CZ" dirty="0" smtClean="0"/>
              <a:t>typicky distribuované řešení - availability, scalability</a:t>
            </a:r>
          </a:p>
          <a:p>
            <a:pPr lvl="2"/>
            <a:r>
              <a:rPr lang="cs-CZ" dirty="0" smtClean="0"/>
              <a:t>primární / sekundární replika</a:t>
            </a:r>
          </a:p>
          <a:p>
            <a:pPr lvl="2"/>
            <a:r>
              <a:rPr lang="cs-CZ" dirty="0" smtClean="0"/>
              <a:t>load balancing</a:t>
            </a:r>
          </a:p>
          <a:p>
            <a:pPr lvl="2"/>
            <a:r>
              <a:rPr lang="cs-CZ" dirty="0" smtClean="0"/>
              <a:t>cluster index</a:t>
            </a:r>
          </a:p>
          <a:p>
            <a:r>
              <a:rPr lang="cs-CZ" b="1" dirty="0" smtClean="0"/>
              <a:t>NoSQL datab</a:t>
            </a:r>
            <a:r>
              <a:rPr lang="cs-CZ" b="1" dirty="0"/>
              <a:t>á</a:t>
            </a:r>
            <a:r>
              <a:rPr lang="en-US" b="1" dirty="0" err="1" smtClean="0"/>
              <a:t>ze</a:t>
            </a:r>
            <a:endParaRPr lang="cs-CZ" b="1" dirty="0" smtClean="0"/>
          </a:p>
          <a:p>
            <a:pPr lvl="1"/>
            <a:r>
              <a:rPr lang="cs-CZ" dirty="0" smtClean="0"/>
              <a:t>Key/Value Tables</a:t>
            </a:r>
            <a:r>
              <a:rPr lang="en-US" dirty="0" smtClean="0"/>
              <a:t>, Column Stores</a:t>
            </a:r>
            <a:r>
              <a:rPr lang="cs-CZ" dirty="0" smtClean="0"/>
              <a:t>, Blobs</a:t>
            </a:r>
          </a:p>
          <a:p>
            <a:pPr lvl="1"/>
            <a:r>
              <a:rPr lang="cs-CZ" dirty="0" smtClean="0"/>
              <a:t>Document stores, Graph databases,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Management</a:t>
            </a:r>
            <a:endParaRPr lang="cs-CZ"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4664"/>
            <a:ext cx="9149333" cy="5616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52656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Tables</a:t>
            </a:r>
            <a:endParaRPr lang="cs-CZ" dirty="0"/>
          </a:p>
        </p:txBody>
      </p:sp>
      <p:sp>
        <p:nvSpPr>
          <p:cNvPr id="4" name="Content Placeholder 4"/>
          <p:cNvSpPr>
            <a:spLocks noGrp="1"/>
          </p:cNvSpPr>
          <p:nvPr>
            <p:ph sz="quarter" idx="13"/>
          </p:nvPr>
        </p:nvSpPr>
        <p:spPr>
          <a:xfrm>
            <a:off x="107504" y="3789040"/>
            <a:ext cx="8928992" cy="2664296"/>
          </a:xfrm>
        </p:spPr>
        <p:txBody>
          <a:bodyPr>
            <a:normAutofit/>
          </a:bodyPr>
          <a:lstStyle/>
          <a:p>
            <a:r>
              <a:rPr lang="cs-CZ" b="1" dirty="0" smtClean="0"/>
              <a:t>Key-Value Tables</a:t>
            </a:r>
          </a:p>
          <a:p>
            <a:pPr lvl="1"/>
            <a:r>
              <a:rPr lang="cs-CZ" dirty="0" smtClean="0"/>
              <a:t>NoSQL - nejde o relační databázi</a:t>
            </a:r>
          </a:p>
          <a:p>
            <a:pPr lvl="1"/>
            <a:r>
              <a:rPr lang="cs-CZ" dirty="0" smtClean="0"/>
              <a:t>velmi rychlý škálovatelný přístup k velkým (TB) typovaným datům</a:t>
            </a:r>
          </a:p>
          <a:p>
            <a:pPr lvl="1"/>
            <a:r>
              <a:rPr lang="cs-CZ" dirty="0" smtClean="0"/>
              <a:t>identifikace</a:t>
            </a:r>
          </a:p>
          <a:p>
            <a:pPr lvl="2"/>
            <a:r>
              <a:rPr lang="cs-CZ" dirty="0" smtClean="0"/>
              <a:t>Key</a:t>
            </a:r>
            <a:endParaRPr lang="cs-CZ" dirty="0"/>
          </a:p>
          <a:p>
            <a:pPr lvl="2"/>
            <a:r>
              <a:rPr lang="cs-CZ" dirty="0" smtClean="0"/>
              <a:t>PartitionKey / RowKey</a:t>
            </a:r>
          </a:p>
          <a:p>
            <a:pPr lvl="1"/>
            <a:r>
              <a:rPr lang="cs-CZ" dirty="0" smtClean="0"/>
              <a:t>ne</a:t>
            </a:r>
            <a:r>
              <a:rPr lang="en-US" dirty="0" err="1" smtClean="0"/>
              <a:t>podporuje</a:t>
            </a:r>
            <a:r>
              <a:rPr lang="cs-CZ" dirty="0" smtClean="0"/>
              <a:t> složité dotazy (join)</a:t>
            </a:r>
            <a:r>
              <a:rPr lang="en-US" dirty="0" smtClean="0"/>
              <a:t> </a:t>
            </a:r>
            <a:r>
              <a:rPr lang="en-US" dirty="0" err="1" smtClean="0"/>
              <a:t>ani</a:t>
            </a:r>
            <a:r>
              <a:rPr lang="en-US" dirty="0" smtClean="0"/>
              <a:t> </a:t>
            </a:r>
            <a:r>
              <a:rPr lang="cs-CZ" dirty="0" smtClean="0"/>
              <a:t>třídění podle více klíčů</a:t>
            </a:r>
            <a:endParaRPr lang="en-US" dirty="0" smtClean="0"/>
          </a:p>
        </p:txBody>
      </p:sp>
      <p:pic>
        <p:nvPicPr>
          <p:cNvPr id="14338" name="Picture 2" descr="Diagram of table storage"/>
          <p:cNvPicPr>
            <a:picLocks noChangeAspect="1" noChangeArrowheads="1"/>
          </p:cNvPicPr>
          <p:nvPr/>
        </p:nvPicPr>
        <p:blipFill rotWithShape="1">
          <a:blip r:embed="rId2" cstate="print"/>
          <a:srcRect l="1603" t="7038" r="2172" b="6509"/>
          <a:stretch/>
        </p:blipFill>
        <p:spPr bwMode="auto">
          <a:xfrm>
            <a:off x="179512" y="548680"/>
            <a:ext cx="8676000" cy="2988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a:t>
            </a:r>
            <a:r>
              <a:rPr lang="cs-CZ" dirty="0" smtClean="0"/>
              <a:t> Computing</a:t>
            </a:r>
            <a:endParaRPr lang="cs-CZ" dirty="0"/>
          </a:p>
        </p:txBody>
      </p:sp>
      <p:pic>
        <p:nvPicPr>
          <p:cNvPr id="40962" name="Picture 2" descr="http://www.contrib.andrew.cmu.edu/~aishah/ccc.jpg"/>
          <p:cNvPicPr>
            <a:picLocks noChangeAspect="1" noChangeArrowheads="1"/>
          </p:cNvPicPr>
          <p:nvPr/>
        </p:nvPicPr>
        <p:blipFill>
          <a:blip r:embed="rId2" cstate="print"/>
          <a:srcRect/>
          <a:stretch>
            <a:fillRect/>
          </a:stretch>
        </p:blipFill>
        <p:spPr bwMode="auto">
          <a:xfrm>
            <a:off x="179512" y="548680"/>
            <a:ext cx="5743780" cy="3816424"/>
          </a:xfrm>
          <a:prstGeom prst="rect">
            <a:avLst/>
          </a:prstGeom>
          <a:noFill/>
        </p:spPr>
      </p:pic>
      <p:pic>
        <p:nvPicPr>
          <p:cNvPr id="4" name="Picture 2" descr="Soubor:Cloud computing.svg"/>
          <p:cNvPicPr>
            <a:picLocks noChangeAspect="1" noChangeArrowheads="1"/>
          </p:cNvPicPr>
          <p:nvPr/>
        </p:nvPicPr>
        <p:blipFill>
          <a:blip r:embed="rId3" cstate="print"/>
          <a:srcRect/>
          <a:stretch>
            <a:fillRect/>
          </a:stretch>
        </p:blipFill>
        <p:spPr bwMode="auto">
          <a:xfrm>
            <a:off x="4410257" y="2969568"/>
            <a:ext cx="4733743" cy="3888432"/>
          </a:xfrm>
          <a:prstGeom prst="rect">
            <a:avLst/>
          </a:prstGeom>
          <a:noFill/>
        </p:spPr>
      </p:pic>
      <p:pic>
        <p:nvPicPr>
          <p:cNvPr id="40964" name="Picture 4" descr="http://www.coloandcloud.com/wp-content/uploads/2012/05/PaaS-Chart.gif"/>
          <p:cNvPicPr>
            <a:picLocks noChangeAspect="1" noChangeArrowheads="1"/>
          </p:cNvPicPr>
          <p:nvPr/>
        </p:nvPicPr>
        <p:blipFill>
          <a:blip r:embed="rId4" cstate="print"/>
          <a:srcRect t="12094" r="3630" b="12094"/>
          <a:stretch>
            <a:fillRect/>
          </a:stretch>
        </p:blipFill>
        <p:spPr bwMode="auto">
          <a:xfrm>
            <a:off x="0" y="4365104"/>
            <a:ext cx="4211960" cy="2433797"/>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860032" y="2924944"/>
            <a:ext cx="4104456" cy="3854177"/>
            <a:chOff x="1347788" y="942975"/>
            <a:chExt cx="7753350" cy="497205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7788" y="942975"/>
              <a:ext cx="6448425" cy="497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6213" y="942975"/>
              <a:ext cx="1304925" cy="497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Title 1"/>
          <p:cNvSpPr>
            <a:spLocks noGrp="1"/>
          </p:cNvSpPr>
          <p:nvPr>
            <p:ph type="title"/>
          </p:nvPr>
        </p:nvSpPr>
        <p:spPr/>
        <p:txBody>
          <a:bodyPr/>
          <a:lstStyle/>
          <a:p>
            <a:r>
              <a:rPr lang="en-US" dirty="0" smtClean="0"/>
              <a:t>Tables</a:t>
            </a:r>
            <a:r>
              <a:rPr lang="cs-CZ" dirty="0" smtClean="0"/>
              <a:t> - datový model</a:t>
            </a:r>
            <a:endParaRPr lang="cs-CZ" dirty="0"/>
          </a:p>
        </p:txBody>
      </p:sp>
      <p:sp>
        <p:nvSpPr>
          <p:cNvPr id="4" name="Content Placeholder 4"/>
          <p:cNvSpPr>
            <a:spLocks noGrp="1"/>
          </p:cNvSpPr>
          <p:nvPr>
            <p:ph sz="quarter" idx="13"/>
          </p:nvPr>
        </p:nvSpPr>
        <p:spPr>
          <a:xfrm>
            <a:off x="107504" y="548680"/>
            <a:ext cx="8928992" cy="5904656"/>
          </a:xfrm>
        </p:spPr>
        <p:txBody>
          <a:bodyPr>
            <a:normAutofit/>
          </a:bodyPr>
          <a:lstStyle/>
          <a:p>
            <a:r>
              <a:rPr lang="en-US" dirty="0" err="1" smtClean="0"/>
              <a:t>Struktura</a:t>
            </a:r>
            <a:endParaRPr lang="en-US" dirty="0" smtClean="0"/>
          </a:p>
          <a:p>
            <a:pPr lvl="1"/>
            <a:r>
              <a:rPr lang="cs-CZ" dirty="0" smtClean="0"/>
              <a:t>Account / Table / Partition / Entity / Property</a:t>
            </a:r>
          </a:p>
          <a:p>
            <a:r>
              <a:rPr lang="cs-CZ" dirty="0" smtClean="0"/>
              <a:t>Table</a:t>
            </a:r>
          </a:p>
          <a:p>
            <a:pPr lvl="1"/>
            <a:r>
              <a:rPr lang="cs-CZ" dirty="0" smtClean="0"/>
              <a:t>množina řádek</a:t>
            </a:r>
          </a:p>
          <a:p>
            <a:pPr lvl="1"/>
            <a:r>
              <a:rPr lang="cs-CZ" dirty="0" smtClean="0"/>
              <a:t>jednoznačná identifikace: PartitionKey/RowKey</a:t>
            </a:r>
          </a:p>
          <a:p>
            <a:pPr lvl="1"/>
            <a:r>
              <a:rPr lang="cs-CZ" dirty="0" smtClean="0"/>
              <a:t>PartitionKey - rozložení entit mezi různá replikovaná úložiště</a:t>
            </a:r>
          </a:p>
          <a:p>
            <a:pPr lvl="1"/>
            <a:r>
              <a:rPr lang="cs-CZ" dirty="0" smtClean="0"/>
              <a:t>RowKey - jednoznačná identifikace v rámci Partition</a:t>
            </a:r>
          </a:p>
          <a:p>
            <a:pPr lvl="1"/>
            <a:r>
              <a:rPr lang="cs-CZ" dirty="0" smtClean="0"/>
              <a:t>Třídění pouze podle PK/RK</a:t>
            </a:r>
          </a:p>
          <a:p>
            <a:r>
              <a:rPr lang="cs-CZ" dirty="0" smtClean="0"/>
              <a:t>Entity</a:t>
            </a:r>
          </a:p>
          <a:p>
            <a:pPr lvl="1"/>
            <a:r>
              <a:rPr lang="cs-CZ" dirty="0" smtClean="0"/>
              <a:t>množina Properties (atributy)</a:t>
            </a:r>
          </a:p>
          <a:p>
            <a:pPr lvl="1"/>
            <a:r>
              <a:rPr lang="cs-CZ" dirty="0" smtClean="0"/>
              <a:t>vždy PartitionKey/RowKey a Timestamp</a:t>
            </a:r>
          </a:p>
          <a:p>
            <a:pPr lvl="2"/>
            <a:r>
              <a:rPr lang="cs-CZ" dirty="0" smtClean="0"/>
              <a:t>PK/RK - uživatelsky definovaný obsah</a:t>
            </a:r>
            <a:endParaRPr lang="cs-CZ" dirty="0"/>
          </a:p>
          <a:p>
            <a:pPr lvl="1"/>
            <a:r>
              <a:rPr lang="cs-CZ" dirty="0" smtClean="0"/>
              <a:t>další atributy aplikačně definované</a:t>
            </a:r>
          </a:p>
          <a:p>
            <a:pPr lvl="2"/>
            <a:r>
              <a:rPr lang="cs-CZ" dirty="0" smtClean="0"/>
              <a:t>bez pevného schématu</a:t>
            </a:r>
          </a:p>
          <a:p>
            <a:pPr lvl="2"/>
            <a:r>
              <a:rPr lang="cs-CZ" dirty="0" smtClean="0"/>
              <a:t>různé entity mohou mít různé atributy</a:t>
            </a:r>
          </a:p>
          <a:p>
            <a:pPr lvl="2"/>
            <a:endParaRPr lang="cs-CZ" dirty="0" smtClean="0"/>
          </a:p>
        </p:txBody>
      </p:sp>
    </p:spTree>
    <p:extLst>
      <p:ext uri="{BB962C8B-B14F-4D97-AF65-F5344CB8AC3E}">
        <p14:creationId xmlns:p14="http://schemas.microsoft.com/office/powerpoint/2010/main" val="38238234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Tables</a:t>
            </a:r>
            <a:r>
              <a:rPr lang="cs-CZ" dirty="0" smtClean="0"/>
              <a:t> - škálovatelnost</a:t>
            </a:r>
            <a:endParaRPr lang="cs-CZ" dirty="0"/>
          </a:p>
        </p:txBody>
      </p:sp>
      <p:sp>
        <p:nvSpPr>
          <p:cNvPr id="4" name="Content Placeholder 4"/>
          <p:cNvSpPr>
            <a:spLocks noGrp="1"/>
          </p:cNvSpPr>
          <p:nvPr>
            <p:ph sz="quarter" idx="13"/>
          </p:nvPr>
        </p:nvSpPr>
        <p:spPr>
          <a:xfrm>
            <a:off x="107504" y="548680"/>
            <a:ext cx="8928992" cy="5904656"/>
          </a:xfrm>
        </p:spPr>
        <p:txBody>
          <a:bodyPr>
            <a:normAutofit fontScale="92500" lnSpcReduction="10000"/>
          </a:bodyPr>
          <a:lstStyle/>
          <a:p>
            <a:r>
              <a:rPr lang="cs-CZ" dirty="0" smtClean="0"/>
              <a:t>Partitioning</a:t>
            </a:r>
          </a:p>
          <a:p>
            <a:pPr lvl="1"/>
            <a:r>
              <a:rPr lang="cs-CZ" dirty="0" smtClean="0"/>
              <a:t>operace na jedné partition atomické</a:t>
            </a:r>
          </a:p>
          <a:p>
            <a:pPr lvl="1"/>
            <a:r>
              <a:rPr lang="cs-CZ" dirty="0" smtClean="0"/>
              <a:t>rozložení dat mezi uzly řízeno aplikací</a:t>
            </a:r>
          </a:p>
          <a:p>
            <a:pPr lvl="1"/>
            <a:r>
              <a:rPr lang="cs-CZ" dirty="0" smtClean="0"/>
              <a:t>volba PartitionKey/RowKey</a:t>
            </a:r>
          </a:p>
          <a:p>
            <a:pPr lvl="2"/>
            <a:r>
              <a:rPr lang="cs-CZ" dirty="0" smtClean="0"/>
              <a:t>související entity na jednom uzlu - shodný PK</a:t>
            </a:r>
          </a:p>
          <a:p>
            <a:pPr lvl="2"/>
            <a:r>
              <a:rPr lang="cs-CZ" dirty="0" smtClean="0"/>
              <a:t>rozvnoměrné rozložení entit mezi partitions - různé PK</a:t>
            </a:r>
          </a:p>
          <a:p>
            <a:pPr lvl="2"/>
            <a:r>
              <a:rPr lang="cs-CZ" dirty="0" smtClean="0"/>
              <a:t>efektivní dotazy - filtr přes PK</a:t>
            </a:r>
          </a:p>
          <a:p>
            <a:r>
              <a:rPr lang="cs-CZ" dirty="0" smtClean="0"/>
              <a:t>Příklady</a:t>
            </a:r>
          </a:p>
          <a:p>
            <a:pPr lvl="1"/>
            <a:r>
              <a:rPr lang="cs-CZ" dirty="0" smtClean="0"/>
              <a:t>blogovací server</a:t>
            </a:r>
          </a:p>
          <a:p>
            <a:pPr lvl="2"/>
            <a:r>
              <a:rPr lang="cs-CZ" dirty="0" smtClean="0"/>
              <a:t>témata, příspěvky v tématech</a:t>
            </a:r>
          </a:p>
          <a:p>
            <a:pPr lvl="2"/>
            <a:r>
              <a:rPr lang="cs-CZ" dirty="0" smtClean="0"/>
              <a:t>PartitionKey: téma</a:t>
            </a:r>
          </a:p>
          <a:p>
            <a:pPr lvl="2"/>
            <a:r>
              <a:rPr lang="cs-CZ" dirty="0" smtClean="0"/>
              <a:t>RowKey: datum a čas příspěvku</a:t>
            </a:r>
          </a:p>
          <a:p>
            <a:pPr lvl="2"/>
            <a:r>
              <a:rPr lang="cs-CZ" dirty="0" smtClean="0"/>
              <a:t>další atributy:  text, hodnocení</a:t>
            </a:r>
          </a:p>
          <a:p>
            <a:pPr lvl="1"/>
            <a:r>
              <a:rPr lang="cs-CZ" dirty="0" smtClean="0"/>
              <a:t>verzované úložiště dokumentů</a:t>
            </a:r>
          </a:p>
          <a:p>
            <a:pPr lvl="2"/>
            <a:r>
              <a:rPr lang="cs-CZ" dirty="0" smtClean="0"/>
              <a:t>PK: jméno souboru</a:t>
            </a:r>
          </a:p>
          <a:p>
            <a:pPr lvl="2"/>
            <a:r>
              <a:rPr lang="cs-CZ" dirty="0" smtClean="0"/>
              <a:t>RK: verze</a:t>
            </a:r>
          </a:p>
          <a:p>
            <a:pPr lvl="2"/>
            <a:r>
              <a:rPr lang="cs-CZ" dirty="0" smtClean="0"/>
              <a:t>další atributy: datum, id, poznámka k verzi, ...</a:t>
            </a:r>
          </a:p>
          <a:p>
            <a:pPr lvl="2"/>
            <a:r>
              <a:rPr lang="cs-CZ" dirty="0" smtClean="0"/>
              <a:t>vlastní data typicky na BLOB úložišti</a:t>
            </a:r>
          </a:p>
        </p:txBody>
      </p:sp>
      <p:sp>
        <p:nvSpPr>
          <p:cNvPr id="5" name="Rounded Rectangular Callout 4"/>
          <p:cNvSpPr/>
          <p:nvPr/>
        </p:nvSpPr>
        <p:spPr>
          <a:xfrm>
            <a:off x="5148064" y="3501008"/>
            <a:ext cx="2756731" cy="864096"/>
          </a:xfrm>
          <a:prstGeom prst="wedgeRoundRectCallout">
            <a:avLst>
              <a:gd name="adj1" fmla="val -83201"/>
              <a:gd name="adj2" fmla="val 37482"/>
              <a:gd name="adj3" fmla="val 16667"/>
            </a:avLst>
          </a:prstGeom>
          <a:solidFill>
            <a:srgbClr val="D9DCE7"/>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cs-CZ" dirty="0" smtClean="0">
                <a:solidFill>
                  <a:srgbClr val="002060"/>
                </a:solidFill>
              </a:rPr>
              <a:t>Efektivní dotaz:</a:t>
            </a:r>
          </a:p>
          <a:p>
            <a:pPr algn="ctr"/>
            <a:r>
              <a:rPr lang="cs-CZ" dirty="0" smtClean="0">
                <a:solidFill>
                  <a:srgbClr val="002060"/>
                </a:solidFill>
              </a:rPr>
              <a:t>nejaktuálnější příspěvky </a:t>
            </a:r>
            <a:br>
              <a:rPr lang="cs-CZ" dirty="0" smtClean="0">
                <a:solidFill>
                  <a:srgbClr val="002060"/>
                </a:solidFill>
              </a:rPr>
            </a:br>
            <a:r>
              <a:rPr lang="cs-CZ" dirty="0" smtClean="0">
                <a:solidFill>
                  <a:srgbClr val="002060"/>
                </a:solidFill>
              </a:rPr>
              <a:t>v tématu</a:t>
            </a:r>
            <a:endParaRPr lang="cs-CZ" dirty="0">
              <a:solidFill>
                <a:srgbClr val="002060"/>
              </a:solidFill>
            </a:endParaRPr>
          </a:p>
        </p:txBody>
      </p:sp>
    </p:spTree>
    <p:extLst>
      <p:ext uri="{BB962C8B-B14F-4D97-AF65-F5344CB8AC3E}">
        <p14:creationId xmlns:p14="http://schemas.microsoft.com/office/powerpoint/2010/main" val="28689165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613" y="3630166"/>
            <a:ext cx="7577445" cy="3154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Column stores</a:t>
            </a:r>
            <a:endParaRPr lang="cs-CZ" dirty="0"/>
          </a:p>
        </p:txBody>
      </p:sp>
      <p:sp>
        <p:nvSpPr>
          <p:cNvPr id="4" name="Content Placeholder 4"/>
          <p:cNvSpPr>
            <a:spLocks noGrp="1"/>
          </p:cNvSpPr>
          <p:nvPr>
            <p:ph sz="quarter" idx="13"/>
          </p:nvPr>
        </p:nvSpPr>
        <p:spPr>
          <a:xfrm>
            <a:off x="107504" y="548680"/>
            <a:ext cx="8928992" cy="3168352"/>
          </a:xfrm>
        </p:spPr>
        <p:txBody>
          <a:bodyPr anchor="t">
            <a:normAutofit/>
          </a:bodyPr>
          <a:lstStyle/>
          <a:p>
            <a:r>
              <a:rPr lang="en-US" dirty="0" err="1" smtClean="0"/>
              <a:t>Sloupcov</a:t>
            </a:r>
            <a:r>
              <a:rPr lang="cs-CZ" dirty="0" smtClean="0"/>
              <a:t>ě orientovaná</a:t>
            </a:r>
            <a:r>
              <a:rPr lang="en-US" dirty="0" smtClean="0"/>
              <a:t> </a:t>
            </a:r>
            <a:r>
              <a:rPr lang="en-US" dirty="0" err="1" smtClean="0"/>
              <a:t>archite</a:t>
            </a:r>
            <a:r>
              <a:rPr lang="cs-CZ" dirty="0" smtClean="0"/>
              <a:t>k</a:t>
            </a:r>
            <a:r>
              <a:rPr lang="en-US" dirty="0" err="1" smtClean="0"/>
              <a:t>tur</a:t>
            </a:r>
            <a:r>
              <a:rPr lang="cs-CZ" dirty="0" smtClean="0"/>
              <a:t>a</a:t>
            </a:r>
          </a:p>
          <a:p>
            <a:pPr lvl="1"/>
            <a:r>
              <a:rPr lang="en-US" dirty="0" err="1" smtClean="0"/>
              <a:t>slo</a:t>
            </a:r>
            <a:r>
              <a:rPr lang="cs-CZ" dirty="0" smtClean="0"/>
              <a:t>žitější organizace dat než Key/Value</a:t>
            </a:r>
            <a:endParaRPr lang="en-US" dirty="0" smtClean="0"/>
          </a:p>
          <a:p>
            <a:pPr lvl="1"/>
            <a:r>
              <a:rPr lang="cs-CZ" dirty="0" smtClean="0"/>
              <a:t>řádky – </a:t>
            </a:r>
            <a:r>
              <a:rPr lang="cs-CZ" b="1" dirty="0" smtClean="0"/>
              <a:t>velmi</a:t>
            </a:r>
            <a:r>
              <a:rPr lang="cs-CZ" dirty="0" smtClean="0"/>
              <a:t> </a:t>
            </a:r>
            <a:r>
              <a:rPr lang="cs-CZ" b="1" dirty="0" smtClean="0"/>
              <a:t>mnoho</a:t>
            </a:r>
            <a:r>
              <a:rPr lang="cs-CZ" dirty="0" smtClean="0"/>
              <a:t> hodnot </a:t>
            </a:r>
            <a:r>
              <a:rPr lang="cs-CZ" i="1" dirty="0" smtClean="0"/>
              <a:t>(miliony)</a:t>
            </a:r>
          </a:p>
          <a:p>
            <a:pPr lvl="1"/>
            <a:r>
              <a:rPr lang="cs-CZ" dirty="0" smtClean="0"/>
              <a:t>adresace: column family / row / column  </a:t>
            </a:r>
            <a:r>
              <a:rPr lang="cs-CZ" b="1" dirty="0" smtClean="0">
                <a:latin typeface="Arial Unicode MS"/>
                <a:ea typeface="Arial Unicode MS"/>
                <a:cs typeface="Arial Unicode MS"/>
              </a:rPr>
              <a:t>→</a:t>
            </a:r>
            <a:r>
              <a:rPr lang="cs-CZ" dirty="0" smtClean="0"/>
              <a:t>  value</a:t>
            </a:r>
          </a:p>
          <a:p>
            <a:pPr lvl="1"/>
            <a:r>
              <a:rPr lang="cs-CZ" dirty="0"/>
              <a:t>no schema – různé počty a typy hodnot</a:t>
            </a:r>
            <a:endParaRPr lang="en-US" dirty="0"/>
          </a:p>
          <a:p>
            <a:pPr lvl="1"/>
            <a:r>
              <a:rPr lang="cs-CZ" dirty="0" smtClean="0"/>
              <a:t>třídění dle row i column - rychlý přístup</a:t>
            </a:r>
          </a:p>
          <a:p>
            <a:pPr lvl="1"/>
            <a:r>
              <a:rPr lang="cs-CZ" dirty="0" smtClean="0"/>
              <a:t>replikace - vlotelná úroveň konzistence per-request</a:t>
            </a:r>
          </a:p>
          <a:p>
            <a:pPr lvl="1"/>
            <a:r>
              <a:rPr lang="cs-CZ" dirty="0" smtClean="0"/>
              <a:t>verzování hodnot, timestamps, přístupu k starším verzím</a:t>
            </a:r>
          </a:p>
        </p:txBody>
      </p:sp>
      <p:sp>
        <p:nvSpPr>
          <p:cNvPr id="5" name="Rounded Rectangular Callout 4"/>
          <p:cNvSpPr/>
          <p:nvPr/>
        </p:nvSpPr>
        <p:spPr>
          <a:xfrm>
            <a:off x="7668344" y="1052736"/>
            <a:ext cx="1306227" cy="1512168"/>
          </a:xfrm>
          <a:prstGeom prst="wedgeRoundRectCallout">
            <a:avLst>
              <a:gd name="adj1" fmla="val -49340"/>
              <a:gd name="adj2" fmla="val -26452"/>
              <a:gd name="adj3" fmla="val 16667"/>
            </a:avLst>
          </a:prstGeom>
          <a:solidFill>
            <a:srgbClr val="D9DCE7"/>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cs-CZ" dirty="0" smtClean="0">
                <a:solidFill>
                  <a:srgbClr val="002060"/>
                </a:solidFill>
              </a:rPr>
              <a:t>C-store</a:t>
            </a:r>
            <a:br>
              <a:rPr lang="cs-CZ" dirty="0" smtClean="0">
                <a:solidFill>
                  <a:srgbClr val="002060"/>
                </a:solidFill>
              </a:rPr>
            </a:br>
            <a:r>
              <a:rPr lang="cs-CZ" dirty="0" smtClean="0">
                <a:solidFill>
                  <a:srgbClr val="002060"/>
                </a:solidFill>
              </a:rPr>
              <a:t>Cassandra</a:t>
            </a:r>
            <a:br>
              <a:rPr lang="cs-CZ" dirty="0" smtClean="0">
                <a:solidFill>
                  <a:srgbClr val="002060"/>
                </a:solidFill>
              </a:rPr>
            </a:br>
            <a:r>
              <a:rPr lang="cs-CZ" dirty="0" smtClean="0">
                <a:solidFill>
                  <a:srgbClr val="002060"/>
                </a:solidFill>
              </a:rPr>
              <a:t>MonetDB</a:t>
            </a:r>
          </a:p>
          <a:p>
            <a:pPr algn="ctr"/>
            <a:r>
              <a:rPr lang="cs-CZ" dirty="0" smtClean="0">
                <a:solidFill>
                  <a:srgbClr val="002060"/>
                </a:solidFill>
              </a:rPr>
              <a:t>HBase</a:t>
            </a:r>
            <a:br>
              <a:rPr lang="cs-CZ" dirty="0" smtClean="0">
                <a:solidFill>
                  <a:srgbClr val="002060"/>
                </a:solidFill>
              </a:rPr>
            </a:br>
            <a:r>
              <a:rPr lang="cs-CZ" dirty="0" smtClean="0">
                <a:solidFill>
                  <a:srgbClr val="002060"/>
                </a:solidFill>
              </a:rPr>
              <a:t>...</a:t>
            </a:r>
            <a:endParaRPr lang="cs-CZ" dirty="0">
              <a:solidFill>
                <a:srgbClr val="002060"/>
              </a:solidFill>
            </a:endParaRPr>
          </a:p>
        </p:txBody>
      </p:sp>
    </p:spTree>
    <p:extLst>
      <p:ext uri="{BB962C8B-B14F-4D97-AF65-F5344CB8AC3E}">
        <p14:creationId xmlns:p14="http://schemas.microsoft.com/office/powerpoint/2010/main" val="38699970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4394" y="1268760"/>
            <a:ext cx="5026372"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cs-CZ" dirty="0" smtClean="0"/>
              <a:t>BLOB</a:t>
            </a:r>
            <a:endParaRPr lang="cs-CZ" dirty="0"/>
          </a:p>
        </p:txBody>
      </p:sp>
      <p:sp>
        <p:nvSpPr>
          <p:cNvPr id="4" name="Content Placeholder 4"/>
          <p:cNvSpPr>
            <a:spLocks noGrp="1"/>
          </p:cNvSpPr>
          <p:nvPr>
            <p:ph sz="quarter" idx="13"/>
          </p:nvPr>
        </p:nvSpPr>
        <p:spPr>
          <a:xfrm>
            <a:off x="107504" y="548680"/>
            <a:ext cx="8928992" cy="5904656"/>
          </a:xfrm>
        </p:spPr>
        <p:txBody>
          <a:bodyPr>
            <a:normAutofit/>
          </a:bodyPr>
          <a:lstStyle/>
          <a:p>
            <a:r>
              <a:rPr lang="en-US" b="1" dirty="0" smtClean="0"/>
              <a:t>Binary Large Objects</a:t>
            </a:r>
            <a:endParaRPr lang="cs-CZ" b="1" dirty="0"/>
          </a:p>
          <a:p>
            <a:pPr lvl="1"/>
            <a:r>
              <a:rPr lang="cs-CZ" dirty="0"/>
              <a:t>nestrukturovaná velká (TB) binární data</a:t>
            </a:r>
          </a:p>
          <a:p>
            <a:pPr lvl="1"/>
            <a:r>
              <a:rPr lang="cs-CZ" dirty="0" smtClean="0"/>
              <a:t>sdružené v replikovaných kontejnerech</a:t>
            </a:r>
          </a:p>
          <a:p>
            <a:pPr lvl="2"/>
            <a:r>
              <a:rPr lang="cs-CZ" dirty="0" smtClean="0"/>
              <a:t>jméno kontejneru jako PartitionKey</a:t>
            </a:r>
          </a:p>
          <a:p>
            <a:pPr lvl="1"/>
            <a:r>
              <a:rPr lang="cs-CZ" dirty="0" smtClean="0"/>
              <a:t>integrace </a:t>
            </a:r>
            <a:r>
              <a:rPr lang="cs-CZ" dirty="0"/>
              <a:t>s filesystemem, </a:t>
            </a:r>
            <a:r>
              <a:rPr lang="cs-CZ" dirty="0" smtClean="0"/>
              <a:t>persistence</a:t>
            </a:r>
          </a:p>
          <a:p>
            <a:pPr lvl="1"/>
            <a:r>
              <a:rPr lang="cs-CZ" dirty="0" smtClean="0"/>
              <a:t>virtuání disky VM</a:t>
            </a:r>
            <a:endParaRPr lang="cs-CZ" dirty="0"/>
          </a:p>
          <a:p>
            <a:pPr lvl="1"/>
            <a:r>
              <a:rPr lang="cs-CZ" dirty="0"/>
              <a:t>video, backup - </a:t>
            </a:r>
            <a:r>
              <a:rPr lang="cs-CZ" dirty="0" smtClean="0"/>
              <a:t>levné</a:t>
            </a:r>
          </a:p>
          <a:p>
            <a:r>
              <a:rPr lang="cs-CZ" b="1" dirty="0" smtClean="0"/>
              <a:t>Typy blobů</a:t>
            </a:r>
          </a:p>
          <a:p>
            <a:pPr lvl="1"/>
            <a:r>
              <a:rPr lang="cs-CZ" dirty="0" smtClean="0"/>
              <a:t>Block Blob</a:t>
            </a:r>
          </a:p>
          <a:p>
            <a:pPr lvl="2"/>
            <a:r>
              <a:rPr lang="cs-CZ" dirty="0" smtClean="0"/>
              <a:t>sekvence bloků (řádově až </a:t>
            </a:r>
            <a:r>
              <a:rPr lang="en-US" dirty="0" err="1" smtClean="0"/>
              <a:t>miliony</a:t>
            </a:r>
            <a:r>
              <a:rPr lang="cs-CZ" dirty="0" smtClean="0"/>
              <a:t>)</a:t>
            </a:r>
          </a:p>
          <a:p>
            <a:pPr lvl="2"/>
            <a:r>
              <a:rPr lang="cs-CZ" dirty="0" smtClean="0"/>
              <a:t>optimalizováno pro sekvenční přístup - streamy</a:t>
            </a:r>
          </a:p>
          <a:p>
            <a:pPr lvl="2"/>
            <a:r>
              <a:rPr lang="cs-CZ" dirty="0" smtClean="0"/>
              <a:t>rychlý zápis (append) a sekvenční čtení</a:t>
            </a:r>
          </a:p>
          <a:p>
            <a:pPr lvl="1"/>
            <a:r>
              <a:rPr lang="cs-CZ" dirty="0" smtClean="0"/>
              <a:t>Page Blob</a:t>
            </a:r>
          </a:p>
          <a:p>
            <a:pPr lvl="2"/>
            <a:r>
              <a:rPr lang="cs-CZ" dirty="0" smtClean="0"/>
              <a:t>stránkově orientované</a:t>
            </a:r>
          </a:p>
          <a:p>
            <a:pPr lvl="2"/>
            <a:r>
              <a:rPr lang="cs-CZ" dirty="0" smtClean="0"/>
              <a:t>náhodný read/write přístup</a:t>
            </a:r>
          </a:p>
          <a:p>
            <a:pPr lvl="2"/>
            <a:r>
              <a:rPr lang="cs-CZ" dirty="0" smtClean="0"/>
              <a:t>vyšší režie</a:t>
            </a:r>
            <a:endParaRPr lang="cs-CZ" dirty="0"/>
          </a:p>
        </p:txBody>
      </p:sp>
    </p:spTree>
    <p:extLst>
      <p:ext uri="{BB962C8B-B14F-4D97-AF65-F5344CB8AC3E}">
        <p14:creationId xmlns:p14="http://schemas.microsoft.com/office/powerpoint/2010/main" val="22428208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BLOB</a:t>
            </a:r>
            <a:endParaRPr lang="cs-CZ" dirty="0"/>
          </a:p>
        </p:txBody>
      </p:sp>
      <p:grpSp>
        <p:nvGrpSpPr>
          <p:cNvPr id="53" name="Group 52"/>
          <p:cNvGrpSpPr/>
          <p:nvPr/>
        </p:nvGrpSpPr>
        <p:grpSpPr>
          <a:xfrm>
            <a:off x="107505" y="764704"/>
            <a:ext cx="8900656" cy="4440357"/>
            <a:chOff x="519113" y="1136378"/>
            <a:chExt cx="9791004" cy="4964702"/>
          </a:xfrm>
        </p:grpSpPr>
        <p:sp>
          <p:nvSpPr>
            <p:cNvPr id="30" name="Rounded Rectangle 65"/>
            <p:cNvSpPr/>
            <p:nvPr/>
          </p:nvSpPr>
          <p:spPr>
            <a:xfrm>
              <a:off x="5597591" y="1803399"/>
              <a:ext cx="2200710" cy="4297680"/>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tIns="274320"/>
            <a:lstStyle/>
            <a:p>
              <a:pPr defTabSz="1555685">
                <a:lnSpc>
                  <a:spcPct val="90000"/>
                </a:lnSpc>
                <a:spcBef>
                  <a:spcPct val="0"/>
                </a:spcBef>
                <a:spcAft>
                  <a:spcPct val="35000"/>
                </a:spcAft>
              </a:pPr>
              <a:r>
                <a:rPr lang="en-US" sz="2800" dirty="0">
                  <a:solidFill>
                    <a:srgbClr val="595959">
                      <a:alpha val="98824"/>
                    </a:srgbClr>
                  </a:solidFill>
                  <a:latin typeface="Segoe UI Light" pitchFamily="34" charset="0"/>
                </a:rPr>
                <a:t>Blob</a:t>
              </a:r>
            </a:p>
          </p:txBody>
        </p:sp>
        <p:sp>
          <p:nvSpPr>
            <p:cNvPr id="31" name="Rounded Rectangle 68"/>
            <p:cNvSpPr/>
            <p:nvPr/>
          </p:nvSpPr>
          <p:spPr>
            <a:xfrm>
              <a:off x="3024286" y="1803400"/>
              <a:ext cx="2444678" cy="4297680"/>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tIns="274320"/>
            <a:lstStyle/>
            <a:p>
              <a:pPr defTabSz="1555685">
                <a:lnSpc>
                  <a:spcPct val="90000"/>
                </a:lnSpc>
                <a:spcBef>
                  <a:spcPct val="0"/>
                </a:spcBef>
                <a:spcAft>
                  <a:spcPct val="35000"/>
                </a:spcAft>
              </a:pPr>
              <a:r>
                <a:rPr lang="en-US" sz="2800" dirty="0">
                  <a:solidFill>
                    <a:srgbClr val="595959">
                      <a:alpha val="98824"/>
                    </a:srgbClr>
                  </a:solidFill>
                  <a:latin typeface="Segoe UI Light" pitchFamily="34" charset="0"/>
                </a:rPr>
                <a:t>Container</a:t>
              </a:r>
            </a:p>
          </p:txBody>
        </p:sp>
        <p:sp>
          <p:nvSpPr>
            <p:cNvPr id="32" name="Rounded Rectangle 71"/>
            <p:cNvSpPr/>
            <p:nvPr/>
          </p:nvSpPr>
          <p:spPr>
            <a:xfrm>
              <a:off x="519113" y="1803400"/>
              <a:ext cx="2361146" cy="4297680"/>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tIns="274320"/>
            <a:lstStyle/>
            <a:p>
              <a:pPr lvl="0" defTabSz="1555685">
                <a:lnSpc>
                  <a:spcPct val="90000"/>
                </a:lnSpc>
                <a:spcBef>
                  <a:spcPct val="0"/>
                </a:spcBef>
                <a:spcAft>
                  <a:spcPct val="35000"/>
                </a:spcAft>
              </a:pPr>
              <a:r>
                <a:rPr lang="en-US" sz="2800" dirty="0" smtClean="0">
                  <a:solidFill>
                    <a:srgbClr val="595959">
                      <a:alpha val="98824"/>
                    </a:srgbClr>
                  </a:solidFill>
                  <a:latin typeface="Segoe UI Light" pitchFamily="34" charset="0"/>
                </a:rPr>
                <a:t>Account</a:t>
              </a:r>
              <a:endParaRPr lang="en-US" sz="3100" dirty="0">
                <a:solidFill>
                  <a:srgbClr val="595959">
                    <a:alpha val="98824"/>
                  </a:srgbClr>
                </a:solidFill>
                <a:latin typeface="Segoe UI Light" pitchFamily="34" charset="0"/>
              </a:endParaRPr>
            </a:p>
          </p:txBody>
        </p:sp>
        <p:sp>
          <p:nvSpPr>
            <p:cNvPr id="33" name="Rectangle 32"/>
            <p:cNvSpPr/>
            <p:nvPr/>
          </p:nvSpPr>
          <p:spPr bwMode="auto">
            <a:xfrm>
              <a:off x="519113" y="1136378"/>
              <a:ext cx="9791004" cy="457200"/>
            </a:xfrm>
            <a:prstGeom prst="rect">
              <a:avLst/>
            </a:prstGeom>
            <a:solidFill>
              <a:schemeClr val="accent2"/>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fontAlgn="base">
                <a:spcBef>
                  <a:spcPct val="0"/>
                </a:spcBef>
                <a:spcAft>
                  <a:spcPct val="0"/>
                </a:spcAft>
              </a:pPr>
              <a:r>
                <a:rPr lang="en-US" sz="2000" dirty="0" smtClean="0">
                  <a:solidFill>
                    <a:srgbClr val="FFFFFF">
                      <a:alpha val="99000"/>
                    </a:srgbClr>
                  </a:solidFill>
                  <a:latin typeface="Consolas" pitchFamily="49" charset="0"/>
                  <a:cs typeface="Consolas" pitchFamily="49" charset="0"/>
                </a:rPr>
                <a:t>http://&lt;account&gt;.</a:t>
              </a:r>
              <a:r>
                <a:rPr lang="en-US" sz="2000" b="1" dirty="0" smtClean="0">
                  <a:solidFill>
                    <a:srgbClr val="FFFFFF">
                      <a:alpha val="99000"/>
                    </a:srgbClr>
                  </a:solidFill>
                  <a:latin typeface="Consolas" pitchFamily="49" charset="0"/>
                  <a:cs typeface="Consolas" pitchFamily="49" charset="0"/>
                </a:rPr>
                <a:t>blob</a:t>
              </a:r>
              <a:r>
                <a:rPr lang="en-US" sz="2000" dirty="0" smtClean="0">
                  <a:solidFill>
                    <a:srgbClr val="FFFFFF">
                      <a:alpha val="99000"/>
                    </a:srgbClr>
                  </a:solidFill>
                  <a:latin typeface="Consolas" pitchFamily="49" charset="0"/>
                  <a:cs typeface="Consolas" pitchFamily="49" charset="0"/>
                </a:rPr>
                <a:t>.mycloud/&lt;container&gt;/&lt;blobname&gt;</a:t>
              </a:r>
            </a:p>
          </p:txBody>
        </p:sp>
        <p:sp>
          <p:nvSpPr>
            <p:cNvPr id="36" name="Rounded Rectangle 104"/>
            <p:cNvSpPr/>
            <p:nvPr/>
          </p:nvSpPr>
          <p:spPr>
            <a:xfrm>
              <a:off x="7929368" y="1803399"/>
              <a:ext cx="2380749" cy="4296065"/>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tIns="274320"/>
            <a:lstStyle/>
            <a:p>
              <a:pPr defTabSz="1555685">
                <a:lnSpc>
                  <a:spcPct val="90000"/>
                </a:lnSpc>
                <a:spcBef>
                  <a:spcPct val="0"/>
                </a:spcBef>
                <a:spcAft>
                  <a:spcPct val="35000"/>
                </a:spcAft>
              </a:pPr>
              <a:r>
                <a:rPr lang="en-US" sz="2800" dirty="0">
                  <a:solidFill>
                    <a:srgbClr val="595959">
                      <a:alpha val="98824"/>
                    </a:srgbClr>
                  </a:solidFill>
                  <a:latin typeface="Segoe UI Light" pitchFamily="34" charset="0"/>
                </a:rPr>
                <a:t>Pages/ Blocks</a:t>
              </a:r>
            </a:p>
          </p:txBody>
        </p:sp>
        <p:cxnSp>
          <p:nvCxnSpPr>
            <p:cNvPr id="38" name="Straight Connector 37"/>
            <p:cNvCxnSpPr/>
            <p:nvPr/>
          </p:nvCxnSpPr>
          <p:spPr>
            <a:xfrm>
              <a:off x="2295959" y="4551218"/>
              <a:ext cx="1537854" cy="1018309"/>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2285568" y="3647209"/>
              <a:ext cx="1496291" cy="1049482"/>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956708" y="4230654"/>
              <a:ext cx="1485956" cy="746592"/>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anchor="ctr"/>
            <a:lstStyle/>
            <a:p>
              <a:r>
                <a:rPr lang="en-US" sz="2000" dirty="0" err="1" smtClean="0">
                  <a:solidFill>
                    <a:schemeClr val="lt1">
                      <a:alpha val="99000"/>
                    </a:schemeClr>
                  </a:solidFill>
                </a:rPr>
                <a:t>myaccount</a:t>
              </a:r>
              <a:endParaRPr lang="en-US" sz="2000" dirty="0">
                <a:solidFill>
                  <a:schemeClr val="lt1">
                    <a:alpha val="99000"/>
                  </a:schemeClr>
                </a:solidFill>
              </a:endParaRPr>
            </a:p>
          </p:txBody>
        </p:sp>
        <p:cxnSp>
          <p:nvCxnSpPr>
            <p:cNvPr id="41" name="Straight Connector 40"/>
            <p:cNvCxnSpPr/>
            <p:nvPr/>
          </p:nvCxnSpPr>
          <p:spPr>
            <a:xfrm>
              <a:off x="4893686" y="5434445"/>
              <a:ext cx="10287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4820950" y="3709554"/>
              <a:ext cx="1273463" cy="665019"/>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4820950" y="3086100"/>
              <a:ext cx="1195386" cy="758536"/>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7325159" y="4239491"/>
              <a:ext cx="1589809" cy="904008"/>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endCxn id="47" idx="1"/>
            </p:cNvCxnSpPr>
            <p:nvPr/>
          </p:nvCxnSpPr>
          <p:spPr>
            <a:xfrm flipV="1">
              <a:off x="7314768" y="3737075"/>
              <a:ext cx="1011020" cy="66867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5905004" y="2773645"/>
              <a:ext cx="1585884" cy="746592"/>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anchor="ctr"/>
            <a:lstStyle/>
            <a:p>
              <a:r>
                <a:rPr lang="en-US" sz="2000" dirty="0" smtClean="0">
                  <a:solidFill>
                    <a:schemeClr val="lt1">
                      <a:alpha val="99000"/>
                    </a:schemeClr>
                  </a:solidFill>
                </a:rPr>
                <a:t>pic01.jpg</a:t>
              </a:r>
              <a:endParaRPr lang="en-US" sz="2000" dirty="0">
                <a:solidFill>
                  <a:schemeClr val="lt1">
                    <a:alpha val="99000"/>
                  </a:schemeClr>
                </a:solidFill>
              </a:endParaRPr>
            </a:p>
          </p:txBody>
        </p:sp>
        <p:sp>
          <p:nvSpPr>
            <p:cNvPr id="47" name="Rounded Rectangle 18"/>
            <p:cNvSpPr/>
            <p:nvPr/>
          </p:nvSpPr>
          <p:spPr>
            <a:xfrm>
              <a:off x="8325788" y="3385646"/>
              <a:ext cx="1585469" cy="702858"/>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anchor="ctr"/>
            <a:lstStyle/>
            <a:p>
              <a:r>
                <a:rPr lang="en-US" sz="2000" dirty="0">
                  <a:solidFill>
                    <a:schemeClr val="lt1">
                      <a:alpha val="99000"/>
                    </a:schemeClr>
                  </a:solidFill>
                </a:rPr>
                <a:t>Block/Page</a:t>
              </a:r>
            </a:p>
          </p:txBody>
        </p:sp>
        <p:sp>
          <p:nvSpPr>
            <p:cNvPr id="48" name="Rectangle 47"/>
            <p:cNvSpPr/>
            <p:nvPr/>
          </p:nvSpPr>
          <p:spPr>
            <a:xfrm>
              <a:off x="8325579" y="4520876"/>
              <a:ext cx="1585886" cy="746592"/>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anchor="ctr"/>
            <a:lstStyle/>
            <a:p>
              <a:r>
                <a:rPr lang="en-US" sz="2000" dirty="0">
                  <a:solidFill>
                    <a:schemeClr val="lt1">
                      <a:alpha val="99000"/>
                    </a:schemeClr>
                  </a:solidFill>
                </a:rPr>
                <a:t>Block/Page</a:t>
              </a:r>
            </a:p>
          </p:txBody>
        </p:sp>
        <p:sp>
          <p:nvSpPr>
            <p:cNvPr id="49" name="Rectangle 48"/>
            <p:cNvSpPr/>
            <p:nvPr/>
          </p:nvSpPr>
          <p:spPr>
            <a:xfrm>
              <a:off x="5905003" y="3916648"/>
              <a:ext cx="1585886" cy="746592"/>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anchor="ctr"/>
            <a:lstStyle/>
            <a:p>
              <a:r>
                <a:rPr lang="en-US" sz="2000" dirty="0" smtClean="0">
                  <a:solidFill>
                    <a:schemeClr val="lt1">
                      <a:alpha val="99000"/>
                    </a:schemeClr>
                  </a:solidFill>
                </a:rPr>
                <a:t>pic02.jpg</a:t>
              </a:r>
              <a:endParaRPr lang="en-US" sz="2000" dirty="0">
                <a:solidFill>
                  <a:schemeClr val="lt1">
                    <a:alpha val="99000"/>
                  </a:schemeClr>
                </a:solidFill>
              </a:endParaRPr>
            </a:p>
          </p:txBody>
        </p:sp>
        <p:sp>
          <p:nvSpPr>
            <p:cNvPr id="50" name="Rectangle 49"/>
            <p:cNvSpPr/>
            <p:nvPr/>
          </p:nvSpPr>
          <p:spPr>
            <a:xfrm>
              <a:off x="3520220" y="3383250"/>
              <a:ext cx="1437410" cy="746592"/>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anchor="ctr"/>
            <a:lstStyle/>
            <a:p>
              <a:r>
                <a:rPr lang="en-US" sz="2000" dirty="0">
                  <a:solidFill>
                    <a:schemeClr val="lt1">
                      <a:alpha val="99000"/>
                    </a:schemeClr>
                  </a:solidFill>
                </a:rPr>
                <a:t>images</a:t>
              </a:r>
            </a:p>
          </p:txBody>
        </p:sp>
        <p:sp>
          <p:nvSpPr>
            <p:cNvPr id="51" name="Rounded Rectangle 97"/>
            <p:cNvSpPr/>
            <p:nvPr/>
          </p:nvSpPr>
          <p:spPr>
            <a:xfrm>
              <a:off x="5905004" y="5078059"/>
              <a:ext cx="1585884" cy="746592"/>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anchor="ctr"/>
            <a:lstStyle/>
            <a:p>
              <a:r>
                <a:rPr lang="en-US" sz="2000" dirty="0" smtClean="0">
                  <a:solidFill>
                    <a:schemeClr val="lt1">
                      <a:alpha val="99000"/>
                    </a:schemeClr>
                  </a:solidFill>
                </a:rPr>
                <a:t>vid1.avi</a:t>
              </a:r>
              <a:endParaRPr lang="en-US" sz="2000" dirty="0">
                <a:solidFill>
                  <a:schemeClr val="lt1">
                    <a:alpha val="99000"/>
                  </a:schemeClr>
                </a:solidFill>
              </a:endParaRPr>
            </a:p>
          </p:txBody>
        </p:sp>
        <p:sp>
          <p:nvSpPr>
            <p:cNvPr id="52" name="Rectangle 51"/>
            <p:cNvSpPr/>
            <p:nvPr/>
          </p:nvSpPr>
          <p:spPr>
            <a:xfrm>
              <a:off x="3520220" y="5078059"/>
              <a:ext cx="1437411" cy="746592"/>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anchor="ctr"/>
            <a:lstStyle/>
            <a:p>
              <a:r>
                <a:rPr lang="en-US" sz="2000" dirty="0">
                  <a:solidFill>
                    <a:schemeClr val="lt1">
                      <a:alpha val="99000"/>
                    </a:schemeClr>
                  </a:solidFill>
                </a:rPr>
                <a:t>videos</a:t>
              </a:r>
            </a:p>
          </p:txBody>
        </p:sp>
      </p:grpSp>
      <p:cxnSp>
        <p:nvCxnSpPr>
          <p:cNvPr id="55" name="Straight Arrow Connector 54"/>
          <p:cNvCxnSpPr/>
          <p:nvPr/>
        </p:nvCxnSpPr>
        <p:spPr>
          <a:xfrm flipV="1">
            <a:off x="1331640" y="1124744"/>
            <a:ext cx="864096" cy="64807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V="1">
            <a:off x="4240740" y="1144774"/>
            <a:ext cx="864096" cy="64807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V="1">
            <a:off x="6013252" y="1124744"/>
            <a:ext cx="864096" cy="64807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60" name="Content Placeholder 4"/>
          <p:cNvSpPr>
            <a:spLocks noGrp="1"/>
          </p:cNvSpPr>
          <p:nvPr>
            <p:ph sz="quarter" idx="13"/>
          </p:nvPr>
        </p:nvSpPr>
        <p:spPr>
          <a:xfrm>
            <a:off x="107504" y="5301208"/>
            <a:ext cx="8928992" cy="1152128"/>
          </a:xfrm>
        </p:spPr>
        <p:txBody>
          <a:bodyPr>
            <a:normAutofit/>
          </a:bodyPr>
          <a:lstStyle/>
          <a:p>
            <a:r>
              <a:rPr lang="en-US" dirty="0" err="1" smtClean="0"/>
              <a:t>RESTful</a:t>
            </a:r>
            <a:r>
              <a:rPr lang="en-US" dirty="0" smtClean="0"/>
              <a:t> API</a:t>
            </a:r>
          </a:p>
          <a:p>
            <a:pPr lvl="1"/>
            <a:r>
              <a:rPr lang="cs-CZ" dirty="0" smtClean="0"/>
              <a:t>PutBlob</a:t>
            </a:r>
            <a:r>
              <a:rPr lang="en-US" dirty="0" smtClean="0"/>
              <a:t>, </a:t>
            </a:r>
            <a:r>
              <a:rPr lang="cs-CZ" dirty="0" smtClean="0"/>
              <a:t>GetBlob</a:t>
            </a:r>
            <a:r>
              <a:rPr lang="en-US" dirty="0" smtClean="0"/>
              <a:t>, </a:t>
            </a:r>
            <a:r>
              <a:rPr lang="cs-CZ" dirty="0" smtClean="0"/>
              <a:t>DeleteBlob</a:t>
            </a:r>
            <a:r>
              <a:rPr lang="en-US" dirty="0" smtClean="0"/>
              <a:t>, </a:t>
            </a:r>
            <a:r>
              <a:rPr lang="cs-CZ" dirty="0" smtClean="0"/>
              <a:t>CopyBlob</a:t>
            </a:r>
            <a:r>
              <a:rPr lang="en-US" dirty="0" smtClean="0"/>
              <a:t>, </a:t>
            </a:r>
            <a:r>
              <a:rPr lang="cs-CZ" dirty="0" smtClean="0"/>
              <a:t>SnapshotBlob</a:t>
            </a:r>
            <a:r>
              <a:rPr lang="en-US" dirty="0" smtClean="0"/>
              <a:t>, </a:t>
            </a:r>
            <a:r>
              <a:rPr lang="cs-CZ" dirty="0" smtClean="0"/>
              <a:t>LeaseBlob</a:t>
            </a:r>
          </a:p>
        </p:txBody>
      </p:sp>
    </p:spTree>
    <p:extLst>
      <p:ext uri="{BB962C8B-B14F-4D97-AF65-F5344CB8AC3E}">
        <p14:creationId xmlns:p14="http://schemas.microsoft.com/office/powerpoint/2010/main" val="8383768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s://www.windowsazure.com/media/devcenter/shared/data_05_sqlreporting.png"/>
          <p:cNvPicPr>
            <a:picLocks noChangeAspect="1" noChangeArrowheads="1"/>
          </p:cNvPicPr>
          <p:nvPr/>
        </p:nvPicPr>
        <p:blipFill rotWithShape="1">
          <a:blip r:embed="rId3" cstate="print"/>
          <a:srcRect l="932" t="6731" r="678" b="4819"/>
          <a:stretch/>
        </p:blipFill>
        <p:spPr bwMode="auto">
          <a:xfrm>
            <a:off x="179512" y="3717032"/>
            <a:ext cx="7992888" cy="3140968"/>
          </a:xfrm>
          <a:prstGeom prst="rect">
            <a:avLst/>
          </a:prstGeom>
          <a:noFill/>
        </p:spPr>
      </p:pic>
      <p:sp>
        <p:nvSpPr>
          <p:cNvPr id="2" name="Title 1"/>
          <p:cNvSpPr>
            <a:spLocks noGrp="1"/>
          </p:cNvSpPr>
          <p:nvPr>
            <p:ph type="title"/>
          </p:nvPr>
        </p:nvSpPr>
        <p:spPr/>
        <p:txBody>
          <a:bodyPr/>
          <a:lstStyle/>
          <a:p>
            <a:r>
              <a:rPr lang="en-US" dirty="0" smtClean="0"/>
              <a:t>Business Analytics</a:t>
            </a:r>
            <a:endParaRPr lang="cs-CZ" dirty="0"/>
          </a:p>
        </p:txBody>
      </p:sp>
      <p:sp>
        <p:nvSpPr>
          <p:cNvPr id="4" name="Content Placeholder 4"/>
          <p:cNvSpPr>
            <a:spLocks noGrp="1"/>
          </p:cNvSpPr>
          <p:nvPr>
            <p:ph sz="quarter" idx="13"/>
          </p:nvPr>
        </p:nvSpPr>
        <p:spPr>
          <a:xfrm>
            <a:off x="5004048" y="590203"/>
            <a:ext cx="3960440" cy="4422973"/>
          </a:xfrm>
        </p:spPr>
        <p:txBody>
          <a:bodyPr anchor="t">
            <a:normAutofit/>
          </a:bodyPr>
          <a:lstStyle/>
          <a:p>
            <a:r>
              <a:rPr lang="cs-CZ" b="1" dirty="0" smtClean="0"/>
              <a:t>SQL Reporting</a:t>
            </a:r>
            <a:endParaRPr lang="cs-CZ" dirty="0" smtClean="0"/>
          </a:p>
          <a:p>
            <a:pPr lvl="1"/>
            <a:r>
              <a:rPr lang="cs-CZ" dirty="0" smtClean="0"/>
              <a:t>reporting, business analytic</a:t>
            </a:r>
            <a:r>
              <a:rPr lang="en-US" dirty="0" smtClean="0"/>
              <a:t>s</a:t>
            </a:r>
            <a:endParaRPr lang="cs-CZ" dirty="0" smtClean="0"/>
          </a:p>
          <a:p>
            <a:pPr lvl="2"/>
            <a:r>
              <a:rPr lang="cs-CZ" dirty="0" smtClean="0"/>
              <a:t>RDL</a:t>
            </a:r>
            <a:endParaRPr lang="cs-CZ" dirty="0"/>
          </a:p>
          <a:p>
            <a:pPr lvl="1"/>
            <a:r>
              <a:rPr lang="cs-CZ" dirty="0" smtClean="0"/>
              <a:t>data mining</a:t>
            </a:r>
            <a:r>
              <a:rPr lang="en-US" dirty="0" smtClean="0"/>
              <a:t> </a:t>
            </a:r>
            <a:r>
              <a:rPr lang="cs-CZ" dirty="0" smtClean="0"/>
              <a:t>nad SQL</a:t>
            </a:r>
            <a:r>
              <a:rPr lang="en-US" dirty="0" smtClean="0"/>
              <a:t> </a:t>
            </a:r>
            <a:r>
              <a:rPr lang="cs-CZ" dirty="0" smtClean="0"/>
              <a:t>/ NoSQL</a:t>
            </a:r>
            <a:endParaRPr lang="en-US" dirty="0" smtClean="0"/>
          </a:p>
          <a:p>
            <a:pPr lvl="2"/>
            <a:r>
              <a:rPr lang="en-US" dirty="0" err="1" smtClean="0"/>
              <a:t>rozhodovac</a:t>
            </a:r>
            <a:r>
              <a:rPr lang="cs-CZ" dirty="0" smtClean="0"/>
              <a:t>í stromy, lesy</a:t>
            </a:r>
          </a:p>
          <a:p>
            <a:pPr lvl="2"/>
            <a:r>
              <a:rPr lang="cs-CZ" dirty="0" smtClean="0"/>
              <a:t>regresní analýza</a:t>
            </a:r>
          </a:p>
          <a:p>
            <a:pPr lvl="2"/>
            <a:r>
              <a:rPr lang="cs-CZ" dirty="0" smtClean="0"/>
              <a:t>clustering, ...</a:t>
            </a:r>
          </a:p>
          <a:p>
            <a:pPr lvl="1"/>
            <a:r>
              <a:rPr lang="en-US" dirty="0" smtClean="0"/>
              <a:t>r</a:t>
            </a:r>
            <a:r>
              <a:rPr lang="cs-CZ" dirty="0" smtClean="0"/>
              <a:t>ůzné typy výstupů</a:t>
            </a:r>
          </a:p>
          <a:p>
            <a:pPr lvl="2"/>
            <a:r>
              <a:rPr lang="en-US" dirty="0" err="1" smtClean="0"/>
              <a:t>grafy</a:t>
            </a:r>
            <a:r>
              <a:rPr lang="en-US" dirty="0" smtClean="0"/>
              <a:t>, </a:t>
            </a:r>
            <a:r>
              <a:rPr lang="cs-CZ" dirty="0" smtClean="0"/>
              <a:t>sestavy, agragace</a:t>
            </a:r>
            <a:endParaRPr lang="en-US" dirty="0" smtClean="0"/>
          </a:p>
          <a:p>
            <a:pPr lvl="2"/>
            <a:r>
              <a:rPr lang="cs-CZ" dirty="0" smtClean="0"/>
              <a:t>různé formáty (XML, PDF, ...)</a:t>
            </a:r>
          </a:p>
        </p:txBody>
      </p:sp>
      <p:pic>
        <p:nvPicPr>
          <p:cNvPr id="3074" name="Picture 2" descr="http://social.technet.microsoft.com/wiki/cfs-filesystemfile.ashx/__key/communityserver-components-imagefileviewer/CommunityServer-Wikis-Components-Files-00-00-00-00-05/5684.ReportViewerSamples.jpg_2D00_550x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546819"/>
            <a:ext cx="4752528" cy="29541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RDL example</a:t>
            </a:r>
            <a:endParaRPr lang="cs-CZ" dirty="0"/>
          </a:p>
        </p:txBody>
      </p:sp>
      <p:sp>
        <p:nvSpPr>
          <p:cNvPr id="6" name="Rectangle 5"/>
          <p:cNvSpPr/>
          <p:nvPr/>
        </p:nvSpPr>
        <p:spPr>
          <a:xfrm>
            <a:off x="23986" y="476672"/>
            <a:ext cx="9012510" cy="6440225"/>
          </a:xfrm>
          <a:prstGeom prst="rect">
            <a:avLst/>
          </a:prstGeom>
        </p:spPr>
        <p:txBody>
          <a:bodyPr wrap="square">
            <a:spAutoFit/>
          </a:bodyPr>
          <a:lstStyle/>
          <a:p>
            <a:r>
              <a:rPr lang="cs-CZ" sz="1250" dirty="0" smtClean="0"/>
              <a:t>&lt;</a:t>
            </a:r>
            <a:r>
              <a:rPr lang="cs-CZ" sz="1250" dirty="0"/>
              <a:t>ReportItems&gt;</a:t>
            </a:r>
          </a:p>
          <a:p>
            <a:r>
              <a:rPr lang="cs-CZ" sz="1250" dirty="0"/>
              <a:t>     &lt;Matrix&gt;</a:t>
            </a:r>
          </a:p>
          <a:p>
            <a:r>
              <a:rPr lang="cs-CZ" sz="1250" dirty="0" smtClean="0"/>
              <a:t>       </a:t>
            </a:r>
            <a:r>
              <a:rPr lang="cs-CZ" sz="1250" dirty="0"/>
              <a:t>&lt;Corner&gt;        </a:t>
            </a:r>
          </a:p>
          <a:p>
            <a:r>
              <a:rPr lang="cs-CZ" sz="1250" dirty="0" smtClean="0"/>
              <a:t>        &lt;</a:t>
            </a:r>
            <a:r>
              <a:rPr lang="cs-CZ" sz="1250" dirty="0"/>
              <a:t>ReportItems&gt;</a:t>
            </a:r>
          </a:p>
          <a:p>
            <a:r>
              <a:rPr lang="cs-CZ" sz="1250" dirty="0" smtClean="0"/>
              <a:t>          &lt;</a:t>
            </a:r>
            <a:r>
              <a:rPr lang="cs-CZ" sz="1250" dirty="0"/>
              <a:t>Textbox Name='Corner'&gt;&lt;Value&gt;Year\Category&lt;/Value&gt;&lt;Style&gt;&lt;BorderStyle&gt;&lt;Default&gt;Solid&lt;/Default&gt;&lt;/BorderStyle</a:t>
            </a:r>
            <a:r>
              <a:rPr lang="cs-CZ" sz="1250" dirty="0" smtClean="0"/>
              <a:t>&gt;</a:t>
            </a:r>
          </a:p>
          <a:p>
            <a:r>
              <a:rPr lang="cs-CZ" sz="1250" dirty="0" smtClean="0"/>
              <a:t>	</a:t>
            </a:r>
            <a:r>
              <a:rPr lang="cs-CZ" sz="1250" dirty="0" smtClean="0">
                <a:solidFill>
                  <a:srgbClr val="3366FF"/>
                </a:solidFill>
              </a:rPr>
              <a:t>&lt;</a:t>
            </a:r>
            <a:r>
              <a:rPr lang="cs-CZ" sz="1250" dirty="0">
                <a:solidFill>
                  <a:srgbClr val="3366FF"/>
                </a:solidFill>
              </a:rPr>
              <a:t>BorderWidth&gt;&lt;Left&gt;1pt&lt;/Left&gt;&lt;Right&gt;1pt&lt;/Right&gt;&lt;Top&gt;1pt&lt;/Top&gt;&lt;Bottom&gt;1pt&lt;/Bottom&gt;&lt;/BorderWidth</a:t>
            </a:r>
            <a:r>
              <a:rPr lang="cs-CZ" sz="1250" dirty="0" smtClean="0">
                <a:solidFill>
                  <a:srgbClr val="3366FF"/>
                </a:solidFill>
              </a:rPr>
              <a:t>&gt;</a:t>
            </a:r>
          </a:p>
          <a:p>
            <a:r>
              <a:rPr lang="cs-CZ" sz="1250" dirty="0" smtClean="0"/>
              <a:t>	&lt;</a:t>
            </a:r>
            <a:r>
              <a:rPr lang="cs-CZ" sz="1250" dirty="0"/>
              <a:t>FontWeight&gt;bold&lt;/FontWeight&gt;&lt;/Style&gt;&lt;/Textbox&gt;</a:t>
            </a:r>
          </a:p>
          <a:p>
            <a:r>
              <a:rPr lang="cs-CZ" sz="1250" dirty="0" smtClean="0"/>
              <a:t>        </a:t>
            </a:r>
            <a:r>
              <a:rPr lang="cs-CZ" sz="1250" dirty="0"/>
              <a:t>&lt;/ReportItems&gt;</a:t>
            </a:r>
          </a:p>
          <a:p>
            <a:r>
              <a:rPr lang="cs-CZ" sz="1250" dirty="0" smtClean="0"/>
              <a:t>       </a:t>
            </a:r>
            <a:r>
              <a:rPr lang="cs-CZ" sz="1250" dirty="0"/>
              <a:t>&lt;/Corner&gt;</a:t>
            </a:r>
          </a:p>
          <a:p>
            <a:r>
              <a:rPr lang="cs-CZ" sz="1250" dirty="0" smtClean="0"/>
              <a:t>           &lt;</a:t>
            </a:r>
            <a:r>
              <a:rPr lang="cs-CZ" sz="1250" dirty="0"/>
              <a:t>ColumnGrouping&gt;</a:t>
            </a:r>
          </a:p>
          <a:p>
            <a:r>
              <a:rPr lang="cs-CZ" sz="1250" dirty="0"/>
              <a:t>               &lt;Height&gt;0.25in&lt;/Height&gt;</a:t>
            </a:r>
          </a:p>
          <a:p>
            <a:r>
              <a:rPr lang="cs-CZ" sz="1250" dirty="0"/>
              <a:t>               &lt;DynamicColumns&gt;</a:t>
            </a:r>
          </a:p>
          <a:p>
            <a:r>
              <a:rPr lang="cs-CZ" sz="1250" dirty="0"/>
              <a:t>                   &lt;Grouping&gt;</a:t>
            </a:r>
          </a:p>
          <a:p>
            <a:r>
              <a:rPr lang="cs-CZ" sz="1250" dirty="0"/>
              <a:t>                          &lt;GroupExpressions&gt;&lt;GroupExpression&gt;=Fields!Category.Value&lt;/GroupExpression&gt;&lt;/GroupExpressions&gt;</a:t>
            </a:r>
          </a:p>
          <a:p>
            <a:r>
              <a:rPr lang="cs-CZ" sz="1250" dirty="0"/>
              <a:t>                   &lt;/Grouping&gt;</a:t>
            </a:r>
          </a:p>
          <a:p>
            <a:r>
              <a:rPr lang="cs-CZ" sz="1250" dirty="0"/>
              <a:t>                   &lt;ReportItems&gt;</a:t>
            </a:r>
          </a:p>
          <a:p>
            <a:r>
              <a:rPr lang="cs-CZ" sz="1250" dirty="0"/>
              <a:t>                          &lt;Textbox Name='Category'&gt;</a:t>
            </a:r>
            <a:r>
              <a:rPr lang="cs-CZ" sz="1250" dirty="0">
                <a:solidFill>
                  <a:srgbClr val="FF0000"/>
                </a:solidFill>
              </a:rPr>
              <a:t>&lt;Value&gt;="" + Fields!Category.Value + " = </a:t>
            </a:r>
            <a:r>
              <a:rPr lang="cs-CZ" sz="1250" dirty="0" smtClean="0">
                <a:solidFill>
                  <a:srgbClr val="FF0000"/>
                </a:solidFill>
              </a:rPr>
              <a:t>"+Sum(Fields!Sales.Value</a:t>
            </a:r>
            <a:r>
              <a:rPr lang="cs-CZ" sz="1250" dirty="0">
                <a:solidFill>
                  <a:srgbClr val="FF0000"/>
                </a:solidFill>
              </a:rPr>
              <a:t>)&lt;/Value&gt;</a:t>
            </a:r>
            <a:r>
              <a:rPr lang="cs-CZ" sz="1250" dirty="0"/>
              <a:t>&lt;Style</a:t>
            </a:r>
            <a:r>
              <a:rPr lang="cs-CZ" sz="1250" dirty="0" smtClean="0"/>
              <a:t>&gt;</a:t>
            </a:r>
          </a:p>
          <a:p>
            <a:r>
              <a:rPr lang="cs-CZ" sz="1250" dirty="0" smtClean="0"/>
              <a:t>	&lt;</a:t>
            </a:r>
            <a:r>
              <a:rPr lang="cs-CZ" sz="1250" dirty="0"/>
              <a:t>BorderStyle&gt;&lt;Default&gt;Solid&lt;/Default&gt;&lt;/BorderStyle</a:t>
            </a:r>
            <a:r>
              <a:rPr lang="cs-CZ" sz="1250" dirty="0" smtClean="0"/>
              <a:t>&gt;</a:t>
            </a:r>
          </a:p>
          <a:p>
            <a:r>
              <a:rPr lang="cs-CZ" sz="1250" dirty="0" smtClean="0"/>
              <a:t>	&lt;</a:t>
            </a:r>
            <a:r>
              <a:rPr lang="cs-CZ" sz="1250" dirty="0"/>
              <a:t>BorderWidth&gt;&lt;Left&gt;1pt&lt;/Left&gt;&lt;Right&gt;1pt&lt;/Right&gt;&lt;Top&gt;1pt&lt;/Top&gt;&lt;Bottom&gt;1pt&lt;/Bottom&gt;&lt;/BorderWidth</a:t>
            </a:r>
            <a:r>
              <a:rPr lang="cs-CZ" sz="1250" dirty="0" smtClean="0"/>
              <a:t>&gt;</a:t>
            </a:r>
          </a:p>
          <a:p>
            <a:r>
              <a:rPr lang="cs-CZ" sz="1250" dirty="0" smtClean="0"/>
              <a:t>	&lt;</a:t>
            </a:r>
            <a:r>
              <a:rPr lang="cs-CZ" sz="1250" dirty="0"/>
              <a:t>FontWeight&gt;bold&lt;/FontWeight&gt;&lt;/Style&gt;&lt;/Textbox&gt;</a:t>
            </a:r>
          </a:p>
          <a:p>
            <a:r>
              <a:rPr lang="cs-CZ" sz="1250" dirty="0"/>
              <a:t>                   &lt;/ReportItems&gt;</a:t>
            </a:r>
          </a:p>
          <a:p>
            <a:r>
              <a:rPr lang="cs-CZ" sz="1250" dirty="0"/>
              <a:t>                   &lt;Subtotal&gt;</a:t>
            </a:r>
          </a:p>
          <a:p>
            <a:r>
              <a:rPr lang="cs-CZ" sz="1250" dirty="0" smtClean="0"/>
              <a:t>                       &lt;</a:t>
            </a:r>
            <a:r>
              <a:rPr lang="cs-CZ" sz="1250" dirty="0"/>
              <a:t>ReportItems&gt;</a:t>
            </a:r>
          </a:p>
          <a:p>
            <a:r>
              <a:rPr lang="cs-CZ" sz="1250" dirty="0"/>
              <a:t>                          &lt;Textbox&gt;&lt;Value&gt;Grand Total&lt;/Value&gt;&lt;Style</a:t>
            </a:r>
            <a:r>
              <a:rPr lang="cs-CZ" sz="1250" dirty="0" smtClean="0"/>
              <a:t>&gt;</a:t>
            </a:r>
          </a:p>
          <a:p>
            <a:r>
              <a:rPr lang="cs-CZ" sz="1250" dirty="0" smtClean="0"/>
              <a:t>	&lt;</a:t>
            </a:r>
            <a:r>
              <a:rPr lang="cs-CZ" sz="1250" dirty="0"/>
              <a:t>BorderStyle&gt;&lt;Default&gt;Solid&lt;/Default&gt;&lt;/BorderStyle</a:t>
            </a:r>
            <a:r>
              <a:rPr lang="cs-CZ" sz="1250" dirty="0" smtClean="0"/>
              <a:t>&gt;</a:t>
            </a:r>
          </a:p>
          <a:p>
            <a:r>
              <a:rPr lang="cs-CZ" sz="1250" dirty="0" smtClean="0"/>
              <a:t>	&lt;</a:t>
            </a:r>
            <a:r>
              <a:rPr lang="cs-CZ" sz="1250" dirty="0"/>
              <a:t>BorderWidth&gt;&lt;Left&gt;1pt&lt;/Left&gt;&lt;Right&gt;1pt&lt;/Right&gt;&lt;Top&gt;1pt&lt;/Top&gt;&lt;Bottom&gt;1pt&lt;/Bottom&gt;&lt;/BorderWidth</a:t>
            </a:r>
            <a:r>
              <a:rPr lang="cs-CZ" sz="1250" dirty="0" smtClean="0"/>
              <a:t>&gt;</a:t>
            </a:r>
          </a:p>
          <a:p>
            <a:r>
              <a:rPr lang="cs-CZ" sz="1250" dirty="0" smtClean="0"/>
              <a:t>	&lt;</a:t>
            </a:r>
            <a:r>
              <a:rPr lang="cs-CZ" sz="1250" dirty="0"/>
              <a:t>FontWeight&gt;bold&lt;/FontWeight&gt;&lt;/Style&gt;&lt;/Textbox&gt;</a:t>
            </a:r>
          </a:p>
          <a:p>
            <a:r>
              <a:rPr lang="cs-CZ" sz="1250" dirty="0" smtClean="0"/>
              <a:t>                        &lt;/</a:t>
            </a:r>
            <a:r>
              <a:rPr lang="cs-CZ" sz="1250" dirty="0"/>
              <a:t>ReportItems&gt;</a:t>
            </a:r>
          </a:p>
          <a:p>
            <a:r>
              <a:rPr lang="cs-CZ" sz="1250" dirty="0"/>
              <a:t>                   &lt;/Subtotal&gt;</a:t>
            </a:r>
          </a:p>
          <a:p>
            <a:r>
              <a:rPr lang="cs-CZ" sz="1250" dirty="0"/>
              <a:t>               &lt;/DynamicColumns&gt;</a:t>
            </a:r>
          </a:p>
          <a:p>
            <a:r>
              <a:rPr lang="cs-CZ" sz="1250" dirty="0"/>
              <a:t>            &lt;/ColumnGrouping&gt;</a:t>
            </a:r>
          </a:p>
          <a:p>
            <a:r>
              <a:rPr lang="cs-CZ" sz="1250" dirty="0" smtClean="0"/>
              <a:t>. . .</a:t>
            </a:r>
            <a:endParaRPr lang="cs-CZ" sz="1250" dirty="0"/>
          </a:p>
        </p:txBody>
      </p:sp>
    </p:spTree>
    <p:extLst>
      <p:ext uri="{BB962C8B-B14F-4D97-AF65-F5344CB8AC3E}">
        <p14:creationId xmlns:p14="http://schemas.microsoft.com/office/powerpoint/2010/main" val="41107655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Hadoop</a:t>
            </a:r>
            <a:r>
              <a:rPr lang="en-US" dirty="0" smtClean="0"/>
              <a:t> &amp; Map/Reduce</a:t>
            </a:r>
            <a:endParaRPr lang="cs-CZ" dirty="0"/>
          </a:p>
        </p:txBody>
      </p:sp>
      <p:sp>
        <p:nvSpPr>
          <p:cNvPr id="4" name="Content Placeholder 4"/>
          <p:cNvSpPr>
            <a:spLocks noGrp="1"/>
          </p:cNvSpPr>
          <p:nvPr>
            <p:ph sz="quarter" idx="13"/>
          </p:nvPr>
        </p:nvSpPr>
        <p:spPr>
          <a:xfrm>
            <a:off x="107504" y="3284984"/>
            <a:ext cx="8928992" cy="3384376"/>
          </a:xfrm>
        </p:spPr>
        <p:txBody>
          <a:bodyPr anchor="t">
            <a:normAutofit/>
          </a:bodyPr>
          <a:lstStyle/>
          <a:p>
            <a:r>
              <a:rPr lang="en-US" b="1" dirty="0" err="1" smtClean="0"/>
              <a:t>Hadoop</a:t>
            </a:r>
            <a:r>
              <a:rPr lang="en-US" b="1" dirty="0" smtClean="0"/>
              <a:t>, </a:t>
            </a:r>
            <a:r>
              <a:rPr lang="cs-CZ" b="1" dirty="0" smtClean="0"/>
              <a:t>Distributed Data Processing</a:t>
            </a:r>
          </a:p>
          <a:p>
            <a:pPr lvl="1"/>
            <a:r>
              <a:rPr lang="cs-CZ" dirty="0" smtClean="0"/>
              <a:t>BigData, nezpracovatelná </a:t>
            </a:r>
            <a:r>
              <a:rPr lang="cs-CZ" sz="1800" dirty="0" smtClean="0">
                <a:solidFill>
                  <a:schemeClr val="tx1">
                    <a:lumMod val="50000"/>
                    <a:lumOff val="50000"/>
                  </a:schemeClr>
                </a:solidFill>
              </a:rPr>
              <a:t>rozumně</a:t>
            </a:r>
            <a:r>
              <a:rPr lang="cs-CZ" dirty="0" smtClean="0"/>
              <a:t> jedním DBMS</a:t>
            </a:r>
          </a:p>
          <a:p>
            <a:pPr lvl="1"/>
            <a:r>
              <a:rPr lang="cs-CZ" b="1" dirty="0" smtClean="0"/>
              <a:t>Map / Reduce </a:t>
            </a:r>
            <a:r>
              <a:rPr lang="cs-CZ" dirty="0" smtClean="0"/>
              <a:t>paradigma</a:t>
            </a:r>
            <a:endParaRPr lang="en-US" dirty="0" smtClean="0"/>
          </a:p>
          <a:p>
            <a:pPr lvl="2"/>
            <a:r>
              <a:rPr lang="it-IT" dirty="0" smtClean="0"/>
              <a:t>pro </a:t>
            </a:r>
            <a:r>
              <a:rPr lang="it-IT" dirty="0"/>
              <a:t>paralelizaci a </a:t>
            </a:r>
            <a:r>
              <a:rPr lang="it-IT" dirty="0" smtClean="0"/>
              <a:t>distribuovanost </a:t>
            </a:r>
            <a:r>
              <a:rPr lang="cs-CZ" dirty="0" smtClean="0"/>
              <a:t>výpočtů</a:t>
            </a:r>
          </a:p>
          <a:p>
            <a:pPr lvl="1"/>
            <a:r>
              <a:rPr lang="cs-CZ" dirty="0" smtClean="0"/>
              <a:t>Další součásti a související moduly</a:t>
            </a:r>
          </a:p>
          <a:p>
            <a:pPr lvl="2"/>
            <a:r>
              <a:rPr lang="cs-CZ" dirty="0" smtClean="0"/>
              <a:t>HDFS - distribuovaný FS</a:t>
            </a:r>
          </a:p>
          <a:p>
            <a:pPr lvl="2"/>
            <a:r>
              <a:rPr lang="cs-CZ" dirty="0"/>
              <a:t>Pig</a:t>
            </a:r>
            <a:r>
              <a:rPr lang="en-US" dirty="0"/>
              <a:t>, </a:t>
            </a:r>
            <a:r>
              <a:rPr lang="en-US" dirty="0" err="1"/>
              <a:t>PigLatin</a:t>
            </a:r>
            <a:r>
              <a:rPr lang="cs-CZ" dirty="0"/>
              <a:t> - parallelization platform</a:t>
            </a:r>
            <a:r>
              <a:rPr lang="en-US" dirty="0"/>
              <a:t>, high-level language</a:t>
            </a:r>
            <a:endParaRPr lang="cs-CZ" dirty="0"/>
          </a:p>
          <a:p>
            <a:pPr lvl="2"/>
            <a:r>
              <a:rPr lang="cs-CZ" dirty="0" smtClean="0"/>
              <a:t>Hive, HiveQL - data warehouse </a:t>
            </a:r>
            <a:r>
              <a:rPr lang="en-US" dirty="0" smtClean="0"/>
              <a:t>&amp;</a:t>
            </a:r>
            <a:r>
              <a:rPr lang="cs-CZ" dirty="0" smtClean="0"/>
              <a:t> querying, data analysis</a:t>
            </a:r>
          </a:p>
          <a:p>
            <a:pPr lvl="2"/>
            <a:r>
              <a:rPr lang="cs-CZ" dirty="0" smtClean="0"/>
              <a:t>... ... ...</a:t>
            </a:r>
            <a:endParaRPr lang="en-US" dirty="0" smtClean="0"/>
          </a:p>
        </p:txBody>
      </p:sp>
      <p:pic>
        <p:nvPicPr>
          <p:cNvPr id="40962" name="Picture 2" descr="Diagram of hadoop"/>
          <p:cNvPicPr>
            <a:picLocks noChangeAspect="1" noChangeArrowheads="1"/>
          </p:cNvPicPr>
          <p:nvPr/>
        </p:nvPicPr>
        <p:blipFill rotWithShape="1">
          <a:blip r:embed="rId2" cstate="print"/>
          <a:srcRect l="1064" t="24314" r="1074" b="7810"/>
          <a:stretch/>
        </p:blipFill>
        <p:spPr bwMode="auto">
          <a:xfrm>
            <a:off x="971600" y="476672"/>
            <a:ext cx="7514626" cy="2736304"/>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Map/Reduce</a:t>
            </a:r>
            <a:endParaRPr lang="cs-CZ" dirty="0"/>
          </a:p>
        </p:txBody>
      </p:sp>
      <p:pic>
        <p:nvPicPr>
          <p:cNvPr id="2052" name="Picture 4" descr="http://www.cs.rutgers.edu/%7Epxk/417/notes/content/images/mr-step7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836712"/>
            <a:ext cx="8469917" cy="54113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ular Callout 6"/>
          <p:cNvSpPr/>
          <p:nvPr/>
        </p:nvSpPr>
        <p:spPr>
          <a:xfrm>
            <a:off x="5580112" y="2204864"/>
            <a:ext cx="3261531" cy="1425302"/>
          </a:xfrm>
          <a:prstGeom prst="wedgeRoundRectCallout">
            <a:avLst>
              <a:gd name="adj1" fmla="val -49937"/>
              <a:gd name="adj2" fmla="val -1540"/>
              <a:gd name="adj3" fmla="val 16667"/>
            </a:avLst>
          </a:prstGeom>
          <a:solidFill>
            <a:srgbClr val="D9DCE7"/>
          </a:solidFill>
        </p:spPr>
        <p:style>
          <a:lnRef idx="1">
            <a:schemeClr val="accent6"/>
          </a:lnRef>
          <a:fillRef idx="3">
            <a:schemeClr val="accent6"/>
          </a:fillRef>
          <a:effectRef idx="2">
            <a:schemeClr val="accent6"/>
          </a:effectRef>
          <a:fontRef idx="minor">
            <a:schemeClr val="lt1"/>
          </a:fontRef>
        </p:style>
        <p:txBody>
          <a:bodyPr rtlCol="0" anchor="ctr"/>
          <a:lstStyle/>
          <a:p>
            <a:r>
              <a:rPr lang="en-US" sz="1600" b="1" dirty="0">
                <a:solidFill>
                  <a:srgbClr val="002060"/>
                </a:solidFill>
              </a:rPr>
              <a:t>map</a:t>
            </a:r>
            <a:r>
              <a:rPr lang="en-US" sz="1600" dirty="0">
                <a:solidFill>
                  <a:srgbClr val="002060"/>
                </a:solidFill>
              </a:rPr>
              <a:t>(String key, String value):</a:t>
            </a:r>
          </a:p>
          <a:p>
            <a:r>
              <a:rPr lang="en-US" sz="1600" dirty="0">
                <a:solidFill>
                  <a:schemeClr val="bg1">
                    <a:lumMod val="50000"/>
                  </a:schemeClr>
                </a:solidFill>
              </a:rPr>
              <a:t>// key: document name</a:t>
            </a:r>
          </a:p>
          <a:p>
            <a:r>
              <a:rPr lang="en-US" sz="1600" dirty="0">
                <a:solidFill>
                  <a:schemeClr val="bg1">
                    <a:lumMod val="50000"/>
                  </a:schemeClr>
                </a:solidFill>
              </a:rPr>
              <a:t>// value: document contents</a:t>
            </a:r>
          </a:p>
          <a:p>
            <a:r>
              <a:rPr lang="en-US" sz="1600" dirty="0" smtClean="0">
                <a:solidFill>
                  <a:srgbClr val="002060"/>
                </a:solidFill>
              </a:rPr>
              <a:t>  for </a:t>
            </a:r>
            <a:r>
              <a:rPr lang="en-US" sz="1600" dirty="0">
                <a:solidFill>
                  <a:srgbClr val="002060"/>
                </a:solidFill>
              </a:rPr>
              <a:t>each word w in value:</a:t>
            </a:r>
          </a:p>
          <a:p>
            <a:r>
              <a:rPr lang="cs-CZ" sz="1600" dirty="0" smtClean="0">
                <a:solidFill>
                  <a:srgbClr val="002060"/>
                </a:solidFill>
              </a:rPr>
              <a:t>  </a:t>
            </a:r>
            <a:r>
              <a:rPr lang="en-US" sz="1600" dirty="0" smtClean="0">
                <a:solidFill>
                  <a:srgbClr val="002060"/>
                </a:solidFill>
              </a:rPr>
              <a:t>   </a:t>
            </a:r>
            <a:r>
              <a:rPr lang="en-US" sz="1600" dirty="0" err="1" smtClean="0">
                <a:solidFill>
                  <a:srgbClr val="002060"/>
                </a:solidFill>
              </a:rPr>
              <a:t>EmitIntermediate</a:t>
            </a:r>
            <a:r>
              <a:rPr lang="en-US" sz="1600" dirty="0" smtClean="0">
                <a:solidFill>
                  <a:srgbClr val="002060"/>
                </a:solidFill>
              </a:rPr>
              <a:t>(</a:t>
            </a:r>
            <a:r>
              <a:rPr lang="cs-CZ" sz="1600" dirty="0" smtClean="0">
                <a:solidFill>
                  <a:srgbClr val="002060"/>
                </a:solidFill>
              </a:rPr>
              <a:t> </a:t>
            </a:r>
            <a:r>
              <a:rPr lang="en-US" sz="1600" dirty="0" smtClean="0">
                <a:solidFill>
                  <a:srgbClr val="002060"/>
                </a:solidFill>
              </a:rPr>
              <a:t>w</a:t>
            </a:r>
            <a:r>
              <a:rPr lang="en-US" sz="1600" dirty="0">
                <a:solidFill>
                  <a:srgbClr val="002060"/>
                </a:solidFill>
              </a:rPr>
              <a:t>, </a:t>
            </a:r>
            <a:r>
              <a:rPr lang="cs-CZ" sz="1600" dirty="0" smtClean="0">
                <a:solidFill>
                  <a:srgbClr val="002060"/>
                </a:solidFill>
              </a:rPr>
              <a:t>count(w)</a:t>
            </a:r>
            <a:r>
              <a:rPr lang="en-US" sz="1600" dirty="0" smtClean="0">
                <a:solidFill>
                  <a:srgbClr val="002060"/>
                </a:solidFill>
              </a:rPr>
              <a:t>);</a:t>
            </a:r>
            <a:endParaRPr lang="cs-CZ" sz="1600" dirty="0">
              <a:solidFill>
                <a:srgbClr val="002060"/>
              </a:solidFill>
            </a:endParaRPr>
          </a:p>
        </p:txBody>
      </p:sp>
      <p:sp>
        <p:nvSpPr>
          <p:cNvPr id="2" name="Title 1"/>
          <p:cNvSpPr>
            <a:spLocks noGrp="1"/>
          </p:cNvSpPr>
          <p:nvPr>
            <p:ph type="title"/>
          </p:nvPr>
        </p:nvSpPr>
        <p:spPr/>
        <p:txBody>
          <a:bodyPr/>
          <a:lstStyle/>
          <a:p>
            <a:r>
              <a:rPr lang="cs-CZ" dirty="0" smtClean="0"/>
              <a:t>Map/Reduce</a:t>
            </a:r>
            <a:endParaRPr lang="en-US" dirty="0"/>
          </a:p>
        </p:txBody>
      </p:sp>
      <p:sp>
        <p:nvSpPr>
          <p:cNvPr id="5" name="Content Placeholder 4"/>
          <p:cNvSpPr>
            <a:spLocks noGrp="1"/>
          </p:cNvSpPr>
          <p:nvPr>
            <p:ph sz="quarter" idx="13"/>
          </p:nvPr>
        </p:nvSpPr>
        <p:spPr>
          <a:xfrm>
            <a:off x="107504" y="548680"/>
            <a:ext cx="5328592" cy="5904656"/>
          </a:xfrm>
        </p:spPr>
        <p:txBody>
          <a:bodyPr/>
          <a:lstStyle/>
          <a:p>
            <a:r>
              <a:rPr lang="cs-CZ" b="1" dirty="0" smtClean="0"/>
              <a:t>Map/Reduce</a:t>
            </a:r>
          </a:p>
          <a:p>
            <a:pPr lvl="1"/>
            <a:r>
              <a:rPr lang="cs-CZ" dirty="0" smtClean="0"/>
              <a:t>paradigma pro paralelizaci a distribuovanost</a:t>
            </a:r>
            <a:endParaRPr lang="en-US" dirty="0" smtClean="0"/>
          </a:p>
          <a:p>
            <a:pPr lvl="1"/>
            <a:r>
              <a:rPr lang="cs-CZ" b="1" dirty="0" smtClean="0"/>
              <a:t>map</a:t>
            </a:r>
          </a:p>
          <a:p>
            <a:pPr lvl="2"/>
            <a:r>
              <a:rPr lang="en-US" dirty="0" smtClean="0"/>
              <a:t>input </a:t>
            </a:r>
            <a:r>
              <a:rPr lang="en-US" dirty="0">
                <a:sym typeface="Wingdings"/>
              </a:rPr>
              <a:t> </a:t>
            </a:r>
            <a:r>
              <a:rPr lang="en-US" sz="2000" b="1" dirty="0" smtClean="0">
                <a:latin typeface="Arial Unicode MS"/>
                <a:ea typeface="Arial Unicode MS"/>
                <a:cs typeface="Arial Unicode MS"/>
                <a:sym typeface="Wingdings"/>
              </a:rPr>
              <a:t>→</a:t>
            </a:r>
            <a:r>
              <a:rPr lang="en-US" dirty="0" smtClean="0">
                <a:latin typeface="Arial Unicode MS"/>
                <a:ea typeface="Arial Unicode MS"/>
                <a:cs typeface="Arial Unicode MS"/>
                <a:sym typeface="Wingdings"/>
              </a:rPr>
              <a:t> </a:t>
            </a:r>
            <a:r>
              <a:rPr lang="en-US" dirty="0" smtClean="0">
                <a:sym typeface="Wingdings"/>
              </a:rPr>
              <a:t> (k</a:t>
            </a:r>
            <a:r>
              <a:rPr lang="cs-CZ" dirty="0" smtClean="0">
                <a:sym typeface="Wingdings"/>
              </a:rPr>
              <a:t>ey, value)</a:t>
            </a:r>
          </a:p>
          <a:p>
            <a:pPr lvl="1"/>
            <a:r>
              <a:rPr lang="cs-CZ" b="1" dirty="0" smtClean="0">
                <a:sym typeface="Wingdings"/>
              </a:rPr>
              <a:t>reduce</a:t>
            </a:r>
          </a:p>
          <a:p>
            <a:pPr lvl="2"/>
            <a:r>
              <a:rPr lang="en-US" dirty="0">
                <a:sym typeface="Wingdings"/>
              </a:rPr>
              <a:t>(k</a:t>
            </a:r>
            <a:r>
              <a:rPr lang="cs-CZ" dirty="0">
                <a:sym typeface="Wingdings"/>
              </a:rPr>
              <a:t>ey, </a:t>
            </a:r>
            <a:r>
              <a:rPr lang="en-US" dirty="0" smtClean="0">
                <a:sym typeface="Wingdings"/>
              </a:rPr>
              <a:t>list of </a:t>
            </a:r>
            <a:r>
              <a:rPr lang="cs-CZ" dirty="0" smtClean="0">
                <a:sym typeface="Wingdings"/>
              </a:rPr>
              <a:t>value</a:t>
            </a:r>
            <a:r>
              <a:rPr lang="en-US" dirty="0" smtClean="0">
                <a:sym typeface="Wingdings"/>
              </a:rPr>
              <a:t>s[]</a:t>
            </a:r>
            <a:r>
              <a:rPr lang="cs-CZ" dirty="0" smtClean="0">
                <a:sym typeface="Wingdings"/>
              </a:rPr>
              <a:t>)</a:t>
            </a:r>
            <a:r>
              <a:rPr lang="en-US" dirty="0" smtClean="0">
                <a:sym typeface="Wingdings"/>
              </a:rPr>
              <a:t> </a:t>
            </a:r>
            <a:r>
              <a:rPr lang="en-US" b="1" dirty="0">
                <a:latin typeface="Arial Unicode MS"/>
                <a:ea typeface="Arial Unicode MS"/>
                <a:cs typeface="Arial Unicode MS"/>
                <a:sym typeface="Wingdings"/>
              </a:rPr>
              <a:t>→</a:t>
            </a:r>
            <a:r>
              <a:rPr lang="en-US" dirty="0" smtClean="0">
                <a:sym typeface="Wingdings"/>
              </a:rPr>
              <a:t>  output</a:t>
            </a:r>
            <a:endParaRPr lang="cs-CZ" dirty="0" smtClean="0">
              <a:sym typeface="Wingdings"/>
            </a:endParaRPr>
          </a:p>
          <a:p>
            <a:pPr lvl="2"/>
            <a:r>
              <a:rPr lang="cs-CZ" dirty="0" smtClean="0">
                <a:sym typeface="Wingdings"/>
              </a:rPr>
              <a:t>sjednocení hodnot pro každý klíč</a:t>
            </a:r>
          </a:p>
          <a:p>
            <a:pPr lvl="2"/>
            <a:r>
              <a:rPr lang="cs-CZ" dirty="0" smtClean="0">
                <a:sym typeface="Wingdings"/>
              </a:rPr>
              <a:t>zpracování, výsledek</a:t>
            </a:r>
          </a:p>
          <a:p>
            <a:pPr lvl="1"/>
            <a:r>
              <a:rPr lang="cs-CZ" dirty="0" smtClean="0">
                <a:sym typeface="Wingdings"/>
              </a:rPr>
              <a:t>mezivýsledky mohou být duplicitní</a:t>
            </a:r>
          </a:p>
          <a:p>
            <a:pPr lvl="2"/>
            <a:r>
              <a:rPr lang="cs-CZ" dirty="0" smtClean="0">
                <a:sym typeface="Wingdings"/>
              </a:rPr>
              <a:t>zpracování velmi velkých objemů dat</a:t>
            </a:r>
          </a:p>
          <a:p>
            <a:pPr lvl="2"/>
            <a:r>
              <a:rPr lang="cs-CZ" dirty="0" smtClean="0">
                <a:sym typeface="Wingdings"/>
              </a:rPr>
              <a:t>fault tolerance</a:t>
            </a:r>
            <a:endParaRPr lang="cs-CZ" dirty="0" smtClean="0"/>
          </a:p>
          <a:p>
            <a:r>
              <a:rPr lang="cs-CZ" b="1" dirty="0" smtClean="0"/>
              <a:t>Frekvence slov</a:t>
            </a:r>
            <a:endParaRPr lang="en-US" b="1" dirty="0" smtClean="0"/>
          </a:p>
          <a:p>
            <a:pPr lvl="1"/>
            <a:r>
              <a:rPr lang="cs-CZ" dirty="0" smtClean="0"/>
              <a:t>spočítat četnost slov v mnoha dokumentech</a:t>
            </a:r>
          </a:p>
          <a:p>
            <a:pPr lvl="1"/>
            <a:r>
              <a:rPr lang="cs-CZ" dirty="0"/>
              <a:t>map( file, text</a:t>
            </a:r>
            <a:r>
              <a:rPr lang="cs-CZ" dirty="0" smtClean="0"/>
              <a:t>)</a:t>
            </a:r>
            <a:r>
              <a:rPr lang="en-US" dirty="0" smtClean="0"/>
              <a:t> </a:t>
            </a:r>
            <a:r>
              <a:rPr lang="cs-CZ" dirty="0" smtClean="0"/>
              <a:t> </a:t>
            </a:r>
            <a:r>
              <a:rPr lang="en-US" b="1" dirty="0">
                <a:latin typeface="Arial Unicode MS"/>
                <a:ea typeface="Arial Unicode MS"/>
                <a:cs typeface="Arial Unicode MS"/>
                <a:sym typeface="Wingdings"/>
              </a:rPr>
              <a:t>→ </a:t>
            </a:r>
            <a:r>
              <a:rPr lang="cs-CZ" dirty="0" smtClean="0">
                <a:sym typeface="Wingdings"/>
              </a:rPr>
              <a:t> </a:t>
            </a:r>
            <a:r>
              <a:rPr lang="cs-CZ" dirty="0"/>
              <a:t>( word, </a:t>
            </a:r>
            <a:r>
              <a:rPr lang="cs-CZ" dirty="0" smtClean="0"/>
              <a:t>count)</a:t>
            </a:r>
          </a:p>
          <a:p>
            <a:pPr lvl="1"/>
            <a:r>
              <a:rPr lang="cs-CZ" dirty="0" smtClean="0"/>
              <a:t>reduce( word, list of counts)</a:t>
            </a:r>
            <a:r>
              <a:rPr lang="en-US" dirty="0" smtClean="0"/>
              <a:t> </a:t>
            </a:r>
            <a:r>
              <a:rPr lang="cs-CZ" dirty="0" smtClean="0"/>
              <a:t> </a:t>
            </a:r>
            <a:r>
              <a:rPr lang="en-US" b="1" dirty="0" smtClean="0">
                <a:latin typeface="Arial Unicode MS"/>
                <a:ea typeface="Arial Unicode MS"/>
                <a:cs typeface="Arial Unicode MS"/>
                <a:sym typeface="Wingdings"/>
              </a:rPr>
              <a:t>→ </a:t>
            </a:r>
            <a:r>
              <a:rPr lang="cs-CZ" dirty="0" smtClean="0">
                <a:sym typeface="Wingdings"/>
              </a:rPr>
              <a:t> </a:t>
            </a:r>
            <a:r>
              <a:rPr lang="cs-CZ" dirty="0" smtClean="0"/>
              <a:t>count</a:t>
            </a:r>
            <a:endParaRPr lang="en-US" dirty="0"/>
          </a:p>
          <a:p>
            <a:pPr lvl="1"/>
            <a:endParaRPr lang="en-US" dirty="0"/>
          </a:p>
        </p:txBody>
      </p:sp>
      <p:sp>
        <p:nvSpPr>
          <p:cNvPr id="8" name="Rounded Rectangular Callout 7"/>
          <p:cNvSpPr/>
          <p:nvPr/>
        </p:nvSpPr>
        <p:spPr>
          <a:xfrm>
            <a:off x="5580112" y="4113076"/>
            <a:ext cx="3261531" cy="1944216"/>
          </a:xfrm>
          <a:prstGeom prst="wedgeRoundRectCallout">
            <a:avLst>
              <a:gd name="adj1" fmla="val -49937"/>
              <a:gd name="adj2" fmla="val -1540"/>
              <a:gd name="adj3" fmla="val 16667"/>
            </a:avLst>
          </a:prstGeom>
          <a:solidFill>
            <a:srgbClr val="D9DCE7"/>
          </a:solidFill>
        </p:spPr>
        <p:style>
          <a:lnRef idx="1">
            <a:schemeClr val="accent6"/>
          </a:lnRef>
          <a:fillRef idx="3">
            <a:schemeClr val="accent6"/>
          </a:fillRef>
          <a:effectRef idx="2">
            <a:schemeClr val="accent6"/>
          </a:effectRef>
          <a:fontRef idx="minor">
            <a:schemeClr val="lt1"/>
          </a:fontRef>
        </p:style>
        <p:txBody>
          <a:bodyPr rtlCol="0" anchor="ctr"/>
          <a:lstStyle/>
          <a:p>
            <a:r>
              <a:rPr lang="en-US" sz="1600" b="1" dirty="0">
                <a:solidFill>
                  <a:srgbClr val="002060"/>
                </a:solidFill>
              </a:rPr>
              <a:t>reduce</a:t>
            </a:r>
            <a:r>
              <a:rPr lang="en-US" sz="1600" dirty="0">
                <a:solidFill>
                  <a:srgbClr val="002060"/>
                </a:solidFill>
              </a:rPr>
              <a:t>(String key, Iterator values):</a:t>
            </a:r>
          </a:p>
          <a:p>
            <a:r>
              <a:rPr lang="en-US" sz="1600" dirty="0">
                <a:solidFill>
                  <a:schemeClr val="bg1">
                    <a:lumMod val="50000"/>
                  </a:schemeClr>
                </a:solidFill>
              </a:rPr>
              <a:t>// key: a word</a:t>
            </a:r>
          </a:p>
          <a:p>
            <a:r>
              <a:rPr lang="en-US" sz="1600" dirty="0">
                <a:solidFill>
                  <a:schemeClr val="bg1">
                    <a:lumMod val="50000"/>
                  </a:schemeClr>
                </a:solidFill>
              </a:rPr>
              <a:t>// values: a list of counts</a:t>
            </a:r>
          </a:p>
          <a:p>
            <a:r>
              <a:rPr lang="cs-CZ" sz="1600" dirty="0" smtClean="0">
                <a:solidFill>
                  <a:srgbClr val="002060"/>
                </a:solidFill>
              </a:rPr>
              <a:t>  </a:t>
            </a:r>
            <a:r>
              <a:rPr lang="en-US" sz="1600" dirty="0" err="1" smtClean="0">
                <a:solidFill>
                  <a:srgbClr val="002060"/>
                </a:solidFill>
              </a:rPr>
              <a:t>int</a:t>
            </a:r>
            <a:r>
              <a:rPr lang="en-US" sz="1600" dirty="0" smtClean="0">
                <a:solidFill>
                  <a:srgbClr val="002060"/>
                </a:solidFill>
              </a:rPr>
              <a:t> </a:t>
            </a:r>
            <a:r>
              <a:rPr lang="en-US" sz="1600" dirty="0">
                <a:solidFill>
                  <a:srgbClr val="002060"/>
                </a:solidFill>
              </a:rPr>
              <a:t>result = 0;</a:t>
            </a:r>
          </a:p>
          <a:p>
            <a:r>
              <a:rPr lang="cs-CZ" sz="1600" dirty="0" smtClean="0">
                <a:solidFill>
                  <a:srgbClr val="002060"/>
                </a:solidFill>
              </a:rPr>
              <a:t>  </a:t>
            </a:r>
            <a:r>
              <a:rPr lang="en-US" sz="1600" dirty="0" smtClean="0">
                <a:solidFill>
                  <a:srgbClr val="002060"/>
                </a:solidFill>
              </a:rPr>
              <a:t>for </a:t>
            </a:r>
            <a:r>
              <a:rPr lang="en-US" sz="1600" dirty="0">
                <a:solidFill>
                  <a:srgbClr val="002060"/>
                </a:solidFill>
              </a:rPr>
              <a:t>each v in values:</a:t>
            </a:r>
          </a:p>
          <a:p>
            <a:r>
              <a:rPr lang="cs-CZ" sz="1600" dirty="0" smtClean="0">
                <a:solidFill>
                  <a:srgbClr val="002060"/>
                </a:solidFill>
              </a:rPr>
              <a:t>      </a:t>
            </a:r>
            <a:r>
              <a:rPr lang="en-US" sz="1600" dirty="0" smtClean="0">
                <a:solidFill>
                  <a:srgbClr val="002060"/>
                </a:solidFill>
              </a:rPr>
              <a:t>result </a:t>
            </a:r>
            <a:r>
              <a:rPr lang="en-US" sz="1600" dirty="0">
                <a:solidFill>
                  <a:srgbClr val="002060"/>
                </a:solidFill>
              </a:rPr>
              <a:t>+= </a:t>
            </a:r>
            <a:r>
              <a:rPr lang="en-US" sz="1600" dirty="0" smtClean="0">
                <a:solidFill>
                  <a:srgbClr val="002060"/>
                </a:solidFill>
              </a:rPr>
              <a:t>v;</a:t>
            </a:r>
            <a:endParaRPr lang="en-US" sz="1600" dirty="0">
              <a:solidFill>
                <a:srgbClr val="002060"/>
              </a:solidFill>
            </a:endParaRPr>
          </a:p>
          <a:p>
            <a:r>
              <a:rPr lang="cs-CZ" sz="1600" dirty="0" smtClean="0">
                <a:solidFill>
                  <a:srgbClr val="002060"/>
                </a:solidFill>
              </a:rPr>
              <a:t>  </a:t>
            </a:r>
            <a:r>
              <a:rPr lang="en-US" sz="1600" dirty="0" smtClean="0">
                <a:solidFill>
                  <a:srgbClr val="002060"/>
                </a:solidFill>
              </a:rPr>
              <a:t>Emit(</a:t>
            </a:r>
            <a:r>
              <a:rPr lang="cs-CZ" sz="1600" dirty="0" smtClean="0">
                <a:solidFill>
                  <a:srgbClr val="002060"/>
                </a:solidFill>
              </a:rPr>
              <a:t> </a:t>
            </a:r>
            <a:r>
              <a:rPr lang="en-US" sz="1600" dirty="0" smtClean="0">
                <a:solidFill>
                  <a:srgbClr val="002060"/>
                </a:solidFill>
              </a:rPr>
              <a:t>result);</a:t>
            </a:r>
            <a:endParaRPr lang="cs-CZ" sz="1600" dirty="0">
              <a:solidFill>
                <a:srgbClr val="002060"/>
              </a:solidFill>
            </a:endParaRPr>
          </a:p>
        </p:txBody>
      </p:sp>
    </p:spTree>
    <p:extLst>
      <p:ext uri="{BB962C8B-B14F-4D97-AF65-F5344CB8AC3E}">
        <p14:creationId xmlns:p14="http://schemas.microsoft.com/office/powerpoint/2010/main" val="1223811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Computing</a:t>
            </a:r>
            <a:r>
              <a:rPr lang="cs-CZ" dirty="0" smtClean="0"/>
              <a:t> Components</a:t>
            </a:r>
            <a:endParaRPr lang="cs-CZ" dirty="0"/>
          </a:p>
        </p:txBody>
      </p:sp>
      <p:graphicFrame>
        <p:nvGraphicFramePr>
          <p:cNvPr id="5" name="Table 4"/>
          <p:cNvGraphicFramePr>
            <a:graphicFrameLocks noGrp="1"/>
          </p:cNvGraphicFramePr>
          <p:nvPr>
            <p:extLst>
              <p:ext uri="{D42A27DB-BD31-4B8C-83A1-F6EECF244321}">
                <p14:modId xmlns:p14="http://schemas.microsoft.com/office/powerpoint/2010/main" val="702130957"/>
              </p:ext>
            </p:extLst>
          </p:nvPr>
        </p:nvGraphicFramePr>
        <p:xfrm>
          <a:off x="107504" y="1052736"/>
          <a:ext cx="8640960" cy="4824537"/>
        </p:xfrm>
        <a:graphic>
          <a:graphicData uri="http://schemas.openxmlformats.org/drawingml/2006/table">
            <a:tbl>
              <a:tblPr>
                <a:tableStyleId>{8A107856-5554-42FB-B03E-39F5DBC370BA}</a:tableStyleId>
              </a:tblPr>
              <a:tblGrid>
                <a:gridCol w="2195654"/>
                <a:gridCol w="2124826"/>
                <a:gridCol w="2160240"/>
                <a:gridCol w="2160240"/>
              </a:tblGrid>
              <a:tr h="434524">
                <a:tc rowSpan="2">
                  <a:txBody>
                    <a:bodyPr/>
                    <a:lstStyle/>
                    <a:p>
                      <a:pPr algn="r"/>
                      <a:r>
                        <a:rPr lang="en-US" i="1" dirty="0" smtClean="0"/>
                        <a:t>Execution </a:t>
                      </a:r>
                      <a:r>
                        <a:rPr lang="en-US" i="1" baseline="0" dirty="0" smtClean="0"/>
                        <a:t>Models</a:t>
                      </a:r>
                      <a:endParaRPr lang="cs-CZ" i="1"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dirty="0" smtClean="0"/>
                        <a:t>Virtual Machines</a:t>
                      </a:r>
                      <a:endParaRPr lang="cs-CZ"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D652F"/>
                    </a:solidFill>
                  </a:tcPr>
                </a:tc>
                <a:tc>
                  <a:txBody>
                    <a:bodyPr/>
                    <a:lstStyle/>
                    <a:p>
                      <a:r>
                        <a:rPr lang="en-US" dirty="0" smtClean="0"/>
                        <a:t>Web Sites</a:t>
                      </a:r>
                      <a:endParaRPr lang="cs-CZ"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D652F"/>
                    </a:solidFill>
                  </a:tcPr>
                </a:tc>
                <a:tc>
                  <a:txBody>
                    <a:bodyPr/>
                    <a:lstStyle/>
                    <a:p>
                      <a:r>
                        <a:rPr lang="en-US" dirty="0" smtClean="0"/>
                        <a:t>Cloud Services</a:t>
                      </a:r>
                      <a:endParaRPr lang="cs-CZ"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D652F"/>
                    </a:solidFill>
                  </a:tcPr>
                </a:tc>
              </a:tr>
              <a:tr h="434524">
                <a:tc vMerge="1">
                  <a:txBody>
                    <a:bodyPr/>
                    <a:lstStyle/>
                    <a:p>
                      <a:pPr algn="r"/>
                      <a:endParaRPr lang="cs-CZ" i="1"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cs-CZ" dirty="0" smtClean="0"/>
                        <a:t>Mobile services</a:t>
                      </a:r>
                      <a:endParaRPr lang="cs-CZ"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D652F"/>
                    </a:solidFill>
                  </a:tcPr>
                </a:tc>
                <a:tc>
                  <a:txBody>
                    <a:bodyPr/>
                    <a:lstStyle/>
                    <a:p>
                      <a:r>
                        <a:rPr lang="cs-CZ" dirty="0" smtClean="0"/>
                        <a:t>Hi-Perf Computing</a:t>
                      </a:r>
                      <a:endParaRPr lang="cs-CZ"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D652F"/>
                    </a:solidFill>
                  </a:tcPr>
                </a:tc>
                <a:tc>
                  <a:txBody>
                    <a:bodyPr/>
                    <a:lstStyle/>
                    <a:p>
                      <a:r>
                        <a:rPr lang="cs-CZ" dirty="0" smtClean="0"/>
                        <a:t>Load Balancing</a:t>
                      </a:r>
                      <a:endParaRPr lang="cs-CZ"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D652F"/>
                    </a:solidFill>
                  </a:tcPr>
                </a:tc>
              </a:tr>
              <a:tr h="434524">
                <a:tc>
                  <a:txBody>
                    <a:bodyPr/>
                    <a:lstStyle/>
                    <a:p>
                      <a:pPr algn="r"/>
                      <a:r>
                        <a:rPr lang="en-US" i="1" dirty="0" smtClean="0"/>
                        <a:t>Cloud Storage</a:t>
                      </a:r>
                      <a:endParaRPr lang="cs-CZ" i="1"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dirty="0" smtClean="0"/>
                        <a:t>SQL Database</a:t>
                      </a:r>
                      <a:endParaRPr lang="cs-CZ"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CCFF"/>
                    </a:solidFill>
                  </a:tcPr>
                </a:tc>
                <a:tc>
                  <a:txBody>
                    <a:bodyPr/>
                    <a:lstStyle/>
                    <a:p>
                      <a:r>
                        <a:rPr lang="en-US" dirty="0" smtClean="0"/>
                        <a:t>Key-Value Tables</a:t>
                      </a:r>
                      <a:endParaRPr lang="cs-CZ"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CCFF"/>
                    </a:solidFill>
                  </a:tcPr>
                </a:tc>
                <a:tc>
                  <a:txBody>
                    <a:bodyPr/>
                    <a:lstStyle/>
                    <a:p>
                      <a:r>
                        <a:rPr lang="en-US" dirty="0" smtClean="0"/>
                        <a:t>Blobs</a:t>
                      </a:r>
                      <a:endParaRPr lang="cs-CZ"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CCFF"/>
                    </a:solidFill>
                  </a:tcPr>
                </a:tc>
              </a:tr>
              <a:tr h="434524">
                <a:tc>
                  <a:txBody>
                    <a:bodyPr/>
                    <a:lstStyle/>
                    <a:p>
                      <a:pPr algn="r"/>
                      <a:r>
                        <a:rPr lang="en-US" i="1" dirty="0" smtClean="0"/>
                        <a:t>Data Processing</a:t>
                      </a:r>
                      <a:endParaRPr lang="cs-CZ" i="1"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dirty="0" smtClean="0"/>
                        <a:t>Map/Reduce</a:t>
                      </a:r>
                      <a:endParaRPr lang="cs-CZ"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cs-CZ" dirty="0" smtClean="0"/>
                        <a:t>Hadoop Zoo</a:t>
                      </a:r>
                      <a:endParaRPr lang="cs-CZ"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dirty="0" smtClean="0"/>
                        <a:t>Reporting</a:t>
                      </a:r>
                      <a:endParaRPr lang="cs-CZ"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r>
              <a:tr h="434524">
                <a:tc>
                  <a:txBody>
                    <a:bodyPr/>
                    <a:lstStyle/>
                    <a:p>
                      <a:pPr algn="r"/>
                      <a:r>
                        <a:rPr lang="en-US" i="1" dirty="0" smtClean="0"/>
                        <a:t>Networking</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dirty="0" smtClean="0"/>
                        <a:t>Virtual Network</a:t>
                      </a:r>
                      <a:endParaRPr lang="cs-CZ"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r>
                        <a:rPr lang="en-US" dirty="0" smtClean="0"/>
                        <a:t>Connect</a:t>
                      </a:r>
                      <a:endParaRPr lang="cs-CZ"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r>
                        <a:rPr lang="en-US" dirty="0" smtClean="0"/>
                        <a:t>Traffic</a:t>
                      </a:r>
                      <a:r>
                        <a:rPr lang="en-US" baseline="0" dirty="0" smtClean="0"/>
                        <a:t> Manager</a:t>
                      </a:r>
                      <a:endParaRPr lang="cs-CZ"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r>
              <a:tr h="434524">
                <a:tc>
                  <a:txBody>
                    <a:bodyPr/>
                    <a:lstStyle/>
                    <a:p>
                      <a:pPr algn="r"/>
                      <a:r>
                        <a:rPr lang="en-US" i="1" dirty="0" smtClean="0"/>
                        <a:t>Messaging</a:t>
                      </a:r>
                      <a:endParaRPr lang="cs-CZ" i="1"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dirty="0" smtClean="0"/>
                        <a:t>Service Bus</a:t>
                      </a:r>
                      <a:endParaRPr lang="cs-CZ"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r>
                        <a:rPr lang="en-US" dirty="0" smtClean="0"/>
                        <a:t>Queues</a:t>
                      </a:r>
                      <a:endParaRPr lang="cs-CZ"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r>
                        <a:rPr lang="cs-CZ" dirty="0" smtClean="0"/>
                        <a:t>Topics /</a:t>
                      </a:r>
                      <a:r>
                        <a:rPr lang="cs-CZ" baseline="0" dirty="0" smtClean="0"/>
                        <a:t> Relays</a:t>
                      </a:r>
                      <a:endParaRPr lang="cs-CZ"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r>
              <a:tr h="479297">
                <a:tc>
                  <a:txBody>
                    <a:bodyPr/>
                    <a:lstStyle/>
                    <a:p>
                      <a:pPr algn="r"/>
                      <a:r>
                        <a:rPr lang="en-US" i="1" dirty="0" smtClean="0"/>
                        <a:t>Caching</a:t>
                      </a:r>
                      <a:endParaRPr lang="cs-CZ" i="1"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dirty="0" smtClean="0"/>
                        <a:t>Caching</a:t>
                      </a:r>
                      <a:endParaRPr lang="cs-CZ"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66FF"/>
                    </a:solidFill>
                  </a:tcPr>
                </a:tc>
                <a:tc>
                  <a:txBody>
                    <a:bodyPr/>
                    <a:lstStyle/>
                    <a:p>
                      <a:pPr marL="0" algn="l" rtl="0" eaLnBrk="1" latinLnBrk="0" hangingPunct="1"/>
                      <a:r>
                        <a:rPr kumimoji="0" lang="en-US" kern="1200" dirty="0" smtClean="0">
                          <a:solidFill>
                            <a:schemeClr val="dk1"/>
                          </a:solidFill>
                          <a:latin typeface="+mn-lt"/>
                          <a:ea typeface="+mn-ea"/>
                          <a:cs typeface="+mn-cs"/>
                        </a:rPr>
                        <a:t>Content Delivery</a:t>
                      </a:r>
                      <a:endParaRPr kumimoji="0" lang="cs-CZ"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66FF"/>
                    </a:solidFill>
                  </a:tcPr>
                </a:tc>
                <a:tc>
                  <a:txBody>
                    <a:bodyPr/>
                    <a:lstStyle/>
                    <a:p>
                      <a:pPr marL="0" algn="l" rtl="0" eaLnBrk="1" latinLnBrk="0" hangingPunct="1"/>
                      <a:endParaRPr kumimoji="0" lang="cs-CZ"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434524">
                <a:tc>
                  <a:txBody>
                    <a:bodyPr/>
                    <a:lstStyle/>
                    <a:p>
                      <a:pPr algn="r"/>
                      <a:r>
                        <a:rPr lang="en-US" i="1" dirty="0" smtClean="0"/>
                        <a:t>(Multi-)Media</a:t>
                      </a:r>
                      <a:endParaRPr lang="cs-CZ" i="1"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dirty="0" smtClean="0"/>
                        <a:t>Media Services</a:t>
                      </a:r>
                      <a:endParaRPr lang="cs-CZ"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r>
                        <a:rPr lang="en-US" dirty="0" smtClean="0"/>
                        <a:t>Streaming</a:t>
                      </a:r>
                      <a:endParaRPr lang="cs-CZ"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cs-CZ" dirty="0"/>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34524">
                <a:tc rowSpan="2">
                  <a:txBody>
                    <a:bodyPr/>
                    <a:lstStyle/>
                    <a:p>
                      <a:pPr algn="r">
                        <a:spcBef>
                          <a:spcPts val="4800"/>
                        </a:spcBef>
                      </a:pPr>
                      <a:r>
                        <a:rPr kumimoji="0" lang="en-US" i="1" kern="1200" dirty="0" smtClean="0">
                          <a:solidFill>
                            <a:schemeClr val="dk1"/>
                          </a:solidFill>
                          <a:latin typeface="+mn-lt"/>
                          <a:ea typeface="+mn-ea"/>
                          <a:cs typeface="+mn-cs"/>
                        </a:rPr>
                        <a:t>Other Services</a:t>
                      </a:r>
                      <a:endParaRPr kumimoji="0" lang="cs-CZ" i="1" kern="1200" dirty="0">
                        <a:solidFill>
                          <a:schemeClr val="dk1"/>
                        </a:solidFill>
                        <a:latin typeface="+mn-lt"/>
                        <a:ea typeface="+mn-ea"/>
                        <a:cs typeface="+mn-cs"/>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GIS / Maps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r>
                        <a:rPr lang="en-US" dirty="0" smtClean="0"/>
                        <a:t>Searching / Indexing</a:t>
                      </a:r>
                      <a:endParaRPr lang="cs-CZ"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r>
                        <a:rPr kumimoji="0" lang="en-US" kern="1200" dirty="0" smtClean="0">
                          <a:solidFill>
                            <a:schemeClr val="dk1"/>
                          </a:solidFill>
                          <a:latin typeface="+mn-lt"/>
                          <a:ea typeface="+mn-ea"/>
                          <a:cs typeface="+mn-cs"/>
                        </a:rPr>
                        <a:t>Marketplace</a:t>
                      </a:r>
                      <a:endParaRPr kumimoji="0" lang="cs-CZ"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r>
              <a:tr h="434524">
                <a:tc vMerge="1">
                  <a:txBody>
                    <a:bodyPr/>
                    <a:lstStyle/>
                    <a:p>
                      <a:pPr algn="r">
                        <a:spcBef>
                          <a:spcPts val="4800"/>
                        </a:spcBef>
                      </a:pPr>
                      <a:endParaRPr kumimoji="0" lang="cs-CZ" i="1" kern="1200" dirty="0">
                        <a:solidFill>
                          <a:schemeClr val="dk1"/>
                        </a:solidFill>
                        <a:latin typeface="+mn-lt"/>
                        <a:ea typeface="+mn-ea"/>
                        <a:cs typeface="+mn-cs"/>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kern="1200" dirty="0" smtClean="0">
                          <a:solidFill>
                            <a:schemeClr val="dk1"/>
                          </a:solidFill>
                          <a:latin typeface="+mn-lt"/>
                          <a:ea typeface="+mn-ea"/>
                          <a:cs typeface="+mn-cs"/>
                        </a:rPr>
                        <a:t>Gaming</a:t>
                      </a:r>
                      <a:endParaRPr lang="cs-CZ"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kern="1200" dirty="0" smtClean="0">
                          <a:solidFill>
                            <a:schemeClr val="dk1"/>
                          </a:solidFill>
                          <a:latin typeface="+mn-lt"/>
                          <a:ea typeface="+mn-ea"/>
                          <a:cs typeface="+mn-cs"/>
                        </a:rPr>
                        <a:t>Language / Translate</a:t>
                      </a:r>
                      <a:endParaRPr kumimoji="0" lang="cs-CZ" kern="1200" dirty="0" smtClean="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r>
                        <a:rPr lang="en-US" dirty="0" smtClean="0"/>
                        <a:t>Collaboration</a:t>
                      </a:r>
                      <a:endParaRPr lang="cs-CZ"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r>
              <a:tr h="434524">
                <a:tc>
                  <a:txBody>
                    <a:bodyPr/>
                    <a:lstStyle/>
                    <a:p>
                      <a:pPr algn="r"/>
                      <a:r>
                        <a:rPr lang="en-US" i="1" dirty="0" smtClean="0"/>
                        <a:t>SDK</a:t>
                      </a:r>
                      <a:endParaRPr lang="cs-CZ" i="1"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r>
                        <a:rPr lang="en-US" dirty="0" smtClean="0"/>
                        <a:t>C++   </a:t>
                      </a:r>
                      <a:r>
                        <a:rPr lang="en-US" dirty="0" err="1" smtClean="0"/>
                        <a:t>.Net</a:t>
                      </a:r>
                      <a:r>
                        <a:rPr lang="en-US" dirty="0" smtClean="0"/>
                        <a:t>   Java   PHP  </a:t>
                      </a:r>
                      <a:r>
                        <a:rPr lang="en-US" baseline="0" dirty="0" smtClean="0"/>
                        <a:t> Python   Node.js   ...</a:t>
                      </a:r>
                      <a:endParaRPr lang="cs-CZ"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6565"/>
                    </a:solidFill>
                  </a:tcPr>
                </a:tc>
                <a:tc hMerge="1">
                  <a:txBody>
                    <a:bodyPr/>
                    <a:lstStyle/>
                    <a:p>
                      <a:endParaRPr lang="cs-CZ" dirty="0"/>
                    </a:p>
                  </a:txBody>
                  <a:tcPr/>
                </a:tc>
                <a:tc hMerge="1">
                  <a:txBody>
                    <a:bodyPr/>
                    <a:lstStyle/>
                    <a:p>
                      <a:endParaRPr lang="cs-CZ" dirty="0"/>
                    </a:p>
                  </a:txBody>
                  <a:tcPr/>
                </a:tc>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Map/Reduce</a:t>
            </a:r>
            <a:r>
              <a:rPr lang="en-US" dirty="0" smtClean="0"/>
              <a:t> - </a:t>
            </a:r>
            <a:r>
              <a:rPr lang="cs-CZ" dirty="0" smtClean="0"/>
              <a:t>Frekvence slov</a:t>
            </a:r>
            <a:endParaRPr lang="en-US" dirty="0"/>
          </a:p>
        </p:txBody>
      </p:sp>
      <p:pic>
        <p:nvPicPr>
          <p:cNvPr id="3074" name="Picture 2" descr="http://www.rabidgremlin.com/data20/MapReduceWordCountOverview1.png"/>
          <p:cNvPicPr>
            <a:picLocks noChangeAspect="1" noChangeArrowheads="1"/>
          </p:cNvPicPr>
          <p:nvPr/>
        </p:nvPicPr>
        <p:blipFill rotWithShape="1">
          <a:blip r:embed="rId2">
            <a:extLst>
              <a:ext uri="{28A0092B-C50C-407E-A947-70E740481C1C}">
                <a14:useLocalDpi xmlns:a14="http://schemas.microsoft.com/office/drawing/2010/main" val="0"/>
              </a:ext>
            </a:extLst>
          </a:blip>
          <a:srcRect l="2546" t="10683" r="3772" b="8413"/>
          <a:stretch/>
        </p:blipFill>
        <p:spPr bwMode="auto">
          <a:xfrm>
            <a:off x="107504" y="2996952"/>
            <a:ext cx="8856985" cy="3550773"/>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4"/>
          <p:cNvSpPr>
            <a:spLocks noGrp="1"/>
          </p:cNvSpPr>
          <p:nvPr>
            <p:ph sz="quarter" idx="13"/>
          </p:nvPr>
        </p:nvSpPr>
        <p:spPr>
          <a:xfrm>
            <a:off x="107504" y="548680"/>
            <a:ext cx="8712968" cy="2232248"/>
          </a:xfrm>
        </p:spPr>
        <p:txBody>
          <a:bodyPr anchor="t">
            <a:normAutofit/>
          </a:bodyPr>
          <a:lstStyle/>
          <a:p>
            <a:r>
              <a:rPr lang="cs-CZ" b="1" dirty="0"/>
              <a:t>Frekvence slov</a:t>
            </a:r>
            <a:endParaRPr lang="en-US" b="1" dirty="0"/>
          </a:p>
          <a:p>
            <a:pPr lvl="1"/>
            <a:r>
              <a:rPr lang="cs-CZ" dirty="0"/>
              <a:t>spočítat četnost slov v mnoha dokumentech</a:t>
            </a:r>
          </a:p>
          <a:p>
            <a:pPr lvl="1"/>
            <a:r>
              <a:rPr lang="cs-CZ" dirty="0"/>
              <a:t>map( file, text</a:t>
            </a:r>
            <a:r>
              <a:rPr lang="cs-CZ" dirty="0" smtClean="0"/>
              <a:t>)</a:t>
            </a:r>
            <a:r>
              <a:rPr lang="en-US" dirty="0" smtClean="0"/>
              <a:t> </a:t>
            </a:r>
            <a:r>
              <a:rPr lang="cs-CZ" dirty="0" smtClean="0"/>
              <a:t> </a:t>
            </a:r>
            <a:r>
              <a:rPr lang="en-US" b="1" dirty="0">
                <a:latin typeface="Arial Unicode MS"/>
                <a:ea typeface="Arial Unicode MS"/>
                <a:cs typeface="Arial Unicode MS"/>
                <a:sym typeface="Wingdings"/>
              </a:rPr>
              <a:t>→ </a:t>
            </a:r>
            <a:r>
              <a:rPr lang="cs-CZ" dirty="0" smtClean="0">
                <a:sym typeface="Wingdings"/>
              </a:rPr>
              <a:t> </a:t>
            </a:r>
            <a:r>
              <a:rPr lang="cs-CZ" dirty="0"/>
              <a:t>( word, count)</a:t>
            </a:r>
          </a:p>
          <a:p>
            <a:pPr lvl="1"/>
            <a:r>
              <a:rPr lang="cs-CZ" dirty="0"/>
              <a:t>reduce( word, list of counts) </a:t>
            </a:r>
            <a:r>
              <a:rPr lang="en-US" b="1" dirty="0">
                <a:latin typeface="Arial Unicode MS"/>
                <a:ea typeface="Arial Unicode MS"/>
                <a:cs typeface="Arial Unicode MS"/>
                <a:sym typeface="Wingdings"/>
              </a:rPr>
              <a:t>→</a:t>
            </a:r>
            <a:r>
              <a:rPr lang="en-US" dirty="0" smtClean="0"/>
              <a:t>  </a:t>
            </a:r>
            <a:r>
              <a:rPr lang="cs-CZ" dirty="0" smtClean="0"/>
              <a:t>count</a:t>
            </a:r>
            <a:endParaRPr lang="en-US" dirty="0"/>
          </a:p>
        </p:txBody>
      </p:sp>
      <p:sp>
        <p:nvSpPr>
          <p:cNvPr id="6" name="Rounded Rectangle 5"/>
          <p:cNvSpPr/>
          <p:nvPr/>
        </p:nvSpPr>
        <p:spPr>
          <a:xfrm>
            <a:off x="3563888" y="3645024"/>
            <a:ext cx="1224136" cy="2952328"/>
          </a:xfrm>
          <a:prstGeom prst="roundRect">
            <a:avLst/>
          </a:prstGeom>
          <a:solidFill>
            <a:srgbClr val="33ED52">
              <a:alpha val="17000"/>
            </a:srgb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Rounded Rectangle 10"/>
          <p:cNvSpPr/>
          <p:nvPr/>
        </p:nvSpPr>
        <p:spPr>
          <a:xfrm>
            <a:off x="6444208" y="3614050"/>
            <a:ext cx="1224136" cy="2952328"/>
          </a:xfrm>
          <a:prstGeom prst="roundRect">
            <a:avLst/>
          </a:prstGeom>
          <a:solidFill>
            <a:srgbClr val="33ED52">
              <a:alpha val="17000"/>
            </a:srgb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2631866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Map/Reduce</a:t>
            </a:r>
            <a:r>
              <a:rPr lang="en-US" dirty="0" smtClean="0"/>
              <a:t> - </a:t>
            </a:r>
            <a:r>
              <a:rPr lang="cs-CZ" dirty="0" smtClean="0"/>
              <a:t>architektura</a:t>
            </a:r>
            <a:endParaRPr lang="en-US" dirty="0"/>
          </a:p>
        </p:txBody>
      </p:sp>
      <p:sp>
        <p:nvSpPr>
          <p:cNvPr id="9" name="Content Placeholder 4"/>
          <p:cNvSpPr>
            <a:spLocks noGrp="1"/>
          </p:cNvSpPr>
          <p:nvPr>
            <p:ph sz="quarter" idx="13"/>
          </p:nvPr>
        </p:nvSpPr>
        <p:spPr>
          <a:xfrm>
            <a:off x="107504" y="548680"/>
            <a:ext cx="8712968" cy="5976664"/>
          </a:xfrm>
        </p:spPr>
        <p:txBody>
          <a:bodyPr anchor="t">
            <a:normAutofit lnSpcReduction="10000"/>
          </a:bodyPr>
          <a:lstStyle/>
          <a:p>
            <a:r>
              <a:rPr lang="en-US" b="1" dirty="0" smtClean="0"/>
              <a:t>master/slave </a:t>
            </a:r>
            <a:r>
              <a:rPr lang="en-US" b="1" dirty="0" err="1" smtClean="0"/>
              <a:t>architektura</a:t>
            </a:r>
            <a:endParaRPr lang="en-US" b="1" dirty="0" smtClean="0"/>
          </a:p>
          <a:p>
            <a:pPr lvl="1"/>
            <a:r>
              <a:rPr lang="en-US" dirty="0" err="1"/>
              <a:t>jobtracker</a:t>
            </a:r>
            <a:r>
              <a:rPr lang="en-US" dirty="0"/>
              <a:t> </a:t>
            </a:r>
            <a:r>
              <a:rPr lang="en-US" dirty="0" smtClean="0"/>
              <a:t>- single </a:t>
            </a:r>
            <a:r>
              <a:rPr lang="en-US" dirty="0"/>
              <a:t>master </a:t>
            </a:r>
            <a:r>
              <a:rPr lang="en-US" dirty="0" smtClean="0"/>
              <a:t>server</a:t>
            </a:r>
          </a:p>
          <a:p>
            <a:pPr lvl="2"/>
            <a:r>
              <a:rPr lang="en-US" dirty="0" err="1" smtClean="0"/>
              <a:t>rozhran</a:t>
            </a:r>
            <a:r>
              <a:rPr lang="cs-CZ" dirty="0" smtClean="0"/>
              <a:t>í</a:t>
            </a:r>
            <a:r>
              <a:rPr lang="en-US" dirty="0" smtClean="0"/>
              <a:t> pro </a:t>
            </a:r>
            <a:r>
              <a:rPr lang="en-US" dirty="0" err="1" smtClean="0"/>
              <a:t>klienty</a:t>
            </a:r>
            <a:endParaRPr lang="en-US" dirty="0" smtClean="0"/>
          </a:p>
          <a:p>
            <a:pPr lvl="2"/>
            <a:r>
              <a:rPr lang="cs-CZ" dirty="0" smtClean="0"/>
              <a:t>fronta jobů, zpracování FIFO, přiřazení jobů tasktrackerům</a:t>
            </a:r>
          </a:p>
          <a:p>
            <a:pPr lvl="1"/>
            <a:r>
              <a:rPr lang="en-US" dirty="0" err="1" smtClean="0"/>
              <a:t>tasktrackers</a:t>
            </a:r>
            <a:r>
              <a:rPr lang="en-US" dirty="0" smtClean="0"/>
              <a:t> - slave servers, </a:t>
            </a:r>
            <a:r>
              <a:rPr lang="cs-CZ" dirty="0" smtClean="0"/>
              <a:t>jeden </a:t>
            </a:r>
            <a:r>
              <a:rPr lang="en-US" dirty="0" smtClean="0"/>
              <a:t>per </a:t>
            </a:r>
            <a:r>
              <a:rPr lang="en-US" dirty="0"/>
              <a:t>node </a:t>
            </a:r>
            <a:r>
              <a:rPr lang="cs-CZ" dirty="0" smtClean="0"/>
              <a:t>v </a:t>
            </a:r>
            <a:r>
              <a:rPr lang="en-US" dirty="0" smtClean="0"/>
              <a:t>cluster</a:t>
            </a:r>
            <a:r>
              <a:rPr lang="cs-CZ" dirty="0" smtClean="0"/>
              <a:t>u</a:t>
            </a:r>
            <a:endParaRPr lang="en-US" dirty="0" smtClean="0"/>
          </a:p>
          <a:p>
            <a:pPr lvl="2"/>
            <a:r>
              <a:rPr lang="cs-CZ" dirty="0" smtClean="0"/>
              <a:t>vykonávají </a:t>
            </a:r>
            <a:r>
              <a:rPr lang="en-US" dirty="0" err="1" smtClean="0"/>
              <a:t>tasky</a:t>
            </a:r>
            <a:r>
              <a:rPr lang="en-US" dirty="0" smtClean="0"/>
              <a:t> </a:t>
            </a:r>
            <a:r>
              <a:rPr lang="cs-CZ" dirty="0" smtClean="0"/>
              <a:t>dle </a:t>
            </a:r>
            <a:r>
              <a:rPr lang="en-US" dirty="0" err="1" smtClean="0"/>
              <a:t>jobtracker</a:t>
            </a:r>
            <a:r>
              <a:rPr lang="cs-CZ" dirty="0" smtClean="0"/>
              <a:t>u</a:t>
            </a:r>
            <a:endParaRPr lang="en-US" dirty="0" smtClean="0"/>
          </a:p>
          <a:p>
            <a:pPr lvl="2"/>
            <a:r>
              <a:rPr lang="cs-CZ" dirty="0" smtClean="0"/>
              <a:t>přesuny dat mezi fázemi </a:t>
            </a:r>
            <a:r>
              <a:rPr lang="en-US" dirty="0" smtClean="0"/>
              <a:t>map a</a:t>
            </a:r>
            <a:r>
              <a:rPr lang="cs-CZ" dirty="0" smtClean="0"/>
              <a:t> </a:t>
            </a:r>
            <a:r>
              <a:rPr lang="en-US" dirty="0" smtClean="0"/>
              <a:t>reduce</a:t>
            </a:r>
            <a:endParaRPr lang="cs-CZ" dirty="0" smtClean="0"/>
          </a:p>
          <a:p>
            <a:pPr lvl="2"/>
            <a:endParaRPr lang="cs-CZ" dirty="0" smtClean="0"/>
          </a:p>
          <a:p>
            <a:r>
              <a:rPr lang="en-US" sz="3800" b="1" dirty="0" smtClean="0">
                <a:solidFill>
                  <a:srgbClr val="00B050"/>
                </a:solidFill>
                <a:sym typeface="Wingdings"/>
              </a:rPr>
              <a:t> </a:t>
            </a:r>
            <a:r>
              <a:rPr lang="en-US" sz="2000" dirty="0" err="1">
                <a:solidFill>
                  <a:schemeClr val="tx1"/>
                </a:solidFill>
                <a:sym typeface="Wingdings"/>
              </a:rPr>
              <a:t>vhodn</a:t>
            </a:r>
            <a:r>
              <a:rPr lang="cs-CZ" sz="2000" dirty="0">
                <a:solidFill>
                  <a:schemeClr val="tx1"/>
                </a:solidFill>
                <a:sym typeface="Wingdings"/>
              </a:rPr>
              <a:t>é pro:</a:t>
            </a:r>
            <a:endParaRPr lang="cs-CZ" sz="2000" dirty="0">
              <a:solidFill>
                <a:schemeClr val="tx1"/>
              </a:solidFill>
            </a:endParaRPr>
          </a:p>
          <a:p>
            <a:pPr lvl="1"/>
            <a:r>
              <a:rPr lang="cs-CZ" dirty="0" smtClean="0"/>
              <a:t>ne</a:t>
            </a:r>
            <a:r>
              <a:rPr lang="en-US" dirty="0" smtClean="0"/>
              <a:t>-</a:t>
            </a:r>
            <a:r>
              <a:rPr lang="en-US" dirty="0" err="1" smtClean="0"/>
              <a:t>rela</a:t>
            </a:r>
            <a:r>
              <a:rPr lang="cs-CZ" dirty="0" smtClean="0"/>
              <a:t>ční</a:t>
            </a:r>
            <a:r>
              <a:rPr lang="en-US" dirty="0" smtClean="0"/>
              <a:t> (</a:t>
            </a:r>
            <a:r>
              <a:rPr lang="cs-CZ" dirty="0" smtClean="0"/>
              <a:t>ne</a:t>
            </a:r>
            <a:r>
              <a:rPr lang="en-US" dirty="0" err="1" smtClean="0"/>
              <a:t>stru</a:t>
            </a:r>
            <a:r>
              <a:rPr lang="cs-CZ" dirty="0" smtClean="0"/>
              <a:t>k</a:t>
            </a:r>
            <a:r>
              <a:rPr lang="en-US" dirty="0" err="1" smtClean="0"/>
              <a:t>tur</a:t>
            </a:r>
            <a:r>
              <a:rPr lang="cs-CZ" dirty="0" smtClean="0"/>
              <a:t>ovaná</a:t>
            </a:r>
            <a:r>
              <a:rPr lang="en-US" dirty="0" smtClean="0"/>
              <a:t>) </a:t>
            </a:r>
            <a:r>
              <a:rPr lang="en-US" dirty="0"/>
              <a:t>data</a:t>
            </a:r>
          </a:p>
          <a:p>
            <a:pPr lvl="1"/>
            <a:r>
              <a:rPr lang="cs-CZ" dirty="0" smtClean="0"/>
              <a:t>velké objemy </a:t>
            </a:r>
            <a:r>
              <a:rPr lang="en-US" dirty="0" err="1" smtClean="0"/>
              <a:t>dat</a:t>
            </a:r>
            <a:endParaRPr lang="en-US" dirty="0"/>
          </a:p>
          <a:p>
            <a:pPr lvl="1"/>
            <a:r>
              <a:rPr lang="cs-CZ" dirty="0" smtClean="0"/>
              <a:t>dávkový/offline režim</a:t>
            </a:r>
            <a:endParaRPr lang="cs-CZ" dirty="0"/>
          </a:p>
          <a:p>
            <a:r>
              <a:rPr lang="en-US" sz="3800" b="1" dirty="0" smtClean="0">
                <a:solidFill>
                  <a:srgbClr val="FF0000"/>
                </a:solidFill>
                <a:sym typeface="Wingdings"/>
              </a:rPr>
              <a:t></a:t>
            </a:r>
            <a:r>
              <a:rPr lang="cs-CZ" sz="3800" b="1" dirty="0" smtClean="0">
                <a:solidFill>
                  <a:srgbClr val="FF0000"/>
                </a:solidFill>
                <a:sym typeface="Wingdings"/>
              </a:rPr>
              <a:t> </a:t>
            </a:r>
            <a:r>
              <a:rPr lang="cs-CZ" sz="2000" dirty="0">
                <a:solidFill>
                  <a:schemeClr val="tx1"/>
                </a:solidFill>
                <a:sym typeface="Wingdings"/>
              </a:rPr>
              <a:t>nevhodné pro:</a:t>
            </a:r>
          </a:p>
          <a:p>
            <a:pPr lvl="1"/>
            <a:r>
              <a:rPr lang="cs-CZ" dirty="0" smtClean="0"/>
              <a:t>malá </a:t>
            </a:r>
            <a:r>
              <a:rPr lang="en-US" dirty="0" smtClean="0"/>
              <a:t>data</a:t>
            </a:r>
            <a:r>
              <a:rPr lang="cs-CZ" dirty="0" smtClean="0"/>
              <a:t> - režie</a:t>
            </a:r>
            <a:endParaRPr lang="en-US" dirty="0"/>
          </a:p>
          <a:p>
            <a:pPr lvl="1"/>
            <a:r>
              <a:rPr lang="cs-CZ" dirty="0" smtClean="0"/>
              <a:t>komunikace a synchronizace mezi uzly</a:t>
            </a:r>
            <a:endParaRPr lang="en-US" dirty="0"/>
          </a:p>
          <a:p>
            <a:pPr lvl="1"/>
            <a:r>
              <a:rPr lang="cs-CZ" dirty="0" smtClean="0"/>
              <a:t>nízká latence, interaktivita, transakčnost</a:t>
            </a:r>
            <a:endParaRPr lang="en-US" dirty="0"/>
          </a:p>
        </p:txBody>
      </p:sp>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4765" y="2348880"/>
            <a:ext cx="4251571"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56471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Hadoop</a:t>
            </a:r>
            <a:r>
              <a:rPr lang="en-US" dirty="0" smtClean="0"/>
              <a:t> Zoo</a:t>
            </a:r>
            <a:endParaRPr lang="en-US" dirty="0"/>
          </a:p>
        </p:txBody>
      </p:sp>
      <p:sp>
        <p:nvSpPr>
          <p:cNvPr id="5" name="Content Placeholder 4"/>
          <p:cNvSpPr>
            <a:spLocks noGrp="1"/>
          </p:cNvSpPr>
          <p:nvPr>
            <p:ph sz="quarter" idx="13"/>
          </p:nvPr>
        </p:nvSpPr>
        <p:spPr>
          <a:xfrm>
            <a:off x="107504" y="548680"/>
            <a:ext cx="8928992" cy="6048672"/>
          </a:xfrm>
        </p:spPr>
        <p:txBody>
          <a:bodyPr anchor="t">
            <a:normAutofit fontScale="85000" lnSpcReduction="10000"/>
          </a:bodyPr>
          <a:lstStyle/>
          <a:p>
            <a:r>
              <a:rPr lang="en-US" b="1" dirty="0" smtClean="0"/>
              <a:t>HDFS</a:t>
            </a:r>
          </a:p>
          <a:p>
            <a:pPr lvl="1"/>
            <a:r>
              <a:rPr lang="en-US" dirty="0" err="1" smtClean="0"/>
              <a:t>Hadoop</a:t>
            </a:r>
            <a:r>
              <a:rPr lang="en-US" dirty="0" smtClean="0"/>
              <a:t> Distributed File System</a:t>
            </a:r>
            <a:r>
              <a:rPr lang="cs-CZ" dirty="0" smtClean="0"/>
              <a:t>, o</a:t>
            </a:r>
            <a:r>
              <a:rPr lang="en-US" dirty="0" err="1" smtClean="0"/>
              <a:t>ptimalizov</a:t>
            </a:r>
            <a:r>
              <a:rPr lang="cs-CZ" dirty="0" smtClean="0"/>
              <a:t>án </a:t>
            </a:r>
            <a:r>
              <a:rPr lang="cs-CZ" dirty="0"/>
              <a:t>pro </a:t>
            </a:r>
            <a:r>
              <a:rPr lang="cs-CZ" dirty="0" smtClean="0"/>
              <a:t>Hadoop</a:t>
            </a:r>
          </a:p>
          <a:p>
            <a:r>
              <a:rPr lang="cs-CZ" dirty="0" smtClean="0"/>
              <a:t>HBase</a:t>
            </a:r>
            <a:endParaRPr lang="en-US" dirty="0"/>
          </a:p>
          <a:p>
            <a:pPr lvl="1"/>
            <a:r>
              <a:rPr lang="cs-CZ" dirty="0"/>
              <a:t>NoSQL </a:t>
            </a:r>
            <a:r>
              <a:rPr lang="cs-CZ" dirty="0" smtClean="0"/>
              <a:t>databáze</a:t>
            </a:r>
            <a:endParaRPr lang="en-US" dirty="0" smtClean="0"/>
          </a:p>
          <a:p>
            <a:pPr lvl="1"/>
            <a:r>
              <a:rPr lang="cs-CZ" dirty="0" smtClean="0"/>
              <a:t>Bigtable-like </a:t>
            </a:r>
            <a:r>
              <a:rPr lang="cs-CZ" dirty="0"/>
              <a:t>structured storage system for Hadoop HDFS</a:t>
            </a:r>
          </a:p>
          <a:p>
            <a:r>
              <a:rPr lang="en-US" b="1" dirty="0"/>
              <a:t>Pig</a:t>
            </a:r>
            <a:r>
              <a:rPr lang="en-US" dirty="0"/>
              <a:t>, </a:t>
            </a:r>
            <a:r>
              <a:rPr lang="cs-CZ" dirty="0"/>
              <a:t>PigLatin</a:t>
            </a:r>
          </a:p>
          <a:p>
            <a:pPr lvl="1"/>
            <a:r>
              <a:rPr lang="cs-CZ" dirty="0"/>
              <a:t>Hi-level language for data </a:t>
            </a:r>
            <a:r>
              <a:rPr lang="cs-CZ" dirty="0" smtClean="0"/>
              <a:t>analysis, překlad na map/reduce joby</a:t>
            </a:r>
            <a:endParaRPr lang="cs-CZ" dirty="0"/>
          </a:p>
          <a:p>
            <a:r>
              <a:rPr lang="en-US" b="1" dirty="0" smtClean="0"/>
              <a:t>HIVE</a:t>
            </a:r>
            <a:r>
              <a:rPr lang="en-US" dirty="0"/>
              <a:t>, </a:t>
            </a:r>
            <a:r>
              <a:rPr lang="en-US" dirty="0" err="1"/>
              <a:t>HiveQL</a:t>
            </a:r>
            <a:endParaRPr lang="en-US" dirty="0"/>
          </a:p>
          <a:p>
            <a:pPr lvl="1"/>
            <a:r>
              <a:rPr lang="cs-CZ" dirty="0"/>
              <a:t>Data warehousing infrastructure</a:t>
            </a:r>
            <a:endParaRPr lang="en-US" dirty="0"/>
          </a:p>
          <a:p>
            <a:pPr lvl="1"/>
            <a:r>
              <a:rPr lang="cs-CZ" dirty="0" smtClean="0"/>
              <a:t>SQL-like </a:t>
            </a:r>
            <a:r>
              <a:rPr lang="cs-CZ" dirty="0"/>
              <a:t>jazyk pro dotazy nad HDFS</a:t>
            </a:r>
            <a:endParaRPr lang="en-US" dirty="0"/>
          </a:p>
          <a:p>
            <a:r>
              <a:rPr lang="cs-CZ" dirty="0"/>
              <a:t>Mahou</a:t>
            </a:r>
            <a:r>
              <a:rPr lang="en-US" dirty="0"/>
              <a:t>t</a:t>
            </a:r>
            <a:endParaRPr lang="cs-CZ" dirty="0"/>
          </a:p>
          <a:p>
            <a:pPr lvl="1"/>
            <a:r>
              <a:rPr lang="cs-CZ" dirty="0" smtClean="0"/>
              <a:t>framework pro </a:t>
            </a:r>
            <a:r>
              <a:rPr lang="cs-CZ" dirty="0"/>
              <a:t>strojové učení a data mining</a:t>
            </a:r>
          </a:p>
          <a:p>
            <a:r>
              <a:rPr lang="cs-CZ" dirty="0" smtClean="0"/>
              <a:t>Hama</a:t>
            </a:r>
          </a:p>
          <a:p>
            <a:pPr lvl="1"/>
            <a:r>
              <a:rPr lang="en-US" dirty="0" smtClean="0"/>
              <a:t>distributed</a:t>
            </a:r>
            <a:r>
              <a:rPr lang="cs-CZ" dirty="0" smtClean="0"/>
              <a:t> </a:t>
            </a:r>
            <a:r>
              <a:rPr lang="en-US" dirty="0" smtClean="0"/>
              <a:t>(</a:t>
            </a:r>
            <a:r>
              <a:rPr lang="cs-CZ" dirty="0" smtClean="0"/>
              <a:t>grid</a:t>
            </a:r>
            <a:r>
              <a:rPr lang="en-US" dirty="0" smtClean="0"/>
              <a:t>)</a:t>
            </a:r>
            <a:r>
              <a:rPr lang="cs-CZ" dirty="0" smtClean="0"/>
              <a:t> </a:t>
            </a:r>
            <a:r>
              <a:rPr lang="en-US" dirty="0" smtClean="0"/>
              <a:t> </a:t>
            </a:r>
            <a:r>
              <a:rPr lang="en-US" dirty="0"/>
              <a:t>computing </a:t>
            </a:r>
            <a:r>
              <a:rPr lang="en-US" dirty="0" smtClean="0"/>
              <a:t>framework</a:t>
            </a:r>
            <a:endParaRPr lang="cs-CZ" dirty="0" smtClean="0"/>
          </a:p>
          <a:p>
            <a:pPr lvl="1"/>
            <a:r>
              <a:rPr lang="en-US" dirty="0" smtClean="0"/>
              <a:t>BSP </a:t>
            </a:r>
            <a:r>
              <a:rPr lang="en-US" dirty="0"/>
              <a:t>(Bulk Synchronous Parallel) computing techniques for massive scientific </a:t>
            </a:r>
            <a:r>
              <a:rPr lang="en-US" dirty="0" smtClean="0"/>
              <a:t>computations</a:t>
            </a:r>
            <a:endParaRPr lang="cs-CZ" dirty="0" smtClean="0"/>
          </a:p>
          <a:p>
            <a:r>
              <a:rPr lang="en-US" dirty="0" smtClean="0"/>
              <a:t>Zookeeper</a:t>
            </a:r>
            <a:endParaRPr lang="cs-CZ" dirty="0"/>
          </a:p>
          <a:p>
            <a:pPr lvl="1"/>
            <a:r>
              <a:rPr lang="en-US" dirty="0"/>
              <a:t>high-performance coordination service for distributed </a:t>
            </a:r>
            <a:r>
              <a:rPr lang="en-US" dirty="0" smtClean="0"/>
              <a:t>applications</a:t>
            </a:r>
            <a:endParaRPr lang="cs-CZ" dirty="0" smtClean="0"/>
          </a:p>
          <a:p>
            <a:pPr lvl="1"/>
            <a:r>
              <a:rPr lang="en-US" dirty="0"/>
              <a:t>naming, synchronization, consensus, group membership, leader election, queues, event notifications, configuration, workflow &amp; cluster management , </a:t>
            </a:r>
            <a:r>
              <a:rPr lang="en-US" dirty="0" err="1"/>
              <a:t>sharding</a:t>
            </a:r>
            <a:r>
              <a:rPr lang="en-US" dirty="0"/>
              <a:t>, </a:t>
            </a:r>
            <a:r>
              <a:rPr lang="en-US" dirty="0" smtClean="0"/>
              <a:t>...</a:t>
            </a:r>
            <a:endParaRPr lang="en-US" dirty="0"/>
          </a:p>
        </p:txBody>
      </p:sp>
      <p:pic>
        <p:nvPicPr>
          <p:cNvPr id="6" name="Picture 21" descr="C:\Users\Justin\Desktop\_Work_in_Progress\_MS\1444\hadoop.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264" y="692696"/>
            <a:ext cx="2016223" cy="1512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44773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HDFS</a:t>
            </a:r>
            <a:endParaRPr lang="en-US" dirty="0"/>
          </a:p>
        </p:txBody>
      </p:sp>
      <p:sp>
        <p:nvSpPr>
          <p:cNvPr id="5" name="Content Placeholder 4"/>
          <p:cNvSpPr>
            <a:spLocks noGrp="1"/>
          </p:cNvSpPr>
          <p:nvPr>
            <p:ph sz="quarter" idx="13"/>
          </p:nvPr>
        </p:nvSpPr>
        <p:spPr>
          <a:xfrm>
            <a:off x="107504" y="548680"/>
            <a:ext cx="8928992" cy="6192688"/>
          </a:xfrm>
        </p:spPr>
        <p:txBody>
          <a:bodyPr anchor="t">
            <a:normAutofit/>
          </a:bodyPr>
          <a:lstStyle/>
          <a:p>
            <a:r>
              <a:rPr lang="en-US" b="1" dirty="0" smtClean="0"/>
              <a:t>HDFS</a:t>
            </a:r>
          </a:p>
          <a:p>
            <a:pPr lvl="1"/>
            <a:r>
              <a:rPr lang="en-US" dirty="0" err="1" smtClean="0"/>
              <a:t>Hadoop</a:t>
            </a:r>
            <a:r>
              <a:rPr lang="en-US" dirty="0" smtClean="0"/>
              <a:t> Distributed File System</a:t>
            </a:r>
          </a:p>
          <a:p>
            <a:pPr lvl="2"/>
            <a:r>
              <a:rPr lang="cs-CZ" dirty="0" smtClean="0"/>
              <a:t>řádově 10</a:t>
            </a:r>
            <a:r>
              <a:rPr lang="cs-CZ" sz="2000" baseline="30000" dirty="0" smtClean="0"/>
              <a:t>4</a:t>
            </a:r>
            <a:r>
              <a:rPr lang="cs-CZ" dirty="0" smtClean="0"/>
              <a:t> uzlů, 10</a:t>
            </a:r>
            <a:r>
              <a:rPr lang="cs-CZ" sz="2000" baseline="30000" dirty="0" smtClean="0"/>
              <a:t>6</a:t>
            </a:r>
            <a:r>
              <a:rPr lang="cs-CZ" dirty="0" smtClean="0"/>
              <a:t> souborů, PB dat</a:t>
            </a:r>
          </a:p>
          <a:p>
            <a:r>
              <a:rPr lang="cs-CZ" b="1" dirty="0" smtClean="0"/>
              <a:t>Vlastnosti</a:t>
            </a:r>
            <a:endParaRPr lang="cs-CZ" b="1" dirty="0"/>
          </a:p>
          <a:p>
            <a:pPr lvl="1"/>
            <a:r>
              <a:rPr lang="cs-CZ" dirty="0"/>
              <a:t>odolnost proti chybám </a:t>
            </a:r>
            <a:r>
              <a:rPr lang="cs-CZ" dirty="0" smtClean="0"/>
              <a:t>HW</a:t>
            </a:r>
          </a:p>
          <a:p>
            <a:pPr lvl="2"/>
            <a:r>
              <a:rPr lang="cs-CZ" dirty="0" smtClean="0"/>
              <a:t>replikace, detekce chyb a zotavení</a:t>
            </a:r>
          </a:p>
          <a:p>
            <a:pPr lvl="2"/>
            <a:r>
              <a:rPr lang="cs-CZ" dirty="0" smtClean="0"/>
              <a:t>optimalizace pro velké množství levného HW</a:t>
            </a:r>
          </a:p>
          <a:p>
            <a:pPr lvl="2"/>
            <a:r>
              <a:rPr lang="cs-CZ" i="1" dirty="0" smtClean="0"/>
              <a:t>failure is not an exception</a:t>
            </a:r>
            <a:endParaRPr lang="cs-CZ" i="1" dirty="0"/>
          </a:p>
          <a:p>
            <a:pPr lvl="1"/>
            <a:r>
              <a:rPr lang="cs-CZ" dirty="0"/>
              <a:t>streamování </a:t>
            </a:r>
            <a:r>
              <a:rPr lang="cs-CZ" dirty="0" smtClean="0"/>
              <a:t>souborů</a:t>
            </a:r>
          </a:p>
          <a:p>
            <a:pPr lvl="2"/>
            <a:r>
              <a:rPr lang="cs-CZ" dirty="0" smtClean="0"/>
              <a:t>optimalizace propustnosti, ne přístupové </a:t>
            </a:r>
            <a:r>
              <a:rPr lang="cs-CZ" dirty="0"/>
              <a:t>doby</a:t>
            </a:r>
          </a:p>
          <a:p>
            <a:pPr lvl="1"/>
            <a:r>
              <a:rPr lang="cs-CZ" dirty="0"/>
              <a:t>orientace na velké </a:t>
            </a:r>
            <a:r>
              <a:rPr lang="cs-CZ" dirty="0" smtClean="0"/>
              <a:t>soubory</a:t>
            </a:r>
          </a:p>
          <a:p>
            <a:pPr lvl="2"/>
            <a:r>
              <a:rPr lang="cs-CZ" dirty="0" smtClean="0"/>
              <a:t>velká </a:t>
            </a:r>
            <a:r>
              <a:rPr lang="cs-CZ" dirty="0"/>
              <a:t>data jsou uložená v </a:t>
            </a:r>
            <a:r>
              <a:rPr lang="cs-CZ" dirty="0" smtClean="0"/>
              <a:t>menším množství velkých souborů</a:t>
            </a:r>
            <a:endParaRPr lang="cs-CZ" dirty="0"/>
          </a:p>
          <a:p>
            <a:pPr lvl="1"/>
            <a:r>
              <a:rPr lang="cs-CZ" dirty="0" smtClean="0"/>
              <a:t>write-once-read-many</a:t>
            </a:r>
          </a:p>
          <a:p>
            <a:pPr lvl="2"/>
            <a:r>
              <a:rPr lang="cs-CZ" dirty="0" smtClean="0"/>
              <a:t>jednou zapsaný </a:t>
            </a:r>
            <a:r>
              <a:rPr lang="cs-CZ" dirty="0"/>
              <a:t>soubor už není možné měnit ani přidávat data na </a:t>
            </a:r>
            <a:r>
              <a:rPr lang="cs-CZ" dirty="0" smtClean="0"/>
              <a:t>konec</a:t>
            </a:r>
          </a:p>
          <a:p>
            <a:pPr lvl="2"/>
            <a:r>
              <a:rPr lang="cs-CZ" dirty="0" smtClean="0"/>
              <a:t>podpora </a:t>
            </a:r>
            <a:r>
              <a:rPr lang="cs-CZ" dirty="0"/>
              <a:t>pro append už sice existuje </a:t>
            </a:r>
            <a:r>
              <a:rPr lang="cs-CZ" dirty="0" smtClean="0"/>
              <a:t>(HDFS-265), </a:t>
            </a:r>
            <a:r>
              <a:rPr lang="cs-CZ" dirty="0"/>
              <a:t>ale </a:t>
            </a:r>
            <a:r>
              <a:rPr lang="cs-CZ" dirty="0" smtClean="0"/>
              <a:t>jen pro speciální případy</a:t>
            </a:r>
            <a:endParaRPr lang="cs-CZ" dirty="0"/>
          </a:p>
          <a:p>
            <a:pPr lvl="1"/>
            <a:r>
              <a:rPr lang="cs-CZ" i="1" dirty="0"/>
              <a:t>„Moving </a:t>
            </a:r>
            <a:r>
              <a:rPr lang="en-US" i="1" dirty="0" smtClean="0"/>
              <a:t>c</a:t>
            </a:r>
            <a:r>
              <a:rPr lang="cs-CZ" i="1" dirty="0" smtClean="0"/>
              <a:t>omputation </a:t>
            </a:r>
            <a:r>
              <a:rPr lang="cs-CZ" i="1" dirty="0"/>
              <a:t>is </a:t>
            </a:r>
            <a:r>
              <a:rPr lang="en-US" i="1" dirty="0" smtClean="0"/>
              <a:t>c</a:t>
            </a:r>
            <a:r>
              <a:rPr lang="cs-CZ" i="1" dirty="0" smtClean="0"/>
              <a:t>heaper </a:t>
            </a:r>
            <a:r>
              <a:rPr lang="cs-CZ" i="1" dirty="0"/>
              <a:t>than </a:t>
            </a:r>
            <a:r>
              <a:rPr lang="en-US" i="1" dirty="0" smtClean="0"/>
              <a:t>m</a:t>
            </a:r>
            <a:r>
              <a:rPr lang="cs-CZ" i="1" dirty="0" smtClean="0"/>
              <a:t>oving </a:t>
            </a:r>
            <a:r>
              <a:rPr lang="en-US" i="1" dirty="0" smtClean="0"/>
              <a:t>d</a:t>
            </a:r>
            <a:r>
              <a:rPr lang="cs-CZ" i="1" dirty="0" smtClean="0"/>
              <a:t>ata“</a:t>
            </a:r>
          </a:p>
          <a:p>
            <a:pPr lvl="2"/>
            <a:r>
              <a:rPr lang="cs-CZ" dirty="0" smtClean="0"/>
              <a:t>výpočet </a:t>
            </a:r>
            <a:r>
              <a:rPr lang="cs-CZ" dirty="0"/>
              <a:t>je </a:t>
            </a:r>
            <a:r>
              <a:rPr lang="cs-CZ" dirty="0" smtClean="0"/>
              <a:t>efektivnější spustit </a:t>
            </a:r>
            <a:r>
              <a:rPr lang="cs-CZ" dirty="0"/>
              <a:t>přímo u </a:t>
            </a:r>
            <a:r>
              <a:rPr lang="cs-CZ" dirty="0" smtClean="0"/>
              <a:t>dat</a:t>
            </a:r>
            <a:endParaRPr lang="cs-CZ" dirty="0"/>
          </a:p>
        </p:txBody>
      </p:sp>
    </p:spTree>
    <p:extLst>
      <p:ext uri="{BB962C8B-B14F-4D97-AF65-F5344CB8AC3E}">
        <p14:creationId xmlns:p14="http://schemas.microsoft.com/office/powerpoint/2010/main" val="16220620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HDFS</a:t>
            </a:r>
            <a:endParaRPr lang="en-US" dirty="0"/>
          </a:p>
        </p:txBody>
      </p:sp>
      <p:sp>
        <p:nvSpPr>
          <p:cNvPr id="5" name="Content Placeholder 4"/>
          <p:cNvSpPr>
            <a:spLocks noGrp="1"/>
          </p:cNvSpPr>
          <p:nvPr>
            <p:ph sz="quarter" idx="13"/>
          </p:nvPr>
        </p:nvSpPr>
        <p:spPr>
          <a:xfrm>
            <a:off x="107504" y="548680"/>
            <a:ext cx="8928992" cy="6048672"/>
          </a:xfrm>
        </p:spPr>
        <p:txBody>
          <a:bodyPr anchor="t">
            <a:normAutofit fontScale="92500" lnSpcReduction="10000"/>
          </a:bodyPr>
          <a:lstStyle/>
          <a:p>
            <a:r>
              <a:rPr lang="cs-CZ" b="1" dirty="0" smtClean="0"/>
              <a:t>Architektura HDFS</a:t>
            </a:r>
            <a:endParaRPr lang="cs-CZ" b="1" dirty="0"/>
          </a:p>
          <a:p>
            <a:pPr lvl="1"/>
            <a:r>
              <a:rPr lang="cs-CZ" dirty="0" smtClean="0"/>
              <a:t>NameNode</a:t>
            </a:r>
          </a:p>
          <a:p>
            <a:pPr lvl="2"/>
            <a:r>
              <a:rPr lang="cs-CZ" dirty="0" smtClean="0"/>
              <a:t>master</a:t>
            </a:r>
            <a:r>
              <a:rPr lang="en-US" dirty="0" smtClean="0"/>
              <a:t> -</a:t>
            </a:r>
            <a:r>
              <a:rPr lang="cs-CZ" dirty="0" smtClean="0"/>
              <a:t> správa metadat</a:t>
            </a:r>
          </a:p>
          <a:p>
            <a:pPr lvl="2"/>
            <a:r>
              <a:rPr lang="cs-CZ" dirty="0" smtClean="0"/>
              <a:t>seznam </a:t>
            </a:r>
            <a:r>
              <a:rPr lang="cs-CZ" dirty="0"/>
              <a:t>souborů </a:t>
            </a:r>
            <a:r>
              <a:rPr lang="cs-CZ" dirty="0" smtClean="0"/>
              <a:t>a adresářů</a:t>
            </a:r>
            <a:r>
              <a:rPr lang="cs-CZ" dirty="0"/>
              <a:t>, jejich mapování na </a:t>
            </a:r>
            <a:r>
              <a:rPr lang="cs-CZ" dirty="0" smtClean="0"/>
              <a:t>bloky, umístění bloků</a:t>
            </a:r>
          </a:p>
          <a:p>
            <a:pPr lvl="1"/>
            <a:r>
              <a:rPr lang="cs-CZ" dirty="0" smtClean="0"/>
              <a:t>DataNode</a:t>
            </a:r>
          </a:p>
          <a:p>
            <a:pPr lvl="2"/>
            <a:r>
              <a:rPr lang="cs-CZ" dirty="0" smtClean="0"/>
              <a:t>slave</a:t>
            </a:r>
            <a:r>
              <a:rPr lang="en-US" dirty="0" smtClean="0"/>
              <a:t> -</a:t>
            </a:r>
            <a:r>
              <a:rPr lang="cs-CZ" dirty="0" smtClean="0"/>
              <a:t> úložiště </a:t>
            </a:r>
            <a:r>
              <a:rPr lang="cs-CZ" dirty="0"/>
              <a:t>bloků, </a:t>
            </a:r>
            <a:r>
              <a:rPr lang="cs-CZ" dirty="0" smtClean="0"/>
              <a:t>operace zápisu a čtení, </a:t>
            </a:r>
            <a:r>
              <a:rPr lang="cs-CZ" dirty="0"/>
              <a:t>neví nic o souborech</a:t>
            </a:r>
            <a:endParaRPr lang="cs-CZ" dirty="0" smtClean="0"/>
          </a:p>
          <a:p>
            <a:pPr lvl="2"/>
            <a:r>
              <a:rPr lang="cs-CZ" dirty="0" smtClean="0"/>
              <a:t>NameNode může </a:t>
            </a:r>
            <a:r>
              <a:rPr lang="cs-CZ" dirty="0"/>
              <a:t>nařídit blok </a:t>
            </a:r>
            <a:r>
              <a:rPr lang="cs-CZ" dirty="0" smtClean="0"/>
              <a:t>zreplikovat </a:t>
            </a:r>
            <a:r>
              <a:rPr lang="cs-CZ" dirty="0"/>
              <a:t>či </a:t>
            </a:r>
            <a:r>
              <a:rPr lang="cs-CZ" dirty="0" smtClean="0"/>
              <a:t>smazat</a:t>
            </a:r>
          </a:p>
          <a:p>
            <a:pPr lvl="1"/>
            <a:r>
              <a:rPr lang="cs-CZ" dirty="0" smtClean="0"/>
              <a:t>operace </a:t>
            </a:r>
            <a:r>
              <a:rPr lang="cs-CZ" dirty="0"/>
              <a:t>se souborovým </a:t>
            </a:r>
            <a:r>
              <a:rPr lang="cs-CZ" dirty="0" smtClean="0"/>
              <a:t>systémem</a:t>
            </a:r>
          </a:p>
          <a:p>
            <a:pPr lvl="2"/>
            <a:r>
              <a:rPr lang="cs-CZ" dirty="0"/>
              <a:t>zápis: NameNode založí soubor a rozhodne, jaký DataNode použít</a:t>
            </a:r>
          </a:p>
          <a:p>
            <a:pPr lvl="2"/>
            <a:r>
              <a:rPr lang="cs-CZ" dirty="0" smtClean="0"/>
              <a:t>čtení: NameNode </a:t>
            </a:r>
            <a:r>
              <a:rPr lang="cs-CZ" dirty="0"/>
              <a:t>zjistí </a:t>
            </a:r>
            <a:r>
              <a:rPr lang="cs-CZ" dirty="0" smtClean="0"/>
              <a:t>umístění bloků souboru, klient komunikuje přímo s DataNode</a:t>
            </a:r>
          </a:p>
          <a:p>
            <a:pPr lvl="1"/>
            <a:r>
              <a:rPr lang="cs-CZ" dirty="0" smtClean="0"/>
              <a:t>replikace</a:t>
            </a:r>
            <a:endParaRPr lang="cs-CZ" dirty="0"/>
          </a:p>
          <a:p>
            <a:pPr lvl="2"/>
            <a:r>
              <a:rPr lang="cs-CZ" dirty="0"/>
              <a:t>atribut </a:t>
            </a:r>
            <a:r>
              <a:rPr lang="cs-CZ" dirty="0" smtClean="0"/>
              <a:t>souboru - počet </a:t>
            </a:r>
            <a:r>
              <a:rPr lang="cs-CZ" dirty="0"/>
              <a:t>požadovaných replik</a:t>
            </a:r>
            <a:endParaRPr lang="cs-CZ" dirty="0" smtClean="0"/>
          </a:p>
          <a:p>
            <a:pPr lvl="2"/>
            <a:r>
              <a:rPr lang="cs-CZ" dirty="0" smtClean="0"/>
              <a:t>na </a:t>
            </a:r>
            <a:r>
              <a:rPr lang="cs-CZ" dirty="0"/>
              <a:t>jednom </a:t>
            </a:r>
            <a:r>
              <a:rPr lang="en-US" dirty="0" err="1" smtClean="0"/>
              <a:t>uzlu</a:t>
            </a:r>
            <a:r>
              <a:rPr lang="en-US" dirty="0" smtClean="0"/>
              <a:t> </a:t>
            </a:r>
            <a:r>
              <a:rPr lang="cs-CZ" dirty="0" smtClean="0"/>
              <a:t>vždy </a:t>
            </a:r>
            <a:r>
              <a:rPr lang="cs-CZ" dirty="0"/>
              <a:t>jedna </a:t>
            </a:r>
            <a:r>
              <a:rPr lang="cs-CZ" dirty="0" smtClean="0"/>
              <a:t>replika bloku</a:t>
            </a:r>
          </a:p>
          <a:p>
            <a:pPr lvl="2"/>
            <a:r>
              <a:rPr lang="cs-CZ" dirty="0" smtClean="0"/>
              <a:t>odolnost proti výpadku disku / uzlu</a:t>
            </a:r>
          </a:p>
          <a:p>
            <a:pPr lvl="2"/>
            <a:r>
              <a:rPr lang="cs-CZ" dirty="0" smtClean="0"/>
              <a:t>zápis</a:t>
            </a:r>
            <a:r>
              <a:rPr lang="en-US" dirty="0"/>
              <a:t>:</a:t>
            </a:r>
            <a:r>
              <a:rPr lang="cs-CZ" dirty="0" smtClean="0"/>
              <a:t> odložen</a:t>
            </a:r>
            <a:r>
              <a:rPr lang="cs-CZ" dirty="0"/>
              <a:t>á</a:t>
            </a:r>
            <a:r>
              <a:rPr lang="cs-CZ" dirty="0" smtClean="0"/>
              <a:t> replikace</a:t>
            </a:r>
          </a:p>
          <a:p>
            <a:pPr lvl="1"/>
            <a:r>
              <a:rPr lang="cs-CZ" dirty="0" smtClean="0"/>
              <a:t>HCFS - HDFS rozhraní</a:t>
            </a:r>
          </a:p>
          <a:p>
            <a:pPr lvl="2"/>
            <a:r>
              <a:rPr lang="cs-CZ" dirty="0" smtClean="0"/>
              <a:t>možné jiné implementace FS</a:t>
            </a:r>
          </a:p>
          <a:p>
            <a:pPr lvl="2"/>
            <a:r>
              <a:rPr lang="cs-CZ" dirty="0" smtClean="0"/>
              <a:t>Azure </a:t>
            </a:r>
            <a:r>
              <a:rPr lang="cs-CZ" dirty="0"/>
              <a:t>Blob </a:t>
            </a:r>
            <a:r>
              <a:rPr lang="cs-CZ" dirty="0" smtClean="0"/>
              <a:t>Storage,  CassandraFS, CephFS, CleverSafe </a:t>
            </a:r>
            <a:r>
              <a:rPr lang="cs-CZ" dirty="0"/>
              <a:t>Object </a:t>
            </a:r>
            <a:r>
              <a:rPr lang="cs-CZ" dirty="0" smtClean="0"/>
              <a:t>Store, GlusterFS, GridGain, Lustre, MapR FS, Quantcast FS, Symtantec </a:t>
            </a:r>
            <a:r>
              <a:rPr lang="cs-CZ" dirty="0"/>
              <a:t>Veritas Cluster </a:t>
            </a:r>
            <a:r>
              <a:rPr lang="cs-CZ" dirty="0" smtClean="0"/>
              <a:t>FS, ...</a:t>
            </a:r>
            <a:endParaRPr lang="cs-CZ" dirty="0"/>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233" t="20332" r="5800" b="9820"/>
          <a:stretch/>
        </p:blipFill>
        <p:spPr bwMode="auto">
          <a:xfrm>
            <a:off x="5175472" y="3683124"/>
            <a:ext cx="3754617" cy="20821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57338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Pig</a:t>
            </a:r>
            <a:endParaRPr lang="en-US" dirty="0"/>
          </a:p>
        </p:txBody>
      </p:sp>
      <p:sp>
        <p:nvSpPr>
          <p:cNvPr id="5" name="Content Placeholder 4"/>
          <p:cNvSpPr>
            <a:spLocks noGrp="1"/>
          </p:cNvSpPr>
          <p:nvPr>
            <p:ph sz="quarter" idx="13"/>
          </p:nvPr>
        </p:nvSpPr>
        <p:spPr>
          <a:xfrm>
            <a:off x="107504" y="548680"/>
            <a:ext cx="8928992" cy="6120680"/>
          </a:xfrm>
        </p:spPr>
        <p:txBody>
          <a:bodyPr anchor="t">
            <a:normAutofit lnSpcReduction="10000"/>
          </a:bodyPr>
          <a:lstStyle/>
          <a:p>
            <a:r>
              <a:rPr lang="en-US" dirty="0" smtClean="0"/>
              <a:t>Pig</a:t>
            </a:r>
            <a:endParaRPr lang="cs-CZ" dirty="0" smtClean="0"/>
          </a:p>
          <a:p>
            <a:pPr lvl="1"/>
            <a:r>
              <a:rPr lang="en-US" dirty="0" err="1" smtClean="0"/>
              <a:t>nev</a:t>
            </a:r>
            <a:r>
              <a:rPr lang="cs-CZ" dirty="0" smtClean="0"/>
              <a:t>ýhody </a:t>
            </a:r>
            <a:r>
              <a:rPr lang="en-US" dirty="0" smtClean="0"/>
              <a:t>Map/Reduce</a:t>
            </a:r>
            <a:endParaRPr lang="cs-CZ" dirty="0" smtClean="0"/>
          </a:p>
          <a:p>
            <a:pPr lvl="2"/>
            <a:r>
              <a:rPr lang="en-US" dirty="0" smtClean="0"/>
              <a:t>p</a:t>
            </a:r>
            <a:r>
              <a:rPr lang="cs-CZ" dirty="0" smtClean="0"/>
              <a:t>ří</a:t>
            </a:r>
            <a:r>
              <a:rPr lang="en-US" dirty="0" smtClean="0"/>
              <a:t>li</a:t>
            </a:r>
            <a:r>
              <a:rPr lang="cs-CZ" dirty="0" smtClean="0"/>
              <a:t>š</a:t>
            </a:r>
            <a:r>
              <a:rPr lang="en-US" dirty="0" smtClean="0"/>
              <a:t> low-level</a:t>
            </a:r>
            <a:endParaRPr lang="cs-CZ" dirty="0" smtClean="0"/>
          </a:p>
          <a:p>
            <a:pPr lvl="2"/>
            <a:r>
              <a:rPr lang="cs-CZ" dirty="0" smtClean="0"/>
              <a:t>nepodporuje složitější data-flow</a:t>
            </a:r>
          </a:p>
          <a:p>
            <a:pPr lvl="1"/>
            <a:endParaRPr lang="cs-CZ" dirty="0"/>
          </a:p>
          <a:p>
            <a:pPr lvl="1"/>
            <a:endParaRPr lang="cs-CZ" dirty="0" smtClean="0"/>
          </a:p>
          <a:p>
            <a:pPr lvl="1"/>
            <a:endParaRPr lang="cs-CZ" dirty="0"/>
          </a:p>
          <a:p>
            <a:pPr lvl="1"/>
            <a:endParaRPr lang="cs-CZ" dirty="0" smtClean="0"/>
          </a:p>
          <a:p>
            <a:pPr lvl="1"/>
            <a:r>
              <a:rPr lang="cs-CZ" dirty="0" smtClean="0"/>
              <a:t>Pig </a:t>
            </a:r>
            <a:r>
              <a:rPr lang="cs-CZ" dirty="0"/>
              <a:t>- </a:t>
            </a:r>
            <a:r>
              <a:rPr lang="cs-CZ" dirty="0" smtClean="0"/>
              <a:t>runtime </a:t>
            </a:r>
            <a:r>
              <a:rPr lang="cs-CZ" dirty="0"/>
              <a:t>environment for </a:t>
            </a:r>
            <a:r>
              <a:rPr lang="en-US" dirty="0"/>
              <a:t>web-scale data</a:t>
            </a:r>
            <a:r>
              <a:rPr lang="cs-CZ" dirty="0"/>
              <a:t> </a:t>
            </a:r>
            <a:r>
              <a:rPr lang="en-US" dirty="0" smtClean="0"/>
              <a:t>processing</a:t>
            </a:r>
            <a:endParaRPr lang="cs-CZ" dirty="0" smtClean="0"/>
          </a:p>
          <a:p>
            <a:pPr lvl="1"/>
            <a:r>
              <a:rPr lang="en-US" dirty="0" err="1" smtClean="0"/>
              <a:t>transforma</a:t>
            </a:r>
            <a:r>
              <a:rPr lang="cs-CZ" dirty="0" smtClean="0"/>
              <a:t>ce</a:t>
            </a:r>
            <a:r>
              <a:rPr lang="en-US" dirty="0" smtClean="0"/>
              <a:t> </a:t>
            </a:r>
            <a:r>
              <a:rPr lang="cs-CZ" dirty="0" smtClean="0"/>
              <a:t>na</a:t>
            </a:r>
            <a:r>
              <a:rPr lang="en-US" dirty="0" smtClean="0"/>
              <a:t> </a:t>
            </a:r>
            <a:r>
              <a:rPr lang="cs-CZ" dirty="0" smtClean="0"/>
              <a:t>soustavu </a:t>
            </a:r>
            <a:r>
              <a:rPr lang="en-US" dirty="0" err="1" smtClean="0"/>
              <a:t>MapReduce</a:t>
            </a:r>
            <a:r>
              <a:rPr lang="en-US" dirty="0" smtClean="0"/>
              <a:t> job</a:t>
            </a:r>
            <a:r>
              <a:rPr lang="cs-CZ" dirty="0" smtClean="0"/>
              <a:t>ů</a:t>
            </a:r>
          </a:p>
          <a:p>
            <a:pPr lvl="1"/>
            <a:r>
              <a:rPr lang="cs-CZ" dirty="0" smtClean="0"/>
              <a:t>BigData - batch processing</a:t>
            </a:r>
            <a:endParaRPr lang="en-US" dirty="0" smtClean="0"/>
          </a:p>
          <a:p>
            <a:r>
              <a:rPr lang="cs-CZ" dirty="0" smtClean="0"/>
              <a:t>PigLatin</a:t>
            </a:r>
          </a:p>
          <a:p>
            <a:pPr lvl="1"/>
            <a:r>
              <a:rPr lang="cs-CZ" dirty="0" smtClean="0"/>
              <a:t>hi-level language for data analysis</a:t>
            </a:r>
            <a:endParaRPr lang="en-US" dirty="0" smtClean="0"/>
          </a:p>
          <a:p>
            <a:pPr lvl="1"/>
            <a:r>
              <a:rPr lang="en-US" dirty="0" smtClean="0"/>
              <a:t>data-parallel language</a:t>
            </a:r>
            <a:endParaRPr lang="en-US" dirty="0"/>
          </a:p>
          <a:p>
            <a:pPr lvl="1"/>
            <a:r>
              <a:rPr lang="cs-CZ" dirty="0" smtClean="0"/>
              <a:t>operace pro manipulaci s </a:t>
            </a:r>
            <a:r>
              <a:rPr lang="en-US" dirty="0" err="1" smtClean="0"/>
              <a:t>rela</a:t>
            </a:r>
            <a:r>
              <a:rPr lang="cs-CZ" dirty="0" smtClean="0"/>
              <a:t>čními daty</a:t>
            </a:r>
          </a:p>
          <a:p>
            <a:pPr lvl="1"/>
            <a:r>
              <a:rPr lang="en-US" dirty="0" err="1" smtClean="0"/>
              <a:t>imperativ</a:t>
            </a:r>
            <a:r>
              <a:rPr lang="cs-CZ" dirty="0" smtClean="0"/>
              <a:t>ní</a:t>
            </a:r>
            <a:r>
              <a:rPr lang="en-US" dirty="0" smtClean="0"/>
              <a:t> </a:t>
            </a:r>
            <a:r>
              <a:rPr lang="en-US" dirty="0" err="1" smtClean="0"/>
              <a:t>styl</a:t>
            </a:r>
            <a:r>
              <a:rPr lang="cs-CZ" dirty="0" smtClean="0"/>
              <a:t> programování</a:t>
            </a:r>
            <a:endParaRPr lang="en-US" dirty="0" smtClean="0"/>
          </a:p>
          <a:p>
            <a:pPr lvl="1"/>
            <a:r>
              <a:rPr lang="cs-CZ" dirty="0" smtClean="0"/>
              <a:t>snadná uživatelská rozšíření</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4536" y="456506"/>
            <a:ext cx="2534624"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7937" y="1988840"/>
            <a:ext cx="5616599" cy="1161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Pig Data Flow &amp; Pig Latin</a:t>
            </a:r>
            <a:endParaRPr lang="cs-CZ" dirty="0"/>
          </a:p>
        </p:txBody>
      </p:sp>
      <p:sp>
        <p:nvSpPr>
          <p:cNvPr id="6" name="Content Placeholder 2"/>
          <p:cNvSpPr>
            <a:spLocks noGrp="1"/>
          </p:cNvSpPr>
          <p:nvPr/>
        </p:nvSpPr>
        <p:spPr bwMode="auto">
          <a:xfrm>
            <a:off x="137932" y="4005064"/>
            <a:ext cx="6329908" cy="2671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pitchFamily="-65" charset="-128"/>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pitchFamily="-65" charset="-128"/>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pitchFamily="-65" charset="-128"/>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pitchFamily="-65" charset="-128"/>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buFont typeface="Arial" charset="0"/>
              <a:buNone/>
            </a:pPr>
            <a:r>
              <a:rPr lang="en-US" altLang="cs-CZ" sz="1800" dirty="0" smtClean="0"/>
              <a:t>visits             = </a:t>
            </a:r>
            <a:r>
              <a:rPr lang="en-US" altLang="cs-CZ" sz="1800" dirty="0" smtClean="0">
                <a:solidFill>
                  <a:srgbClr val="F79646"/>
                </a:solidFill>
              </a:rPr>
              <a:t>load</a:t>
            </a:r>
            <a:r>
              <a:rPr lang="en-US" altLang="cs-CZ" sz="1800" dirty="0" smtClean="0"/>
              <a:t> </a:t>
            </a:r>
            <a:r>
              <a:rPr lang="en-US" altLang="cs-CZ" sz="1800" dirty="0"/>
              <a:t>‘/</a:t>
            </a:r>
            <a:r>
              <a:rPr lang="en-US" altLang="cs-CZ" sz="1800" dirty="0" smtClean="0"/>
              <a:t>data/visits’</a:t>
            </a:r>
            <a:r>
              <a:rPr lang="en-US" altLang="cs-CZ" sz="1800" dirty="0" smtClean="0">
                <a:solidFill>
                  <a:schemeClr val="accent2"/>
                </a:solidFill>
              </a:rPr>
              <a:t> </a:t>
            </a:r>
            <a:r>
              <a:rPr lang="en-US" altLang="cs-CZ" sz="1800" dirty="0" smtClean="0">
                <a:solidFill>
                  <a:srgbClr val="F79646"/>
                </a:solidFill>
              </a:rPr>
              <a:t>as</a:t>
            </a:r>
            <a:r>
              <a:rPr lang="en-US" altLang="cs-CZ" sz="1800" dirty="0" smtClean="0"/>
              <a:t> (user, </a:t>
            </a:r>
            <a:r>
              <a:rPr lang="en-US" altLang="cs-CZ" sz="1800" dirty="0" err="1" smtClean="0"/>
              <a:t>url</a:t>
            </a:r>
            <a:r>
              <a:rPr lang="en-US" altLang="cs-CZ" sz="1800" dirty="0" smtClean="0"/>
              <a:t>, time);</a:t>
            </a:r>
          </a:p>
          <a:p>
            <a:pPr>
              <a:lnSpc>
                <a:spcPct val="90000"/>
              </a:lnSpc>
              <a:buFont typeface="Arial" charset="0"/>
              <a:buNone/>
            </a:pPr>
            <a:r>
              <a:rPr lang="en-US" altLang="cs-CZ" sz="1800" dirty="0" err="1" smtClean="0"/>
              <a:t>gVisits</a:t>
            </a:r>
            <a:r>
              <a:rPr lang="en-US" altLang="cs-CZ" sz="1800" dirty="0" smtClean="0"/>
              <a:t>          = </a:t>
            </a:r>
            <a:r>
              <a:rPr lang="en-US" altLang="cs-CZ" sz="1800" dirty="0" smtClean="0">
                <a:solidFill>
                  <a:srgbClr val="F79646"/>
                </a:solidFill>
              </a:rPr>
              <a:t>group</a:t>
            </a:r>
            <a:r>
              <a:rPr lang="en-US" altLang="cs-CZ" sz="1800" dirty="0" smtClean="0"/>
              <a:t> visits </a:t>
            </a:r>
            <a:r>
              <a:rPr lang="en-US" altLang="cs-CZ" sz="1800" dirty="0" smtClean="0">
                <a:solidFill>
                  <a:srgbClr val="F79646"/>
                </a:solidFill>
              </a:rPr>
              <a:t>by</a:t>
            </a:r>
            <a:r>
              <a:rPr lang="en-US" altLang="cs-CZ" sz="1800" dirty="0" smtClean="0"/>
              <a:t> </a:t>
            </a:r>
            <a:r>
              <a:rPr lang="en-US" altLang="cs-CZ" sz="1800" dirty="0" err="1" smtClean="0"/>
              <a:t>url</a:t>
            </a:r>
            <a:r>
              <a:rPr lang="en-US" altLang="cs-CZ" sz="1800" dirty="0" smtClean="0"/>
              <a:t>;</a:t>
            </a:r>
          </a:p>
          <a:p>
            <a:pPr>
              <a:lnSpc>
                <a:spcPct val="90000"/>
              </a:lnSpc>
              <a:buFont typeface="Arial" charset="0"/>
              <a:buNone/>
            </a:pPr>
            <a:r>
              <a:rPr lang="en-US" altLang="cs-CZ" sz="1800" dirty="0" err="1" smtClean="0"/>
              <a:t>visitCounts</a:t>
            </a:r>
            <a:r>
              <a:rPr lang="en-US" altLang="cs-CZ" sz="1800" dirty="0" smtClean="0"/>
              <a:t>  = </a:t>
            </a:r>
            <a:r>
              <a:rPr lang="en-US" altLang="cs-CZ" sz="1800" dirty="0" err="1" smtClean="0">
                <a:solidFill>
                  <a:srgbClr val="F79646"/>
                </a:solidFill>
              </a:rPr>
              <a:t>foreach</a:t>
            </a:r>
            <a:r>
              <a:rPr lang="en-US" altLang="cs-CZ" sz="1800" dirty="0" smtClean="0"/>
              <a:t> </a:t>
            </a:r>
            <a:r>
              <a:rPr lang="en-US" altLang="cs-CZ" sz="1800" dirty="0" err="1" smtClean="0"/>
              <a:t>gVisits</a:t>
            </a:r>
            <a:r>
              <a:rPr lang="en-US" altLang="cs-CZ" sz="1800" dirty="0" smtClean="0"/>
              <a:t> </a:t>
            </a:r>
            <a:r>
              <a:rPr lang="en-US" altLang="cs-CZ" sz="1800" dirty="0" smtClean="0">
                <a:solidFill>
                  <a:srgbClr val="F79646"/>
                </a:solidFill>
              </a:rPr>
              <a:t>generate</a:t>
            </a:r>
            <a:r>
              <a:rPr lang="en-US" altLang="cs-CZ" sz="1800" dirty="0" smtClean="0"/>
              <a:t> </a:t>
            </a:r>
            <a:r>
              <a:rPr lang="en-US" altLang="cs-CZ" sz="1800" dirty="0" err="1" smtClean="0"/>
              <a:t>url</a:t>
            </a:r>
            <a:r>
              <a:rPr lang="en-US" altLang="cs-CZ" sz="1800" dirty="0" smtClean="0"/>
              <a:t>, count(visits);</a:t>
            </a:r>
          </a:p>
          <a:p>
            <a:pPr>
              <a:lnSpc>
                <a:spcPct val="90000"/>
              </a:lnSpc>
              <a:buFont typeface="Arial" charset="0"/>
              <a:buNone/>
            </a:pPr>
            <a:r>
              <a:rPr lang="en-US" altLang="cs-CZ" sz="1800" dirty="0" err="1" smtClean="0"/>
              <a:t>urlInfo</a:t>
            </a:r>
            <a:r>
              <a:rPr lang="en-US" altLang="cs-CZ" sz="1800" dirty="0" smtClean="0"/>
              <a:t>          = </a:t>
            </a:r>
            <a:r>
              <a:rPr lang="en-US" altLang="cs-CZ" sz="1800" dirty="0" smtClean="0">
                <a:solidFill>
                  <a:srgbClr val="F79646"/>
                </a:solidFill>
              </a:rPr>
              <a:t>load</a:t>
            </a:r>
            <a:r>
              <a:rPr lang="en-US" altLang="cs-CZ" sz="1800" dirty="0" smtClean="0"/>
              <a:t> </a:t>
            </a:r>
            <a:r>
              <a:rPr lang="en-US" altLang="cs-CZ" sz="1800" dirty="0"/>
              <a:t>‘/data/</a:t>
            </a:r>
            <a:r>
              <a:rPr lang="en-US" altLang="cs-CZ" sz="1800" dirty="0" err="1"/>
              <a:t>urlInfo</a:t>
            </a:r>
            <a:r>
              <a:rPr lang="en-US" altLang="cs-CZ" sz="1800" dirty="0"/>
              <a:t>’</a:t>
            </a:r>
            <a:r>
              <a:rPr lang="en-US" altLang="cs-CZ" sz="1800" dirty="0" smtClean="0">
                <a:solidFill>
                  <a:srgbClr val="C0504D"/>
                </a:solidFill>
              </a:rPr>
              <a:t> </a:t>
            </a:r>
            <a:r>
              <a:rPr lang="en-US" altLang="cs-CZ" sz="1800" dirty="0" smtClean="0">
                <a:solidFill>
                  <a:srgbClr val="F79646"/>
                </a:solidFill>
              </a:rPr>
              <a:t>as</a:t>
            </a:r>
            <a:r>
              <a:rPr lang="en-US" altLang="cs-CZ" sz="1800" dirty="0" smtClean="0"/>
              <a:t> (</a:t>
            </a:r>
            <a:r>
              <a:rPr lang="en-US" altLang="cs-CZ" sz="1800" dirty="0" err="1" smtClean="0"/>
              <a:t>url</a:t>
            </a:r>
            <a:r>
              <a:rPr lang="en-US" altLang="cs-CZ" sz="1800" dirty="0" smtClean="0"/>
              <a:t>, category, </a:t>
            </a:r>
            <a:r>
              <a:rPr lang="en-US" altLang="cs-CZ" sz="1800" dirty="0" err="1" smtClean="0"/>
              <a:t>pRank</a:t>
            </a:r>
            <a:r>
              <a:rPr lang="en-US" altLang="cs-CZ" sz="1800" dirty="0" smtClean="0"/>
              <a:t>);</a:t>
            </a:r>
          </a:p>
          <a:p>
            <a:pPr>
              <a:lnSpc>
                <a:spcPct val="90000"/>
              </a:lnSpc>
              <a:buFont typeface="Arial" charset="0"/>
              <a:buNone/>
            </a:pPr>
            <a:r>
              <a:rPr lang="en-US" altLang="cs-CZ" sz="1800" dirty="0" err="1" smtClean="0"/>
              <a:t>visitCounts</a:t>
            </a:r>
            <a:r>
              <a:rPr lang="en-US" altLang="cs-CZ" sz="1800" dirty="0" smtClean="0"/>
              <a:t>  = </a:t>
            </a:r>
            <a:r>
              <a:rPr lang="en-US" altLang="cs-CZ" sz="1800" dirty="0" smtClean="0">
                <a:solidFill>
                  <a:srgbClr val="F79646"/>
                </a:solidFill>
              </a:rPr>
              <a:t>join</a:t>
            </a:r>
            <a:r>
              <a:rPr lang="en-US" altLang="cs-CZ" sz="1800" dirty="0" smtClean="0"/>
              <a:t> </a:t>
            </a:r>
            <a:r>
              <a:rPr lang="en-US" altLang="cs-CZ" sz="1800" dirty="0" err="1" smtClean="0"/>
              <a:t>visitCounts</a:t>
            </a:r>
            <a:r>
              <a:rPr lang="en-US" altLang="cs-CZ" sz="1800" dirty="0" smtClean="0"/>
              <a:t> </a:t>
            </a:r>
            <a:r>
              <a:rPr lang="en-US" altLang="cs-CZ" sz="1800" dirty="0" smtClean="0">
                <a:solidFill>
                  <a:srgbClr val="F79646"/>
                </a:solidFill>
              </a:rPr>
              <a:t>by</a:t>
            </a:r>
            <a:r>
              <a:rPr lang="en-US" altLang="cs-CZ" sz="1800" dirty="0" smtClean="0"/>
              <a:t> </a:t>
            </a:r>
            <a:r>
              <a:rPr lang="en-US" altLang="cs-CZ" sz="1800" dirty="0" err="1" smtClean="0"/>
              <a:t>url</a:t>
            </a:r>
            <a:r>
              <a:rPr lang="en-US" altLang="cs-CZ" sz="1800" dirty="0" smtClean="0"/>
              <a:t>, </a:t>
            </a:r>
            <a:r>
              <a:rPr lang="en-US" altLang="cs-CZ" sz="1800" dirty="0" err="1" smtClean="0"/>
              <a:t>urlInfo</a:t>
            </a:r>
            <a:r>
              <a:rPr lang="en-US" altLang="cs-CZ" sz="1800" dirty="0" smtClean="0"/>
              <a:t> </a:t>
            </a:r>
            <a:r>
              <a:rPr lang="en-US" altLang="cs-CZ" sz="1800" dirty="0" smtClean="0">
                <a:solidFill>
                  <a:srgbClr val="F79646"/>
                </a:solidFill>
              </a:rPr>
              <a:t>by</a:t>
            </a:r>
            <a:r>
              <a:rPr lang="en-US" altLang="cs-CZ" sz="1800" dirty="0" smtClean="0"/>
              <a:t> </a:t>
            </a:r>
            <a:r>
              <a:rPr lang="en-US" altLang="cs-CZ" sz="1800" dirty="0" err="1" smtClean="0"/>
              <a:t>url</a:t>
            </a:r>
            <a:r>
              <a:rPr lang="en-US" altLang="cs-CZ" sz="1800" dirty="0" smtClean="0"/>
              <a:t>;</a:t>
            </a:r>
          </a:p>
          <a:p>
            <a:pPr>
              <a:lnSpc>
                <a:spcPct val="90000"/>
              </a:lnSpc>
              <a:buFont typeface="Arial" charset="0"/>
              <a:buNone/>
            </a:pPr>
            <a:r>
              <a:rPr lang="en-US" altLang="cs-CZ" sz="1800" dirty="0" err="1" smtClean="0"/>
              <a:t>gCategories</a:t>
            </a:r>
            <a:r>
              <a:rPr lang="en-US" altLang="cs-CZ" sz="1800" dirty="0" smtClean="0"/>
              <a:t> = </a:t>
            </a:r>
            <a:r>
              <a:rPr lang="en-US" altLang="cs-CZ" sz="1800" dirty="0" smtClean="0">
                <a:solidFill>
                  <a:srgbClr val="F79646"/>
                </a:solidFill>
              </a:rPr>
              <a:t>group</a:t>
            </a:r>
            <a:r>
              <a:rPr lang="en-US" altLang="cs-CZ" sz="1800" dirty="0" smtClean="0"/>
              <a:t> </a:t>
            </a:r>
            <a:r>
              <a:rPr lang="en-US" altLang="cs-CZ" sz="1800" dirty="0" err="1" smtClean="0"/>
              <a:t>visitCounts</a:t>
            </a:r>
            <a:r>
              <a:rPr lang="en-US" altLang="cs-CZ" sz="1800" dirty="0" smtClean="0"/>
              <a:t> </a:t>
            </a:r>
            <a:r>
              <a:rPr lang="en-US" altLang="cs-CZ" sz="1800" dirty="0" smtClean="0">
                <a:solidFill>
                  <a:srgbClr val="F79646"/>
                </a:solidFill>
              </a:rPr>
              <a:t>by</a:t>
            </a:r>
            <a:r>
              <a:rPr lang="en-US" altLang="cs-CZ" sz="1800" dirty="0" smtClean="0"/>
              <a:t> category;</a:t>
            </a:r>
          </a:p>
          <a:p>
            <a:pPr>
              <a:lnSpc>
                <a:spcPct val="90000"/>
              </a:lnSpc>
              <a:buFont typeface="Arial" charset="0"/>
              <a:buNone/>
            </a:pPr>
            <a:r>
              <a:rPr lang="en-US" altLang="cs-CZ" sz="1800" dirty="0" err="1" smtClean="0"/>
              <a:t>topUrls</a:t>
            </a:r>
            <a:r>
              <a:rPr lang="en-US" altLang="cs-CZ" sz="1800" dirty="0"/>
              <a:t> </a:t>
            </a:r>
            <a:r>
              <a:rPr lang="en-US" altLang="cs-CZ" sz="1800" dirty="0" smtClean="0"/>
              <a:t>        = </a:t>
            </a:r>
            <a:r>
              <a:rPr lang="en-US" altLang="cs-CZ" sz="1800" dirty="0" err="1" smtClean="0">
                <a:solidFill>
                  <a:srgbClr val="F79646"/>
                </a:solidFill>
              </a:rPr>
              <a:t>foreach</a:t>
            </a:r>
            <a:r>
              <a:rPr lang="en-US" altLang="cs-CZ" sz="1800" dirty="0" smtClean="0"/>
              <a:t> </a:t>
            </a:r>
            <a:r>
              <a:rPr lang="en-US" altLang="cs-CZ" sz="1800" dirty="0" err="1" smtClean="0"/>
              <a:t>gCategories</a:t>
            </a:r>
            <a:r>
              <a:rPr lang="en-US" altLang="cs-CZ" sz="1800" dirty="0" smtClean="0"/>
              <a:t> </a:t>
            </a:r>
            <a:r>
              <a:rPr lang="en-US" altLang="cs-CZ" sz="1800" dirty="0" smtClean="0">
                <a:solidFill>
                  <a:srgbClr val="F79646"/>
                </a:solidFill>
              </a:rPr>
              <a:t>generate</a:t>
            </a:r>
            <a:r>
              <a:rPr lang="en-US" altLang="cs-CZ" sz="1800" dirty="0" smtClean="0"/>
              <a:t> top(visitCounts,10);</a:t>
            </a:r>
          </a:p>
          <a:p>
            <a:pPr>
              <a:lnSpc>
                <a:spcPct val="90000"/>
              </a:lnSpc>
              <a:buFont typeface="Arial" charset="0"/>
              <a:buNone/>
            </a:pPr>
            <a:r>
              <a:rPr lang="en-US" altLang="cs-CZ" sz="1800" dirty="0" smtClean="0">
                <a:solidFill>
                  <a:srgbClr val="F79646"/>
                </a:solidFill>
              </a:rPr>
              <a:t>			       </a:t>
            </a:r>
            <a:r>
              <a:rPr lang="en-US" altLang="cs-CZ" sz="1050" dirty="0" smtClean="0">
                <a:solidFill>
                  <a:srgbClr val="F79646"/>
                </a:solidFill>
              </a:rPr>
              <a:t> </a:t>
            </a:r>
            <a:r>
              <a:rPr lang="en-US" altLang="cs-CZ" sz="1800" dirty="0" smtClean="0">
                <a:solidFill>
                  <a:srgbClr val="F79646"/>
                </a:solidFill>
              </a:rPr>
              <a:t>store</a:t>
            </a:r>
            <a:r>
              <a:rPr lang="en-US" altLang="cs-CZ" sz="1800" dirty="0" smtClean="0"/>
              <a:t> </a:t>
            </a:r>
            <a:r>
              <a:rPr lang="en-US" altLang="cs-CZ" sz="1800" dirty="0" err="1" smtClean="0"/>
              <a:t>topUrls</a:t>
            </a:r>
            <a:r>
              <a:rPr lang="en-US" altLang="cs-CZ" sz="1800" dirty="0" smtClean="0"/>
              <a:t> </a:t>
            </a:r>
            <a:r>
              <a:rPr lang="en-US" altLang="cs-CZ" sz="1800" dirty="0">
                <a:solidFill>
                  <a:srgbClr val="F79646"/>
                </a:solidFill>
              </a:rPr>
              <a:t>into</a:t>
            </a:r>
            <a:r>
              <a:rPr lang="en-US" altLang="cs-CZ" sz="1800" dirty="0" smtClean="0"/>
              <a:t> ‘/data/</a:t>
            </a:r>
            <a:r>
              <a:rPr lang="en-US" altLang="cs-CZ" sz="1800" dirty="0" err="1" smtClean="0"/>
              <a:t>topUrls</a:t>
            </a:r>
            <a:r>
              <a:rPr lang="en-US" altLang="cs-CZ" sz="1800" dirty="0" smtClean="0"/>
              <a:t>’;</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548680"/>
            <a:ext cx="6183190" cy="4531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0648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Compilation into Map-Reduce</a:t>
            </a:r>
            <a:endParaRPr lang="cs-CZ" dirty="0"/>
          </a:p>
        </p:txBody>
      </p:sp>
      <p:sp>
        <p:nvSpPr>
          <p:cNvPr id="7" name="Rounded Rectangle 6"/>
          <p:cNvSpPr>
            <a:spLocks noChangeArrowheads="1"/>
          </p:cNvSpPr>
          <p:nvPr/>
        </p:nvSpPr>
        <p:spPr bwMode="auto">
          <a:xfrm>
            <a:off x="803274" y="1186656"/>
            <a:ext cx="1981200" cy="457200"/>
          </a:xfrm>
          <a:prstGeom prst="roundRect">
            <a:avLst>
              <a:gd name="adj" fmla="val 16667"/>
            </a:avLst>
          </a:prstGeom>
          <a:gradFill rotWithShape="1">
            <a:gsLst>
              <a:gs pos="0">
                <a:srgbClr val="C8B0ED"/>
              </a:gs>
              <a:gs pos="100000">
                <a:srgbClr val="7F5BAB"/>
              </a:gs>
            </a:gsLst>
            <a:lin ang="5400000"/>
          </a:gradFill>
          <a:ln w="9525">
            <a:solidFill>
              <a:srgbClr val="7D60A0"/>
            </a:solidFill>
            <a:round/>
            <a:headEnd/>
            <a:tailEnd/>
          </a:ln>
          <a:effectLst>
            <a:outerShdw blurRad="40000" dist="23000" dir="5400000" rotWithShape="0">
              <a:srgbClr val="808080">
                <a:alpha val="34999"/>
              </a:srgbClr>
            </a:outerShdw>
          </a:effectLst>
        </p:spPr>
        <p:txBody>
          <a:bodyPr anchor="ctr"/>
          <a:lstStyle>
            <a:defPPr>
              <a:defRPr lang="en-US"/>
            </a:defPPr>
            <a:lvl1pPr algn="l" defTabSz="457200" rtl="0" fontAlgn="base">
              <a:spcBef>
                <a:spcPct val="0"/>
              </a:spcBef>
              <a:spcAft>
                <a:spcPct val="0"/>
              </a:spcAft>
              <a:defRPr kern="1200">
                <a:solidFill>
                  <a:schemeClr val="tx1"/>
                </a:solidFill>
                <a:latin typeface="Arial" charset="0"/>
                <a:ea typeface="ＭＳ Ｐゴシック" pitchFamily="-65"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65"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65"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65"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65" charset="-128"/>
                <a:cs typeface="+mn-cs"/>
              </a:defRPr>
            </a:lvl5pPr>
            <a:lvl6pPr marL="2286000" algn="l" defTabSz="914400" rtl="0" eaLnBrk="1" latinLnBrk="0" hangingPunct="1">
              <a:defRPr kern="1200">
                <a:solidFill>
                  <a:schemeClr val="tx1"/>
                </a:solidFill>
                <a:latin typeface="Arial" charset="0"/>
                <a:ea typeface="ＭＳ Ｐゴシック" pitchFamily="-65" charset="-128"/>
                <a:cs typeface="+mn-cs"/>
              </a:defRPr>
            </a:lvl6pPr>
            <a:lvl7pPr marL="2743200" algn="l" defTabSz="914400" rtl="0" eaLnBrk="1" latinLnBrk="0" hangingPunct="1">
              <a:defRPr kern="1200">
                <a:solidFill>
                  <a:schemeClr val="tx1"/>
                </a:solidFill>
                <a:latin typeface="Arial" charset="0"/>
                <a:ea typeface="ＭＳ Ｐゴシック" pitchFamily="-65" charset="-128"/>
                <a:cs typeface="+mn-cs"/>
              </a:defRPr>
            </a:lvl7pPr>
            <a:lvl8pPr marL="3200400" algn="l" defTabSz="914400" rtl="0" eaLnBrk="1" latinLnBrk="0" hangingPunct="1">
              <a:defRPr kern="1200">
                <a:solidFill>
                  <a:schemeClr val="tx1"/>
                </a:solidFill>
                <a:latin typeface="Arial" charset="0"/>
                <a:ea typeface="ＭＳ Ｐゴシック" pitchFamily="-65" charset="-128"/>
                <a:cs typeface="+mn-cs"/>
              </a:defRPr>
            </a:lvl8pPr>
            <a:lvl9pPr marL="3657600" algn="l" defTabSz="914400" rtl="0" eaLnBrk="1" latinLnBrk="0" hangingPunct="1">
              <a:defRPr kern="1200">
                <a:solidFill>
                  <a:schemeClr val="tx1"/>
                </a:solidFill>
                <a:latin typeface="Arial" charset="0"/>
                <a:ea typeface="ＭＳ Ｐゴシック" pitchFamily="-65" charset="-128"/>
                <a:cs typeface="+mn-cs"/>
              </a:defRPr>
            </a:lvl9pPr>
          </a:lstStyle>
          <a:p>
            <a:pPr algn="ctr"/>
            <a:r>
              <a:rPr lang="en-US" altLang="cs-CZ" sz="2000">
                <a:solidFill>
                  <a:srgbClr val="FFFF00"/>
                </a:solidFill>
              </a:rPr>
              <a:t>Load </a:t>
            </a:r>
            <a:r>
              <a:rPr lang="en-US" altLang="cs-CZ" sz="1600">
                <a:solidFill>
                  <a:srgbClr val="FFFFFF"/>
                </a:solidFill>
              </a:rPr>
              <a:t>Visits</a:t>
            </a:r>
          </a:p>
        </p:txBody>
      </p:sp>
      <p:sp>
        <p:nvSpPr>
          <p:cNvPr id="8" name="Rounded Rectangle 7"/>
          <p:cNvSpPr>
            <a:spLocks noChangeArrowheads="1"/>
          </p:cNvSpPr>
          <p:nvPr/>
        </p:nvSpPr>
        <p:spPr bwMode="auto">
          <a:xfrm>
            <a:off x="1565274" y="1948656"/>
            <a:ext cx="1981200" cy="457200"/>
          </a:xfrm>
          <a:prstGeom prst="roundRect">
            <a:avLst>
              <a:gd name="adj" fmla="val 16667"/>
            </a:avLst>
          </a:prstGeom>
          <a:gradFill rotWithShape="1">
            <a:gsLst>
              <a:gs pos="0">
                <a:srgbClr val="C8B0ED"/>
              </a:gs>
              <a:gs pos="100000">
                <a:srgbClr val="7F5BAB"/>
              </a:gs>
            </a:gsLst>
            <a:lin ang="5400000"/>
          </a:gradFill>
          <a:ln w="9525">
            <a:solidFill>
              <a:srgbClr val="7D60A0"/>
            </a:solidFill>
            <a:round/>
            <a:headEnd/>
            <a:tailEnd/>
          </a:ln>
          <a:effectLst>
            <a:outerShdw blurRad="40000" dist="23000" dir="5400000" rotWithShape="0">
              <a:srgbClr val="808080">
                <a:alpha val="34999"/>
              </a:srgbClr>
            </a:outerShdw>
          </a:effectLst>
        </p:spPr>
        <p:txBody>
          <a:bodyPr anchor="ctr"/>
          <a:lstStyle>
            <a:defPPr>
              <a:defRPr lang="en-US"/>
            </a:defPPr>
            <a:lvl1pPr algn="l" defTabSz="457200" rtl="0" fontAlgn="base">
              <a:spcBef>
                <a:spcPct val="0"/>
              </a:spcBef>
              <a:spcAft>
                <a:spcPct val="0"/>
              </a:spcAft>
              <a:defRPr kern="1200">
                <a:solidFill>
                  <a:schemeClr val="tx1"/>
                </a:solidFill>
                <a:latin typeface="Arial" charset="0"/>
                <a:ea typeface="ＭＳ Ｐゴシック" pitchFamily="-65"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65"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65"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65"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65" charset="-128"/>
                <a:cs typeface="+mn-cs"/>
              </a:defRPr>
            </a:lvl5pPr>
            <a:lvl6pPr marL="2286000" algn="l" defTabSz="914400" rtl="0" eaLnBrk="1" latinLnBrk="0" hangingPunct="1">
              <a:defRPr kern="1200">
                <a:solidFill>
                  <a:schemeClr val="tx1"/>
                </a:solidFill>
                <a:latin typeface="Arial" charset="0"/>
                <a:ea typeface="ＭＳ Ｐゴシック" pitchFamily="-65" charset="-128"/>
                <a:cs typeface="+mn-cs"/>
              </a:defRPr>
            </a:lvl6pPr>
            <a:lvl7pPr marL="2743200" algn="l" defTabSz="914400" rtl="0" eaLnBrk="1" latinLnBrk="0" hangingPunct="1">
              <a:defRPr kern="1200">
                <a:solidFill>
                  <a:schemeClr val="tx1"/>
                </a:solidFill>
                <a:latin typeface="Arial" charset="0"/>
                <a:ea typeface="ＭＳ Ｐゴシック" pitchFamily="-65" charset="-128"/>
                <a:cs typeface="+mn-cs"/>
              </a:defRPr>
            </a:lvl7pPr>
            <a:lvl8pPr marL="3200400" algn="l" defTabSz="914400" rtl="0" eaLnBrk="1" latinLnBrk="0" hangingPunct="1">
              <a:defRPr kern="1200">
                <a:solidFill>
                  <a:schemeClr val="tx1"/>
                </a:solidFill>
                <a:latin typeface="Arial" charset="0"/>
                <a:ea typeface="ＭＳ Ｐゴシック" pitchFamily="-65" charset="-128"/>
                <a:cs typeface="+mn-cs"/>
              </a:defRPr>
            </a:lvl8pPr>
            <a:lvl9pPr marL="3657600" algn="l" defTabSz="914400" rtl="0" eaLnBrk="1" latinLnBrk="0" hangingPunct="1">
              <a:defRPr kern="1200">
                <a:solidFill>
                  <a:schemeClr val="tx1"/>
                </a:solidFill>
                <a:latin typeface="Arial" charset="0"/>
                <a:ea typeface="ＭＳ Ｐゴシック" pitchFamily="-65" charset="-128"/>
                <a:cs typeface="+mn-cs"/>
              </a:defRPr>
            </a:lvl9pPr>
          </a:lstStyle>
          <a:p>
            <a:pPr algn="ctr"/>
            <a:r>
              <a:rPr lang="en-US" altLang="cs-CZ" sz="2000">
                <a:solidFill>
                  <a:srgbClr val="FFFF00"/>
                </a:solidFill>
              </a:rPr>
              <a:t>Group </a:t>
            </a:r>
            <a:r>
              <a:rPr lang="en-US" altLang="cs-CZ" sz="1600">
                <a:solidFill>
                  <a:srgbClr val="FFFFFF"/>
                </a:solidFill>
              </a:rPr>
              <a:t>by url</a:t>
            </a:r>
          </a:p>
        </p:txBody>
      </p:sp>
      <p:sp>
        <p:nvSpPr>
          <p:cNvPr id="9" name="Rounded Rectangle 8"/>
          <p:cNvSpPr>
            <a:spLocks noChangeArrowheads="1"/>
          </p:cNvSpPr>
          <p:nvPr/>
        </p:nvSpPr>
        <p:spPr bwMode="auto">
          <a:xfrm>
            <a:off x="2784474" y="2710656"/>
            <a:ext cx="1981200" cy="609600"/>
          </a:xfrm>
          <a:prstGeom prst="roundRect">
            <a:avLst>
              <a:gd name="adj" fmla="val 16667"/>
            </a:avLst>
          </a:prstGeom>
          <a:gradFill rotWithShape="1">
            <a:gsLst>
              <a:gs pos="0">
                <a:srgbClr val="C8B0ED"/>
              </a:gs>
              <a:gs pos="100000">
                <a:srgbClr val="7F5BAB"/>
              </a:gs>
            </a:gsLst>
            <a:lin ang="5400000"/>
          </a:gradFill>
          <a:ln w="9525">
            <a:solidFill>
              <a:srgbClr val="7D60A0"/>
            </a:solidFill>
            <a:round/>
            <a:headEnd/>
            <a:tailEnd/>
          </a:ln>
          <a:effectLst>
            <a:outerShdw blurRad="40000" dist="23000" dir="5400000" rotWithShape="0">
              <a:srgbClr val="808080">
                <a:alpha val="34999"/>
              </a:srgbClr>
            </a:outerShdw>
          </a:effectLst>
        </p:spPr>
        <p:txBody>
          <a:bodyPr anchor="ctr"/>
          <a:lstStyle>
            <a:defPPr>
              <a:defRPr lang="en-US"/>
            </a:defPPr>
            <a:lvl1pPr algn="l" defTabSz="457200" rtl="0" fontAlgn="base">
              <a:spcBef>
                <a:spcPct val="0"/>
              </a:spcBef>
              <a:spcAft>
                <a:spcPct val="0"/>
              </a:spcAft>
              <a:defRPr kern="1200">
                <a:solidFill>
                  <a:schemeClr val="tx1"/>
                </a:solidFill>
                <a:latin typeface="Arial" charset="0"/>
                <a:ea typeface="ＭＳ Ｐゴシック" pitchFamily="-65"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65"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65"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65"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65" charset="-128"/>
                <a:cs typeface="+mn-cs"/>
              </a:defRPr>
            </a:lvl5pPr>
            <a:lvl6pPr marL="2286000" algn="l" defTabSz="914400" rtl="0" eaLnBrk="1" latinLnBrk="0" hangingPunct="1">
              <a:defRPr kern="1200">
                <a:solidFill>
                  <a:schemeClr val="tx1"/>
                </a:solidFill>
                <a:latin typeface="Arial" charset="0"/>
                <a:ea typeface="ＭＳ Ｐゴシック" pitchFamily="-65" charset="-128"/>
                <a:cs typeface="+mn-cs"/>
              </a:defRPr>
            </a:lvl6pPr>
            <a:lvl7pPr marL="2743200" algn="l" defTabSz="914400" rtl="0" eaLnBrk="1" latinLnBrk="0" hangingPunct="1">
              <a:defRPr kern="1200">
                <a:solidFill>
                  <a:schemeClr val="tx1"/>
                </a:solidFill>
                <a:latin typeface="Arial" charset="0"/>
                <a:ea typeface="ＭＳ Ｐゴシック" pitchFamily="-65" charset="-128"/>
                <a:cs typeface="+mn-cs"/>
              </a:defRPr>
            </a:lvl7pPr>
            <a:lvl8pPr marL="3200400" algn="l" defTabSz="914400" rtl="0" eaLnBrk="1" latinLnBrk="0" hangingPunct="1">
              <a:defRPr kern="1200">
                <a:solidFill>
                  <a:schemeClr val="tx1"/>
                </a:solidFill>
                <a:latin typeface="Arial" charset="0"/>
                <a:ea typeface="ＭＳ Ｐゴシック" pitchFamily="-65" charset="-128"/>
                <a:cs typeface="+mn-cs"/>
              </a:defRPr>
            </a:lvl8pPr>
            <a:lvl9pPr marL="3657600" algn="l" defTabSz="914400" rtl="0" eaLnBrk="1" latinLnBrk="0" hangingPunct="1">
              <a:defRPr kern="1200">
                <a:solidFill>
                  <a:schemeClr val="tx1"/>
                </a:solidFill>
                <a:latin typeface="Arial" charset="0"/>
                <a:ea typeface="ＭＳ Ｐゴシック" pitchFamily="-65" charset="-128"/>
                <a:cs typeface="+mn-cs"/>
              </a:defRPr>
            </a:lvl9pPr>
          </a:lstStyle>
          <a:p>
            <a:pPr algn="ctr"/>
            <a:r>
              <a:rPr lang="en-US" altLang="cs-CZ" sz="2000">
                <a:solidFill>
                  <a:srgbClr val="FFFF00"/>
                </a:solidFill>
              </a:rPr>
              <a:t>Foreach </a:t>
            </a:r>
            <a:r>
              <a:rPr lang="en-US" altLang="cs-CZ">
                <a:solidFill>
                  <a:schemeClr val="bg1"/>
                </a:solidFill>
              </a:rPr>
              <a:t>url</a:t>
            </a:r>
            <a:endParaRPr lang="en-US" altLang="cs-CZ" sz="2000">
              <a:solidFill>
                <a:schemeClr val="bg1"/>
              </a:solidFill>
            </a:endParaRPr>
          </a:p>
          <a:p>
            <a:pPr algn="ctr"/>
            <a:r>
              <a:rPr lang="en-US" altLang="cs-CZ" sz="2000">
                <a:solidFill>
                  <a:srgbClr val="FFFF00"/>
                </a:solidFill>
              </a:rPr>
              <a:t>generate </a:t>
            </a:r>
            <a:r>
              <a:rPr lang="en-US" altLang="cs-CZ">
                <a:solidFill>
                  <a:srgbClr val="FFFFFF"/>
                </a:solidFill>
              </a:rPr>
              <a:t>count</a:t>
            </a:r>
            <a:endParaRPr lang="en-US" altLang="cs-CZ" sz="1600">
              <a:solidFill>
                <a:srgbClr val="FFFFFF"/>
              </a:solidFill>
            </a:endParaRPr>
          </a:p>
        </p:txBody>
      </p:sp>
      <p:sp>
        <p:nvSpPr>
          <p:cNvPr id="10" name="Rounded Rectangle 9"/>
          <p:cNvSpPr>
            <a:spLocks noChangeArrowheads="1"/>
          </p:cNvSpPr>
          <p:nvPr/>
        </p:nvSpPr>
        <p:spPr bwMode="auto">
          <a:xfrm>
            <a:off x="5756274" y="2786856"/>
            <a:ext cx="1981200" cy="457200"/>
          </a:xfrm>
          <a:prstGeom prst="roundRect">
            <a:avLst>
              <a:gd name="adj" fmla="val 16667"/>
            </a:avLst>
          </a:prstGeom>
          <a:gradFill rotWithShape="1">
            <a:gsLst>
              <a:gs pos="0">
                <a:srgbClr val="C8B0ED"/>
              </a:gs>
              <a:gs pos="100000">
                <a:srgbClr val="7F5BAB"/>
              </a:gs>
            </a:gsLst>
            <a:lin ang="5400000"/>
          </a:gradFill>
          <a:ln w="9525">
            <a:solidFill>
              <a:srgbClr val="7D60A0"/>
            </a:solidFill>
            <a:round/>
            <a:headEnd/>
            <a:tailEnd/>
          </a:ln>
          <a:effectLst>
            <a:outerShdw blurRad="40000" dist="23000" dir="5400000" rotWithShape="0">
              <a:srgbClr val="808080">
                <a:alpha val="34999"/>
              </a:srgbClr>
            </a:outerShdw>
          </a:effectLst>
        </p:spPr>
        <p:txBody>
          <a:bodyPr anchor="ctr"/>
          <a:lstStyle>
            <a:defPPr>
              <a:defRPr lang="en-US"/>
            </a:defPPr>
            <a:lvl1pPr algn="l" defTabSz="457200" rtl="0" fontAlgn="base">
              <a:spcBef>
                <a:spcPct val="0"/>
              </a:spcBef>
              <a:spcAft>
                <a:spcPct val="0"/>
              </a:spcAft>
              <a:defRPr kern="1200">
                <a:solidFill>
                  <a:schemeClr val="tx1"/>
                </a:solidFill>
                <a:latin typeface="Arial" charset="0"/>
                <a:ea typeface="ＭＳ Ｐゴシック" pitchFamily="-65"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65"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65"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65"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65" charset="-128"/>
                <a:cs typeface="+mn-cs"/>
              </a:defRPr>
            </a:lvl5pPr>
            <a:lvl6pPr marL="2286000" algn="l" defTabSz="914400" rtl="0" eaLnBrk="1" latinLnBrk="0" hangingPunct="1">
              <a:defRPr kern="1200">
                <a:solidFill>
                  <a:schemeClr val="tx1"/>
                </a:solidFill>
                <a:latin typeface="Arial" charset="0"/>
                <a:ea typeface="ＭＳ Ｐゴシック" pitchFamily="-65" charset="-128"/>
                <a:cs typeface="+mn-cs"/>
              </a:defRPr>
            </a:lvl6pPr>
            <a:lvl7pPr marL="2743200" algn="l" defTabSz="914400" rtl="0" eaLnBrk="1" latinLnBrk="0" hangingPunct="1">
              <a:defRPr kern="1200">
                <a:solidFill>
                  <a:schemeClr val="tx1"/>
                </a:solidFill>
                <a:latin typeface="Arial" charset="0"/>
                <a:ea typeface="ＭＳ Ｐゴシック" pitchFamily="-65" charset="-128"/>
                <a:cs typeface="+mn-cs"/>
              </a:defRPr>
            </a:lvl7pPr>
            <a:lvl8pPr marL="3200400" algn="l" defTabSz="914400" rtl="0" eaLnBrk="1" latinLnBrk="0" hangingPunct="1">
              <a:defRPr kern="1200">
                <a:solidFill>
                  <a:schemeClr val="tx1"/>
                </a:solidFill>
                <a:latin typeface="Arial" charset="0"/>
                <a:ea typeface="ＭＳ Ｐゴシック" pitchFamily="-65" charset="-128"/>
                <a:cs typeface="+mn-cs"/>
              </a:defRPr>
            </a:lvl8pPr>
            <a:lvl9pPr marL="3657600" algn="l" defTabSz="914400" rtl="0" eaLnBrk="1" latinLnBrk="0" hangingPunct="1">
              <a:defRPr kern="1200">
                <a:solidFill>
                  <a:schemeClr val="tx1"/>
                </a:solidFill>
                <a:latin typeface="Arial" charset="0"/>
                <a:ea typeface="ＭＳ Ｐゴシック" pitchFamily="-65" charset="-128"/>
                <a:cs typeface="+mn-cs"/>
              </a:defRPr>
            </a:lvl9pPr>
          </a:lstStyle>
          <a:p>
            <a:pPr algn="ctr"/>
            <a:r>
              <a:rPr lang="en-US" altLang="cs-CZ" sz="2000">
                <a:solidFill>
                  <a:srgbClr val="FFFF00"/>
                </a:solidFill>
              </a:rPr>
              <a:t>Load </a:t>
            </a:r>
            <a:r>
              <a:rPr lang="en-US" altLang="cs-CZ" sz="1600">
                <a:solidFill>
                  <a:srgbClr val="FFFFFF"/>
                </a:solidFill>
              </a:rPr>
              <a:t>Url Info</a:t>
            </a:r>
          </a:p>
        </p:txBody>
      </p:sp>
      <p:sp>
        <p:nvSpPr>
          <p:cNvPr id="11" name="Rounded Rectangle 10"/>
          <p:cNvSpPr>
            <a:spLocks noChangeArrowheads="1"/>
          </p:cNvSpPr>
          <p:nvPr/>
        </p:nvSpPr>
        <p:spPr bwMode="auto">
          <a:xfrm>
            <a:off x="4384674" y="3701256"/>
            <a:ext cx="1981200" cy="457200"/>
          </a:xfrm>
          <a:prstGeom prst="roundRect">
            <a:avLst>
              <a:gd name="adj" fmla="val 16667"/>
            </a:avLst>
          </a:prstGeom>
          <a:gradFill rotWithShape="1">
            <a:gsLst>
              <a:gs pos="0">
                <a:srgbClr val="C8B0ED"/>
              </a:gs>
              <a:gs pos="100000">
                <a:srgbClr val="7F5BAB"/>
              </a:gs>
            </a:gsLst>
            <a:lin ang="5400000"/>
          </a:gradFill>
          <a:ln w="9525">
            <a:solidFill>
              <a:srgbClr val="7D60A0"/>
            </a:solidFill>
            <a:round/>
            <a:headEnd/>
            <a:tailEnd/>
          </a:ln>
          <a:effectLst>
            <a:outerShdw blurRad="40000" dist="23000" dir="5400000" rotWithShape="0">
              <a:srgbClr val="808080">
                <a:alpha val="34999"/>
              </a:srgbClr>
            </a:outerShdw>
          </a:effectLst>
        </p:spPr>
        <p:txBody>
          <a:bodyPr anchor="ctr"/>
          <a:lstStyle>
            <a:defPPr>
              <a:defRPr lang="en-US"/>
            </a:defPPr>
            <a:lvl1pPr algn="l" defTabSz="457200" rtl="0" fontAlgn="base">
              <a:spcBef>
                <a:spcPct val="0"/>
              </a:spcBef>
              <a:spcAft>
                <a:spcPct val="0"/>
              </a:spcAft>
              <a:defRPr kern="1200">
                <a:solidFill>
                  <a:schemeClr val="tx1"/>
                </a:solidFill>
                <a:latin typeface="Arial" charset="0"/>
                <a:ea typeface="ＭＳ Ｐゴシック" pitchFamily="-65"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65"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65"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65"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65" charset="-128"/>
                <a:cs typeface="+mn-cs"/>
              </a:defRPr>
            </a:lvl5pPr>
            <a:lvl6pPr marL="2286000" algn="l" defTabSz="914400" rtl="0" eaLnBrk="1" latinLnBrk="0" hangingPunct="1">
              <a:defRPr kern="1200">
                <a:solidFill>
                  <a:schemeClr val="tx1"/>
                </a:solidFill>
                <a:latin typeface="Arial" charset="0"/>
                <a:ea typeface="ＭＳ Ｐゴシック" pitchFamily="-65" charset="-128"/>
                <a:cs typeface="+mn-cs"/>
              </a:defRPr>
            </a:lvl6pPr>
            <a:lvl7pPr marL="2743200" algn="l" defTabSz="914400" rtl="0" eaLnBrk="1" latinLnBrk="0" hangingPunct="1">
              <a:defRPr kern="1200">
                <a:solidFill>
                  <a:schemeClr val="tx1"/>
                </a:solidFill>
                <a:latin typeface="Arial" charset="0"/>
                <a:ea typeface="ＭＳ Ｐゴシック" pitchFamily="-65" charset="-128"/>
                <a:cs typeface="+mn-cs"/>
              </a:defRPr>
            </a:lvl7pPr>
            <a:lvl8pPr marL="3200400" algn="l" defTabSz="914400" rtl="0" eaLnBrk="1" latinLnBrk="0" hangingPunct="1">
              <a:defRPr kern="1200">
                <a:solidFill>
                  <a:schemeClr val="tx1"/>
                </a:solidFill>
                <a:latin typeface="Arial" charset="0"/>
                <a:ea typeface="ＭＳ Ｐゴシック" pitchFamily="-65" charset="-128"/>
                <a:cs typeface="+mn-cs"/>
              </a:defRPr>
            </a:lvl8pPr>
            <a:lvl9pPr marL="3657600" algn="l" defTabSz="914400" rtl="0" eaLnBrk="1" latinLnBrk="0" hangingPunct="1">
              <a:defRPr kern="1200">
                <a:solidFill>
                  <a:schemeClr val="tx1"/>
                </a:solidFill>
                <a:latin typeface="Arial" charset="0"/>
                <a:ea typeface="ＭＳ Ｐゴシック" pitchFamily="-65" charset="-128"/>
                <a:cs typeface="+mn-cs"/>
              </a:defRPr>
            </a:lvl9pPr>
          </a:lstStyle>
          <a:p>
            <a:pPr algn="ctr"/>
            <a:r>
              <a:rPr lang="en-US" altLang="cs-CZ" sz="2000">
                <a:solidFill>
                  <a:srgbClr val="FFFF00"/>
                </a:solidFill>
              </a:rPr>
              <a:t>Join </a:t>
            </a:r>
            <a:r>
              <a:rPr lang="en-US" altLang="cs-CZ" sz="1600">
                <a:solidFill>
                  <a:srgbClr val="FFFFFF"/>
                </a:solidFill>
              </a:rPr>
              <a:t>on url</a:t>
            </a:r>
          </a:p>
        </p:txBody>
      </p:sp>
      <p:sp>
        <p:nvSpPr>
          <p:cNvPr id="12" name="Rounded Rectangle 11"/>
          <p:cNvSpPr>
            <a:spLocks noChangeArrowheads="1"/>
          </p:cNvSpPr>
          <p:nvPr/>
        </p:nvSpPr>
        <p:spPr bwMode="auto">
          <a:xfrm>
            <a:off x="4384674" y="4463256"/>
            <a:ext cx="1981200" cy="609600"/>
          </a:xfrm>
          <a:prstGeom prst="roundRect">
            <a:avLst>
              <a:gd name="adj" fmla="val 16667"/>
            </a:avLst>
          </a:prstGeom>
          <a:gradFill rotWithShape="1">
            <a:gsLst>
              <a:gs pos="0">
                <a:srgbClr val="C8B0ED"/>
              </a:gs>
              <a:gs pos="100000">
                <a:srgbClr val="7F5BAB"/>
              </a:gs>
            </a:gsLst>
            <a:lin ang="5400000"/>
          </a:gradFill>
          <a:ln w="9525">
            <a:solidFill>
              <a:srgbClr val="7D60A0"/>
            </a:solidFill>
            <a:round/>
            <a:headEnd/>
            <a:tailEnd/>
          </a:ln>
          <a:effectLst>
            <a:outerShdw blurRad="40000" dist="23000" dir="5400000" rotWithShape="0">
              <a:srgbClr val="808080">
                <a:alpha val="34999"/>
              </a:srgbClr>
            </a:outerShdw>
          </a:effectLst>
        </p:spPr>
        <p:txBody>
          <a:bodyPr anchor="ctr"/>
          <a:lstStyle>
            <a:defPPr>
              <a:defRPr lang="en-US"/>
            </a:defPPr>
            <a:lvl1pPr algn="l" defTabSz="457200" rtl="0" fontAlgn="base">
              <a:spcBef>
                <a:spcPct val="0"/>
              </a:spcBef>
              <a:spcAft>
                <a:spcPct val="0"/>
              </a:spcAft>
              <a:defRPr kern="1200">
                <a:solidFill>
                  <a:schemeClr val="tx1"/>
                </a:solidFill>
                <a:latin typeface="Arial" charset="0"/>
                <a:ea typeface="ＭＳ Ｐゴシック" pitchFamily="-65"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65"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65"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65"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65" charset="-128"/>
                <a:cs typeface="+mn-cs"/>
              </a:defRPr>
            </a:lvl5pPr>
            <a:lvl6pPr marL="2286000" algn="l" defTabSz="914400" rtl="0" eaLnBrk="1" latinLnBrk="0" hangingPunct="1">
              <a:defRPr kern="1200">
                <a:solidFill>
                  <a:schemeClr val="tx1"/>
                </a:solidFill>
                <a:latin typeface="Arial" charset="0"/>
                <a:ea typeface="ＭＳ Ｐゴシック" pitchFamily="-65" charset="-128"/>
                <a:cs typeface="+mn-cs"/>
              </a:defRPr>
            </a:lvl6pPr>
            <a:lvl7pPr marL="2743200" algn="l" defTabSz="914400" rtl="0" eaLnBrk="1" latinLnBrk="0" hangingPunct="1">
              <a:defRPr kern="1200">
                <a:solidFill>
                  <a:schemeClr val="tx1"/>
                </a:solidFill>
                <a:latin typeface="Arial" charset="0"/>
                <a:ea typeface="ＭＳ Ｐゴシック" pitchFamily="-65" charset="-128"/>
                <a:cs typeface="+mn-cs"/>
              </a:defRPr>
            </a:lvl7pPr>
            <a:lvl8pPr marL="3200400" algn="l" defTabSz="914400" rtl="0" eaLnBrk="1" latinLnBrk="0" hangingPunct="1">
              <a:defRPr kern="1200">
                <a:solidFill>
                  <a:schemeClr val="tx1"/>
                </a:solidFill>
                <a:latin typeface="Arial" charset="0"/>
                <a:ea typeface="ＭＳ Ｐゴシック" pitchFamily="-65" charset="-128"/>
                <a:cs typeface="+mn-cs"/>
              </a:defRPr>
            </a:lvl8pPr>
            <a:lvl9pPr marL="3657600" algn="l" defTabSz="914400" rtl="0" eaLnBrk="1" latinLnBrk="0" hangingPunct="1">
              <a:defRPr kern="1200">
                <a:solidFill>
                  <a:schemeClr val="tx1"/>
                </a:solidFill>
                <a:latin typeface="Arial" charset="0"/>
                <a:ea typeface="ＭＳ Ｐゴシック" pitchFamily="-65" charset="-128"/>
                <a:cs typeface="+mn-cs"/>
              </a:defRPr>
            </a:lvl9pPr>
          </a:lstStyle>
          <a:p>
            <a:pPr algn="ctr"/>
            <a:r>
              <a:rPr lang="en-US" altLang="cs-CZ" sz="2000" dirty="0">
                <a:solidFill>
                  <a:srgbClr val="FFFF00"/>
                </a:solidFill>
              </a:rPr>
              <a:t>Group </a:t>
            </a:r>
            <a:r>
              <a:rPr lang="en-US" altLang="cs-CZ" sz="1600" dirty="0">
                <a:solidFill>
                  <a:srgbClr val="FFFFFF"/>
                </a:solidFill>
              </a:rPr>
              <a:t>by category</a:t>
            </a:r>
          </a:p>
        </p:txBody>
      </p:sp>
      <p:sp>
        <p:nvSpPr>
          <p:cNvPr id="13" name="Rounded Rectangle 12"/>
          <p:cNvSpPr>
            <a:spLocks noChangeArrowheads="1"/>
          </p:cNvSpPr>
          <p:nvPr/>
        </p:nvSpPr>
        <p:spPr bwMode="auto">
          <a:xfrm>
            <a:off x="4192587" y="5402262"/>
            <a:ext cx="2362200" cy="979066"/>
          </a:xfrm>
          <a:prstGeom prst="roundRect">
            <a:avLst>
              <a:gd name="adj" fmla="val 16667"/>
            </a:avLst>
          </a:prstGeom>
          <a:gradFill rotWithShape="1">
            <a:gsLst>
              <a:gs pos="0">
                <a:srgbClr val="C8B0ED"/>
              </a:gs>
              <a:gs pos="100000">
                <a:srgbClr val="7F5BAB"/>
              </a:gs>
            </a:gsLst>
            <a:lin ang="5400000"/>
          </a:gradFill>
          <a:ln w="9525">
            <a:solidFill>
              <a:srgbClr val="7D60A0"/>
            </a:solidFill>
            <a:round/>
            <a:headEnd/>
            <a:tailEnd/>
          </a:ln>
          <a:effectLst>
            <a:outerShdw blurRad="40000" dist="23000" dir="5400000" rotWithShape="0">
              <a:srgbClr val="808080">
                <a:alpha val="34999"/>
              </a:srgbClr>
            </a:outerShdw>
          </a:effectLst>
        </p:spPr>
        <p:txBody>
          <a:bodyPr anchor="ctr"/>
          <a:lstStyle>
            <a:defPPr>
              <a:defRPr lang="en-US"/>
            </a:defPPr>
            <a:lvl1pPr algn="l" defTabSz="457200" rtl="0" fontAlgn="base">
              <a:spcBef>
                <a:spcPct val="0"/>
              </a:spcBef>
              <a:spcAft>
                <a:spcPct val="0"/>
              </a:spcAft>
              <a:defRPr kern="1200">
                <a:solidFill>
                  <a:schemeClr val="tx1"/>
                </a:solidFill>
                <a:latin typeface="Arial" charset="0"/>
                <a:ea typeface="ＭＳ Ｐゴシック" pitchFamily="-65"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65"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65"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65"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65" charset="-128"/>
                <a:cs typeface="+mn-cs"/>
              </a:defRPr>
            </a:lvl5pPr>
            <a:lvl6pPr marL="2286000" algn="l" defTabSz="914400" rtl="0" eaLnBrk="1" latinLnBrk="0" hangingPunct="1">
              <a:defRPr kern="1200">
                <a:solidFill>
                  <a:schemeClr val="tx1"/>
                </a:solidFill>
                <a:latin typeface="Arial" charset="0"/>
                <a:ea typeface="ＭＳ Ｐゴシック" pitchFamily="-65" charset="-128"/>
                <a:cs typeface="+mn-cs"/>
              </a:defRPr>
            </a:lvl6pPr>
            <a:lvl7pPr marL="2743200" algn="l" defTabSz="914400" rtl="0" eaLnBrk="1" latinLnBrk="0" hangingPunct="1">
              <a:defRPr kern="1200">
                <a:solidFill>
                  <a:schemeClr val="tx1"/>
                </a:solidFill>
                <a:latin typeface="Arial" charset="0"/>
                <a:ea typeface="ＭＳ Ｐゴシック" pitchFamily="-65" charset="-128"/>
                <a:cs typeface="+mn-cs"/>
              </a:defRPr>
            </a:lvl7pPr>
            <a:lvl8pPr marL="3200400" algn="l" defTabSz="914400" rtl="0" eaLnBrk="1" latinLnBrk="0" hangingPunct="1">
              <a:defRPr kern="1200">
                <a:solidFill>
                  <a:schemeClr val="tx1"/>
                </a:solidFill>
                <a:latin typeface="Arial" charset="0"/>
                <a:ea typeface="ＭＳ Ｐゴシック" pitchFamily="-65" charset="-128"/>
                <a:cs typeface="+mn-cs"/>
              </a:defRPr>
            </a:lvl8pPr>
            <a:lvl9pPr marL="3657600" algn="l" defTabSz="914400" rtl="0" eaLnBrk="1" latinLnBrk="0" hangingPunct="1">
              <a:defRPr kern="1200">
                <a:solidFill>
                  <a:schemeClr val="tx1"/>
                </a:solidFill>
                <a:latin typeface="Arial" charset="0"/>
                <a:ea typeface="ＭＳ Ｐゴシック" pitchFamily="-65" charset="-128"/>
                <a:cs typeface="+mn-cs"/>
              </a:defRPr>
            </a:lvl9pPr>
          </a:lstStyle>
          <a:p>
            <a:pPr algn="ctr"/>
            <a:r>
              <a:rPr lang="en-US" altLang="cs-CZ" sz="2000" dirty="0" err="1">
                <a:solidFill>
                  <a:srgbClr val="FFFF00"/>
                </a:solidFill>
              </a:rPr>
              <a:t>Foreach</a:t>
            </a:r>
            <a:r>
              <a:rPr lang="en-US" altLang="cs-CZ" sz="2000" dirty="0">
                <a:solidFill>
                  <a:srgbClr val="FFFF00"/>
                </a:solidFill>
              </a:rPr>
              <a:t> </a:t>
            </a:r>
            <a:r>
              <a:rPr lang="en-US" altLang="cs-CZ" dirty="0">
                <a:solidFill>
                  <a:schemeClr val="bg1"/>
                </a:solidFill>
              </a:rPr>
              <a:t>category</a:t>
            </a:r>
            <a:endParaRPr lang="en-US" altLang="cs-CZ" sz="2000" dirty="0">
              <a:solidFill>
                <a:schemeClr val="bg1"/>
              </a:solidFill>
            </a:endParaRPr>
          </a:p>
          <a:p>
            <a:pPr algn="ctr"/>
            <a:r>
              <a:rPr lang="en-US" altLang="cs-CZ" sz="2000" dirty="0">
                <a:solidFill>
                  <a:srgbClr val="FFFF00"/>
                </a:solidFill>
              </a:rPr>
              <a:t>generate </a:t>
            </a:r>
            <a:r>
              <a:rPr lang="en-US" altLang="cs-CZ" dirty="0">
                <a:solidFill>
                  <a:srgbClr val="FFFFFF"/>
                </a:solidFill>
              </a:rPr>
              <a:t>top10(</a:t>
            </a:r>
            <a:r>
              <a:rPr lang="en-US" altLang="cs-CZ" dirty="0" err="1">
                <a:solidFill>
                  <a:srgbClr val="FFFFFF"/>
                </a:solidFill>
              </a:rPr>
              <a:t>urls</a:t>
            </a:r>
            <a:r>
              <a:rPr lang="en-US" altLang="cs-CZ" dirty="0">
                <a:solidFill>
                  <a:srgbClr val="FFFFFF"/>
                </a:solidFill>
              </a:rPr>
              <a:t>)</a:t>
            </a:r>
            <a:endParaRPr lang="en-US" altLang="cs-CZ" sz="1600" dirty="0">
              <a:solidFill>
                <a:srgbClr val="FFFFFF"/>
              </a:solidFill>
            </a:endParaRPr>
          </a:p>
        </p:txBody>
      </p:sp>
      <p:cxnSp>
        <p:nvCxnSpPr>
          <p:cNvPr id="14" name="Straight Arrow Connector 13"/>
          <p:cNvCxnSpPr>
            <a:cxnSpLocks noChangeShapeType="1"/>
          </p:cNvCxnSpPr>
          <p:nvPr/>
        </p:nvCxnSpPr>
        <p:spPr bwMode="auto">
          <a:xfrm>
            <a:off x="1870074" y="1643856"/>
            <a:ext cx="457200" cy="304800"/>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5" name="Straight Arrow Connector 14"/>
          <p:cNvCxnSpPr>
            <a:cxnSpLocks noChangeShapeType="1"/>
          </p:cNvCxnSpPr>
          <p:nvPr/>
        </p:nvCxnSpPr>
        <p:spPr bwMode="auto">
          <a:xfrm>
            <a:off x="4195762" y="3320256"/>
            <a:ext cx="569912" cy="381000"/>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6" name="Straight Arrow Connector 15"/>
          <p:cNvCxnSpPr>
            <a:cxnSpLocks noChangeShapeType="1"/>
            <a:stCxn id="10" idx="2"/>
          </p:cNvCxnSpPr>
          <p:nvPr/>
        </p:nvCxnSpPr>
        <p:spPr bwMode="auto">
          <a:xfrm rot="5400000">
            <a:off x="6137274" y="3091656"/>
            <a:ext cx="457200" cy="762000"/>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7" name="Straight Arrow Connector 16"/>
          <p:cNvCxnSpPr>
            <a:cxnSpLocks noChangeShapeType="1"/>
            <a:stCxn id="11" idx="2"/>
            <a:endCxn id="12" idx="0"/>
          </p:cNvCxnSpPr>
          <p:nvPr/>
        </p:nvCxnSpPr>
        <p:spPr bwMode="auto">
          <a:xfrm>
            <a:off x="5375274" y="4158456"/>
            <a:ext cx="0" cy="304800"/>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8" name="Straight Arrow Connector 17"/>
          <p:cNvCxnSpPr>
            <a:cxnSpLocks noChangeShapeType="1"/>
            <a:stCxn id="12" idx="2"/>
            <a:endCxn id="13" idx="0"/>
          </p:cNvCxnSpPr>
          <p:nvPr/>
        </p:nvCxnSpPr>
        <p:spPr bwMode="auto">
          <a:xfrm flipH="1">
            <a:off x="5373687" y="5072856"/>
            <a:ext cx="1587" cy="329406"/>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0" name="Straight Arrow Connector 19"/>
          <p:cNvCxnSpPr>
            <a:cxnSpLocks noChangeShapeType="1"/>
          </p:cNvCxnSpPr>
          <p:nvPr/>
        </p:nvCxnSpPr>
        <p:spPr bwMode="auto">
          <a:xfrm>
            <a:off x="3013074" y="2405856"/>
            <a:ext cx="457200" cy="304800"/>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1" name="Rounded Rectangle 20"/>
          <p:cNvSpPr>
            <a:spLocks noChangeArrowheads="1"/>
          </p:cNvSpPr>
          <p:nvPr/>
        </p:nvSpPr>
        <p:spPr bwMode="auto">
          <a:xfrm>
            <a:off x="574674" y="1110456"/>
            <a:ext cx="3200400" cy="990600"/>
          </a:xfrm>
          <a:prstGeom prst="roundRect">
            <a:avLst>
              <a:gd name="adj" fmla="val 16667"/>
            </a:avLst>
          </a:prstGeom>
          <a:gradFill rotWithShape="1">
            <a:gsLst>
              <a:gs pos="0">
                <a:srgbClr val="9BC1FF">
                  <a:alpha val="20999"/>
                </a:srgbClr>
              </a:gs>
              <a:gs pos="100000">
                <a:srgbClr val="3F80CD">
                  <a:alpha val="20999"/>
                </a:srgbClr>
              </a:gs>
            </a:gsLst>
            <a:lin ang="5400000"/>
          </a:gradFill>
          <a:ln w="9525">
            <a:solidFill>
              <a:srgbClr val="4A7EBB"/>
            </a:solidFill>
            <a:round/>
            <a:headEnd/>
            <a:tailEnd/>
          </a:ln>
          <a:effectLst>
            <a:outerShdw blurRad="40000" dist="23000" dir="5400000" rotWithShape="0">
              <a:srgbClr val="808080">
                <a:alpha val="34999"/>
              </a:srgbClr>
            </a:outerShdw>
          </a:effectLst>
        </p:spPr>
        <p:txBody>
          <a:bodyPr anchor="ctr"/>
          <a:lstStyle>
            <a:defPPr>
              <a:defRPr lang="en-US"/>
            </a:defPPr>
            <a:lvl1pPr algn="l" defTabSz="457200" rtl="0" fontAlgn="base">
              <a:spcBef>
                <a:spcPct val="0"/>
              </a:spcBef>
              <a:spcAft>
                <a:spcPct val="0"/>
              </a:spcAft>
              <a:defRPr kern="1200">
                <a:solidFill>
                  <a:schemeClr val="tx1"/>
                </a:solidFill>
                <a:latin typeface="Arial" charset="0"/>
                <a:ea typeface="ＭＳ Ｐゴシック" pitchFamily="-65"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65"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65"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65"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65" charset="-128"/>
                <a:cs typeface="+mn-cs"/>
              </a:defRPr>
            </a:lvl5pPr>
            <a:lvl6pPr marL="2286000" algn="l" defTabSz="914400" rtl="0" eaLnBrk="1" latinLnBrk="0" hangingPunct="1">
              <a:defRPr kern="1200">
                <a:solidFill>
                  <a:schemeClr val="tx1"/>
                </a:solidFill>
                <a:latin typeface="Arial" charset="0"/>
                <a:ea typeface="ＭＳ Ｐゴシック" pitchFamily="-65" charset="-128"/>
                <a:cs typeface="+mn-cs"/>
              </a:defRPr>
            </a:lvl6pPr>
            <a:lvl7pPr marL="2743200" algn="l" defTabSz="914400" rtl="0" eaLnBrk="1" latinLnBrk="0" hangingPunct="1">
              <a:defRPr kern="1200">
                <a:solidFill>
                  <a:schemeClr val="tx1"/>
                </a:solidFill>
                <a:latin typeface="Arial" charset="0"/>
                <a:ea typeface="ＭＳ Ｐゴシック" pitchFamily="-65" charset="-128"/>
                <a:cs typeface="+mn-cs"/>
              </a:defRPr>
            </a:lvl7pPr>
            <a:lvl8pPr marL="3200400" algn="l" defTabSz="914400" rtl="0" eaLnBrk="1" latinLnBrk="0" hangingPunct="1">
              <a:defRPr kern="1200">
                <a:solidFill>
                  <a:schemeClr val="tx1"/>
                </a:solidFill>
                <a:latin typeface="Arial" charset="0"/>
                <a:ea typeface="ＭＳ Ｐゴシック" pitchFamily="-65" charset="-128"/>
                <a:cs typeface="+mn-cs"/>
              </a:defRPr>
            </a:lvl8pPr>
            <a:lvl9pPr marL="3657600" algn="l" defTabSz="914400" rtl="0" eaLnBrk="1" latinLnBrk="0" hangingPunct="1">
              <a:defRPr kern="1200">
                <a:solidFill>
                  <a:schemeClr val="tx1"/>
                </a:solidFill>
                <a:latin typeface="Arial" charset="0"/>
                <a:ea typeface="ＭＳ Ｐゴシック" pitchFamily="-65" charset="-128"/>
                <a:cs typeface="+mn-cs"/>
              </a:defRPr>
            </a:lvl9pPr>
          </a:lstStyle>
          <a:p>
            <a:pPr algn="ctr"/>
            <a:endParaRPr lang="cs-CZ" altLang="cs-CZ">
              <a:solidFill>
                <a:srgbClr val="FFFFFF"/>
              </a:solidFill>
            </a:endParaRPr>
          </a:p>
        </p:txBody>
      </p:sp>
      <p:sp>
        <p:nvSpPr>
          <p:cNvPr id="22" name="TextBox 18"/>
          <p:cNvSpPr txBox="1">
            <a:spLocks noChangeArrowheads="1"/>
          </p:cNvSpPr>
          <p:nvPr/>
        </p:nvSpPr>
        <p:spPr bwMode="auto">
          <a:xfrm>
            <a:off x="3089274" y="1043781"/>
            <a:ext cx="7477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pitchFamily="-65"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65"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65"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65"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65" charset="-128"/>
                <a:cs typeface="+mn-cs"/>
              </a:defRPr>
            </a:lvl5pPr>
            <a:lvl6pPr marL="2286000" algn="l" defTabSz="914400" rtl="0" eaLnBrk="1" latinLnBrk="0" hangingPunct="1">
              <a:defRPr kern="1200">
                <a:solidFill>
                  <a:schemeClr val="tx1"/>
                </a:solidFill>
                <a:latin typeface="Arial" charset="0"/>
                <a:ea typeface="ＭＳ Ｐゴシック" pitchFamily="-65" charset="-128"/>
                <a:cs typeface="+mn-cs"/>
              </a:defRPr>
            </a:lvl6pPr>
            <a:lvl7pPr marL="2743200" algn="l" defTabSz="914400" rtl="0" eaLnBrk="1" latinLnBrk="0" hangingPunct="1">
              <a:defRPr kern="1200">
                <a:solidFill>
                  <a:schemeClr val="tx1"/>
                </a:solidFill>
                <a:latin typeface="Arial" charset="0"/>
                <a:ea typeface="ＭＳ Ｐゴシック" pitchFamily="-65" charset="-128"/>
                <a:cs typeface="+mn-cs"/>
              </a:defRPr>
            </a:lvl7pPr>
            <a:lvl8pPr marL="3200400" algn="l" defTabSz="914400" rtl="0" eaLnBrk="1" latinLnBrk="0" hangingPunct="1">
              <a:defRPr kern="1200">
                <a:solidFill>
                  <a:schemeClr val="tx1"/>
                </a:solidFill>
                <a:latin typeface="Arial" charset="0"/>
                <a:ea typeface="ＭＳ Ｐゴシック" pitchFamily="-65" charset="-128"/>
                <a:cs typeface="+mn-cs"/>
              </a:defRPr>
            </a:lvl8pPr>
            <a:lvl9pPr marL="3657600" algn="l" defTabSz="914400" rtl="0" eaLnBrk="1" latinLnBrk="0" hangingPunct="1">
              <a:defRPr kern="1200">
                <a:solidFill>
                  <a:schemeClr val="tx1"/>
                </a:solidFill>
                <a:latin typeface="Arial" charset="0"/>
                <a:ea typeface="ＭＳ Ｐゴシック" pitchFamily="-65" charset="-128"/>
                <a:cs typeface="+mn-cs"/>
              </a:defRPr>
            </a:lvl9pPr>
          </a:lstStyle>
          <a:p>
            <a:r>
              <a:rPr lang="en-US" altLang="cs-CZ" sz="2000"/>
              <a:t>Map</a:t>
            </a:r>
            <a:r>
              <a:rPr lang="en-US" altLang="cs-CZ" sz="2000" baseline="-25000"/>
              <a:t>1</a:t>
            </a:r>
            <a:endParaRPr lang="en-US" altLang="cs-CZ" sz="2400" baseline="-25000"/>
          </a:p>
        </p:txBody>
      </p:sp>
      <p:sp>
        <p:nvSpPr>
          <p:cNvPr id="23" name="Rounded Rectangle 22"/>
          <p:cNvSpPr>
            <a:spLocks noChangeArrowheads="1"/>
          </p:cNvSpPr>
          <p:nvPr/>
        </p:nvSpPr>
        <p:spPr bwMode="auto">
          <a:xfrm>
            <a:off x="1412874" y="2215356"/>
            <a:ext cx="3657600" cy="1257300"/>
          </a:xfrm>
          <a:prstGeom prst="roundRect">
            <a:avLst>
              <a:gd name="adj" fmla="val 16667"/>
            </a:avLst>
          </a:prstGeom>
          <a:gradFill rotWithShape="1">
            <a:gsLst>
              <a:gs pos="0">
                <a:srgbClr val="9BC1FF">
                  <a:alpha val="20999"/>
                </a:srgbClr>
              </a:gs>
              <a:gs pos="100000">
                <a:srgbClr val="3F80CD">
                  <a:alpha val="20999"/>
                </a:srgbClr>
              </a:gs>
            </a:gsLst>
            <a:lin ang="5400000"/>
          </a:gradFill>
          <a:ln w="9525">
            <a:solidFill>
              <a:srgbClr val="4A7EBB"/>
            </a:solidFill>
            <a:round/>
            <a:headEnd/>
            <a:tailEnd/>
          </a:ln>
          <a:effectLst>
            <a:outerShdw blurRad="40000" dist="23000" dir="5400000" rotWithShape="0">
              <a:srgbClr val="808080">
                <a:alpha val="34999"/>
              </a:srgbClr>
            </a:outerShdw>
          </a:effectLst>
        </p:spPr>
        <p:txBody>
          <a:bodyPr anchor="ctr"/>
          <a:lstStyle>
            <a:defPPr>
              <a:defRPr lang="en-US"/>
            </a:defPPr>
            <a:lvl1pPr algn="l" defTabSz="457200" rtl="0" fontAlgn="base">
              <a:spcBef>
                <a:spcPct val="0"/>
              </a:spcBef>
              <a:spcAft>
                <a:spcPct val="0"/>
              </a:spcAft>
              <a:defRPr kern="1200">
                <a:solidFill>
                  <a:schemeClr val="tx1"/>
                </a:solidFill>
                <a:latin typeface="Arial" charset="0"/>
                <a:ea typeface="ＭＳ Ｐゴシック" pitchFamily="-65"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65"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65"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65"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65" charset="-128"/>
                <a:cs typeface="+mn-cs"/>
              </a:defRPr>
            </a:lvl5pPr>
            <a:lvl6pPr marL="2286000" algn="l" defTabSz="914400" rtl="0" eaLnBrk="1" latinLnBrk="0" hangingPunct="1">
              <a:defRPr kern="1200">
                <a:solidFill>
                  <a:schemeClr val="tx1"/>
                </a:solidFill>
                <a:latin typeface="Arial" charset="0"/>
                <a:ea typeface="ＭＳ Ｐゴシック" pitchFamily="-65" charset="-128"/>
                <a:cs typeface="+mn-cs"/>
              </a:defRPr>
            </a:lvl6pPr>
            <a:lvl7pPr marL="2743200" algn="l" defTabSz="914400" rtl="0" eaLnBrk="1" latinLnBrk="0" hangingPunct="1">
              <a:defRPr kern="1200">
                <a:solidFill>
                  <a:schemeClr val="tx1"/>
                </a:solidFill>
                <a:latin typeface="Arial" charset="0"/>
                <a:ea typeface="ＭＳ Ｐゴシック" pitchFamily="-65" charset="-128"/>
                <a:cs typeface="+mn-cs"/>
              </a:defRPr>
            </a:lvl7pPr>
            <a:lvl8pPr marL="3200400" algn="l" defTabSz="914400" rtl="0" eaLnBrk="1" latinLnBrk="0" hangingPunct="1">
              <a:defRPr kern="1200">
                <a:solidFill>
                  <a:schemeClr val="tx1"/>
                </a:solidFill>
                <a:latin typeface="Arial" charset="0"/>
                <a:ea typeface="ＭＳ Ｐゴシック" pitchFamily="-65" charset="-128"/>
                <a:cs typeface="+mn-cs"/>
              </a:defRPr>
            </a:lvl8pPr>
            <a:lvl9pPr marL="3657600" algn="l" defTabSz="914400" rtl="0" eaLnBrk="1" latinLnBrk="0" hangingPunct="1">
              <a:defRPr kern="1200">
                <a:solidFill>
                  <a:schemeClr val="tx1"/>
                </a:solidFill>
                <a:latin typeface="Arial" charset="0"/>
                <a:ea typeface="ＭＳ Ｐゴシック" pitchFamily="-65" charset="-128"/>
                <a:cs typeface="+mn-cs"/>
              </a:defRPr>
            </a:lvl9pPr>
          </a:lstStyle>
          <a:p>
            <a:pPr algn="ctr"/>
            <a:endParaRPr lang="cs-CZ" altLang="cs-CZ">
              <a:solidFill>
                <a:srgbClr val="FFFFFF"/>
              </a:solidFill>
            </a:endParaRPr>
          </a:p>
        </p:txBody>
      </p:sp>
      <p:sp>
        <p:nvSpPr>
          <p:cNvPr id="24" name="TextBox 20"/>
          <p:cNvSpPr txBox="1">
            <a:spLocks noChangeArrowheads="1"/>
          </p:cNvSpPr>
          <p:nvPr/>
        </p:nvSpPr>
        <p:spPr bwMode="auto">
          <a:xfrm>
            <a:off x="4003674" y="2158206"/>
            <a:ext cx="121639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pitchFamily="-65"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65"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65"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65"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65" charset="-128"/>
                <a:cs typeface="+mn-cs"/>
              </a:defRPr>
            </a:lvl5pPr>
            <a:lvl6pPr marL="2286000" algn="l" defTabSz="914400" rtl="0" eaLnBrk="1" latinLnBrk="0" hangingPunct="1">
              <a:defRPr kern="1200">
                <a:solidFill>
                  <a:schemeClr val="tx1"/>
                </a:solidFill>
                <a:latin typeface="Arial" charset="0"/>
                <a:ea typeface="ＭＳ Ｐゴシック" pitchFamily="-65" charset="-128"/>
                <a:cs typeface="+mn-cs"/>
              </a:defRPr>
            </a:lvl6pPr>
            <a:lvl7pPr marL="2743200" algn="l" defTabSz="914400" rtl="0" eaLnBrk="1" latinLnBrk="0" hangingPunct="1">
              <a:defRPr kern="1200">
                <a:solidFill>
                  <a:schemeClr val="tx1"/>
                </a:solidFill>
                <a:latin typeface="Arial" charset="0"/>
                <a:ea typeface="ＭＳ Ｐゴシック" pitchFamily="-65" charset="-128"/>
                <a:cs typeface="+mn-cs"/>
              </a:defRPr>
            </a:lvl7pPr>
            <a:lvl8pPr marL="3200400" algn="l" defTabSz="914400" rtl="0" eaLnBrk="1" latinLnBrk="0" hangingPunct="1">
              <a:defRPr kern="1200">
                <a:solidFill>
                  <a:schemeClr val="tx1"/>
                </a:solidFill>
                <a:latin typeface="Arial" charset="0"/>
                <a:ea typeface="ＭＳ Ｐゴシック" pitchFamily="-65" charset="-128"/>
                <a:cs typeface="+mn-cs"/>
              </a:defRPr>
            </a:lvl8pPr>
            <a:lvl9pPr marL="3657600" algn="l" defTabSz="914400" rtl="0" eaLnBrk="1" latinLnBrk="0" hangingPunct="1">
              <a:defRPr kern="1200">
                <a:solidFill>
                  <a:schemeClr val="tx1"/>
                </a:solidFill>
                <a:latin typeface="Arial" charset="0"/>
                <a:ea typeface="ＭＳ Ｐゴシック" pitchFamily="-65" charset="-128"/>
                <a:cs typeface="+mn-cs"/>
              </a:defRPr>
            </a:lvl9pPr>
          </a:lstStyle>
          <a:p>
            <a:r>
              <a:rPr lang="en-US" altLang="cs-CZ" sz="2000" dirty="0"/>
              <a:t>Reduce</a:t>
            </a:r>
            <a:r>
              <a:rPr lang="en-US" altLang="cs-CZ" sz="2000" baseline="-25000" dirty="0"/>
              <a:t>1</a:t>
            </a:r>
          </a:p>
        </p:txBody>
      </p:sp>
      <p:sp>
        <p:nvSpPr>
          <p:cNvPr id="25" name="Rounded Rectangle 24"/>
          <p:cNvSpPr>
            <a:spLocks noChangeArrowheads="1"/>
          </p:cNvSpPr>
          <p:nvPr/>
        </p:nvSpPr>
        <p:spPr bwMode="auto">
          <a:xfrm>
            <a:off x="5373687" y="2329656"/>
            <a:ext cx="2897187" cy="1504950"/>
          </a:xfrm>
          <a:prstGeom prst="roundRect">
            <a:avLst>
              <a:gd name="adj" fmla="val 16667"/>
            </a:avLst>
          </a:prstGeom>
          <a:gradFill rotWithShape="1">
            <a:gsLst>
              <a:gs pos="0">
                <a:srgbClr val="FF9A99">
                  <a:alpha val="31000"/>
                </a:srgbClr>
              </a:gs>
              <a:gs pos="100000">
                <a:srgbClr val="D1403C">
                  <a:alpha val="31000"/>
                </a:srgbClr>
              </a:gs>
            </a:gsLst>
            <a:lin ang="5400000"/>
          </a:gradFill>
          <a:ln w="9525">
            <a:solidFill>
              <a:srgbClr val="BE4B48"/>
            </a:solidFill>
            <a:round/>
            <a:headEnd/>
            <a:tailEnd/>
          </a:ln>
          <a:effectLst>
            <a:outerShdw blurRad="40000" dist="23000" dir="5400000" rotWithShape="0">
              <a:srgbClr val="808080">
                <a:alpha val="34999"/>
              </a:srgbClr>
            </a:outerShdw>
          </a:effectLst>
        </p:spPr>
        <p:txBody>
          <a:bodyPr anchor="ctr"/>
          <a:lstStyle>
            <a:defPPr>
              <a:defRPr lang="en-US"/>
            </a:defPPr>
            <a:lvl1pPr algn="l" defTabSz="457200" rtl="0" fontAlgn="base">
              <a:spcBef>
                <a:spcPct val="0"/>
              </a:spcBef>
              <a:spcAft>
                <a:spcPct val="0"/>
              </a:spcAft>
              <a:defRPr kern="1200">
                <a:solidFill>
                  <a:schemeClr val="tx1"/>
                </a:solidFill>
                <a:latin typeface="Arial" charset="0"/>
                <a:ea typeface="ＭＳ Ｐゴシック" pitchFamily="-65"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65"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65"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65"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65" charset="-128"/>
                <a:cs typeface="+mn-cs"/>
              </a:defRPr>
            </a:lvl5pPr>
            <a:lvl6pPr marL="2286000" algn="l" defTabSz="914400" rtl="0" eaLnBrk="1" latinLnBrk="0" hangingPunct="1">
              <a:defRPr kern="1200">
                <a:solidFill>
                  <a:schemeClr val="tx1"/>
                </a:solidFill>
                <a:latin typeface="Arial" charset="0"/>
                <a:ea typeface="ＭＳ Ｐゴシック" pitchFamily="-65" charset="-128"/>
                <a:cs typeface="+mn-cs"/>
              </a:defRPr>
            </a:lvl6pPr>
            <a:lvl7pPr marL="2743200" algn="l" defTabSz="914400" rtl="0" eaLnBrk="1" latinLnBrk="0" hangingPunct="1">
              <a:defRPr kern="1200">
                <a:solidFill>
                  <a:schemeClr val="tx1"/>
                </a:solidFill>
                <a:latin typeface="Arial" charset="0"/>
                <a:ea typeface="ＭＳ Ｐゴシック" pitchFamily="-65" charset="-128"/>
                <a:cs typeface="+mn-cs"/>
              </a:defRPr>
            </a:lvl7pPr>
            <a:lvl8pPr marL="3200400" algn="l" defTabSz="914400" rtl="0" eaLnBrk="1" latinLnBrk="0" hangingPunct="1">
              <a:defRPr kern="1200">
                <a:solidFill>
                  <a:schemeClr val="tx1"/>
                </a:solidFill>
                <a:latin typeface="Arial" charset="0"/>
                <a:ea typeface="ＭＳ Ｐゴシック" pitchFamily="-65" charset="-128"/>
                <a:cs typeface="+mn-cs"/>
              </a:defRPr>
            </a:lvl8pPr>
            <a:lvl9pPr marL="3657600" algn="l" defTabSz="914400" rtl="0" eaLnBrk="1" latinLnBrk="0" hangingPunct="1">
              <a:defRPr kern="1200">
                <a:solidFill>
                  <a:schemeClr val="tx1"/>
                </a:solidFill>
                <a:latin typeface="Arial" charset="0"/>
                <a:ea typeface="ＭＳ Ｐゴシック" pitchFamily="-65" charset="-128"/>
                <a:cs typeface="+mn-cs"/>
              </a:defRPr>
            </a:lvl9pPr>
          </a:lstStyle>
          <a:p>
            <a:pPr algn="ctr"/>
            <a:endParaRPr lang="cs-CZ" altLang="cs-CZ">
              <a:solidFill>
                <a:srgbClr val="FFFFFF"/>
              </a:solidFill>
            </a:endParaRPr>
          </a:p>
        </p:txBody>
      </p:sp>
      <p:sp>
        <p:nvSpPr>
          <p:cNvPr id="26" name="TextBox 22"/>
          <p:cNvSpPr txBox="1">
            <a:spLocks noChangeArrowheads="1"/>
          </p:cNvSpPr>
          <p:nvPr/>
        </p:nvSpPr>
        <p:spPr bwMode="auto">
          <a:xfrm>
            <a:off x="7508874" y="2386806"/>
            <a:ext cx="885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pitchFamily="-65"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65"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65"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65"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65" charset="-128"/>
                <a:cs typeface="+mn-cs"/>
              </a:defRPr>
            </a:lvl5pPr>
            <a:lvl6pPr marL="2286000" algn="l" defTabSz="914400" rtl="0" eaLnBrk="1" latinLnBrk="0" hangingPunct="1">
              <a:defRPr kern="1200">
                <a:solidFill>
                  <a:schemeClr val="tx1"/>
                </a:solidFill>
                <a:latin typeface="Arial" charset="0"/>
                <a:ea typeface="ＭＳ Ｐゴシック" pitchFamily="-65" charset="-128"/>
                <a:cs typeface="+mn-cs"/>
              </a:defRPr>
            </a:lvl6pPr>
            <a:lvl7pPr marL="2743200" algn="l" defTabSz="914400" rtl="0" eaLnBrk="1" latinLnBrk="0" hangingPunct="1">
              <a:defRPr kern="1200">
                <a:solidFill>
                  <a:schemeClr val="tx1"/>
                </a:solidFill>
                <a:latin typeface="Arial" charset="0"/>
                <a:ea typeface="ＭＳ Ｐゴシック" pitchFamily="-65" charset="-128"/>
                <a:cs typeface="+mn-cs"/>
              </a:defRPr>
            </a:lvl7pPr>
            <a:lvl8pPr marL="3200400" algn="l" defTabSz="914400" rtl="0" eaLnBrk="1" latinLnBrk="0" hangingPunct="1">
              <a:defRPr kern="1200">
                <a:solidFill>
                  <a:schemeClr val="tx1"/>
                </a:solidFill>
                <a:latin typeface="Arial" charset="0"/>
                <a:ea typeface="ＭＳ Ｐゴシック" pitchFamily="-65" charset="-128"/>
                <a:cs typeface="+mn-cs"/>
              </a:defRPr>
            </a:lvl8pPr>
            <a:lvl9pPr marL="3657600" algn="l" defTabSz="914400" rtl="0" eaLnBrk="1" latinLnBrk="0" hangingPunct="1">
              <a:defRPr kern="1200">
                <a:solidFill>
                  <a:schemeClr val="tx1"/>
                </a:solidFill>
                <a:latin typeface="Arial" charset="0"/>
                <a:ea typeface="ＭＳ Ｐゴシック" pitchFamily="-65" charset="-128"/>
                <a:cs typeface="+mn-cs"/>
              </a:defRPr>
            </a:lvl9pPr>
          </a:lstStyle>
          <a:p>
            <a:r>
              <a:rPr lang="en-US" altLang="cs-CZ" sz="2000"/>
              <a:t>Map</a:t>
            </a:r>
            <a:r>
              <a:rPr lang="en-US" altLang="cs-CZ" sz="2000" baseline="-25000"/>
              <a:t>2</a:t>
            </a:r>
          </a:p>
        </p:txBody>
      </p:sp>
      <p:sp>
        <p:nvSpPr>
          <p:cNvPr id="27" name="Rounded Rectangle 26"/>
          <p:cNvSpPr>
            <a:spLocks noChangeArrowheads="1"/>
          </p:cNvSpPr>
          <p:nvPr/>
        </p:nvSpPr>
        <p:spPr bwMode="auto">
          <a:xfrm>
            <a:off x="4041774" y="4006056"/>
            <a:ext cx="2819400" cy="265113"/>
          </a:xfrm>
          <a:prstGeom prst="roundRect">
            <a:avLst>
              <a:gd name="adj" fmla="val 16667"/>
            </a:avLst>
          </a:prstGeom>
          <a:gradFill rotWithShape="1">
            <a:gsLst>
              <a:gs pos="0">
                <a:srgbClr val="FF9A99">
                  <a:alpha val="31000"/>
                </a:srgbClr>
              </a:gs>
              <a:gs pos="100000">
                <a:srgbClr val="D1403C">
                  <a:alpha val="31000"/>
                </a:srgbClr>
              </a:gs>
            </a:gsLst>
            <a:lin ang="5400000"/>
          </a:gradFill>
          <a:ln w="9525">
            <a:solidFill>
              <a:srgbClr val="BE4B48"/>
            </a:solidFill>
            <a:round/>
            <a:headEnd/>
            <a:tailEnd/>
          </a:ln>
          <a:effectLst>
            <a:outerShdw blurRad="40000" dist="23000" dir="5400000" rotWithShape="0">
              <a:srgbClr val="808080">
                <a:alpha val="34999"/>
              </a:srgbClr>
            </a:outerShdw>
          </a:effectLst>
        </p:spPr>
        <p:txBody>
          <a:bodyPr anchor="ctr"/>
          <a:lstStyle>
            <a:defPPr>
              <a:defRPr lang="en-US"/>
            </a:defPPr>
            <a:lvl1pPr algn="l" defTabSz="457200" rtl="0" fontAlgn="base">
              <a:spcBef>
                <a:spcPct val="0"/>
              </a:spcBef>
              <a:spcAft>
                <a:spcPct val="0"/>
              </a:spcAft>
              <a:defRPr kern="1200">
                <a:solidFill>
                  <a:schemeClr val="tx1"/>
                </a:solidFill>
                <a:latin typeface="Arial" charset="0"/>
                <a:ea typeface="ＭＳ Ｐゴシック" pitchFamily="-65"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65"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65"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65"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65" charset="-128"/>
                <a:cs typeface="+mn-cs"/>
              </a:defRPr>
            </a:lvl5pPr>
            <a:lvl6pPr marL="2286000" algn="l" defTabSz="914400" rtl="0" eaLnBrk="1" latinLnBrk="0" hangingPunct="1">
              <a:defRPr kern="1200">
                <a:solidFill>
                  <a:schemeClr val="tx1"/>
                </a:solidFill>
                <a:latin typeface="Arial" charset="0"/>
                <a:ea typeface="ＭＳ Ｐゴシック" pitchFamily="-65" charset="-128"/>
                <a:cs typeface="+mn-cs"/>
              </a:defRPr>
            </a:lvl6pPr>
            <a:lvl7pPr marL="2743200" algn="l" defTabSz="914400" rtl="0" eaLnBrk="1" latinLnBrk="0" hangingPunct="1">
              <a:defRPr kern="1200">
                <a:solidFill>
                  <a:schemeClr val="tx1"/>
                </a:solidFill>
                <a:latin typeface="Arial" charset="0"/>
                <a:ea typeface="ＭＳ Ｐゴシック" pitchFamily="-65" charset="-128"/>
                <a:cs typeface="+mn-cs"/>
              </a:defRPr>
            </a:lvl7pPr>
            <a:lvl8pPr marL="3200400" algn="l" defTabSz="914400" rtl="0" eaLnBrk="1" latinLnBrk="0" hangingPunct="1">
              <a:defRPr kern="1200">
                <a:solidFill>
                  <a:schemeClr val="tx1"/>
                </a:solidFill>
                <a:latin typeface="Arial" charset="0"/>
                <a:ea typeface="ＭＳ Ｐゴシック" pitchFamily="-65" charset="-128"/>
                <a:cs typeface="+mn-cs"/>
              </a:defRPr>
            </a:lvl8pPr>
            <a:lvl9pPr marL="3657600" algn="l" defTabSz="914400" rtl="0" eaLnBrk="1" latinLnBrk="0" hangingPunct="1">
              <a:defRPr kern="1200">
                <a:solidFill>
                  <a:schemeClr val="tx1"/>
                </a:solidFill>
                <a:latin typeface="Arial" charset="0"/>
                <a:ea typeface="ＭＳ Ｐゴシック" pitchFamily="-65" charset="-128"/>
                <a:cs typeface="+mn-cs"/>
              </a:defRPr>
            </a:lvl9pPr>
          </a:lstStyle>
          <a:p>
            <a:pPr algn="ctr"/>
            <a:endParaRPr lang="cs-CZ" altLang="cs-CZ">
              <a:solidFill>
                <a:srgbClr val="FFFFFF"/>
              </a:solidFill>
            </a:endParaRPr>
          </a:p>
        </p:txBody>
      </p:sp>
      <p:sp>
        <p:nvSpPr>
          <p:cNvPr id="28" name="TextBox 24"/>
          <p:cNvSpPr txBox="1">
            <a:spLocks noChangeArrowheads="1"/>
          </p:cNvSpPr>
          <p:nvPr/>
        </p:nvSpPr>
        <p:spPr bwMode="auto">
          <a:xfrm>
            <a:off x="6899274" y="3910806"/>
            <a:ext cx="1327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pitchFamily="-65"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65"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65"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65"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65" charset="-128"/>
                <a:cs typeface="+mn-cs"/>
              </a:defRPr>
            </a:lvl5pPr>
            <a:lvl6pPr marL="2286000" algn="l" defTabSz="914400" rtl="0" eaLnBrk="1" latinLnBrk="0" hangingPunct="1">
              <a:defRPr kern="1200">
                <a:solidFill>
                  <a:schemeClr val="tx1"/>
                </a:solidFill>
                <a:latin typeface="Arial" charset="0"/>
                <a:ea typeface="ＭＳ Ｐゴシック" pitchFamily="-65" charset="-128"/>
                <a:cs typeface="+mn-cs"/>
              </a:defRPr>
            </a:lvl6pPr>
            <a:lvl7pPr marL="2743200" algn="l" defTabSz="914400" rtl="0" eaLnBrk="1" latinLnBrk="0" hangingPunct="1">
              <a:defRPr kern="1200">
                <a:solidFill>
                  <a:schemeClr val="tx1"/>
                </a:solidFill>
                <a:latin typeface="Arial" charset="0"/>
                <a:ea typeface="ＭＳ Ｐゴシック" pitchFamily="-65" charset="-128"/>
                <a:cs typeface="+mn-cs"/>
              </a:defRPr>
            </a:lvl7pPr>
            <a:lvl8pPr marL="3200400" algn="l" defTabSz="914400" rtl="0" eaLnBrk="1" latinLnBrk="0" hangingPunct="1">
              <a:defRPr kern="1200">
                <a:solidFill>
                  <a:schemeClr val="tx1"/>
                </a:solidFill>
                <a:latin typeface="Arial" charset="0"/>
                <a:ea typeface="ＭＳ Ｐゴシック" pitchFamily="-65" charset="-128"/>
                <a:cs typeface="+mn-cs"/>
              </a:defRPr>
            </a:lvl8pPr>
            <a:lvl9pPr marL="3657600" algn="l" defTabSz="914400" rtl="0" eaLnBrk="1" latinLnBrk="0" hangingPunct="1">
              <a:defRPr kern="1200">
                <a:solidFill>
                  <a:schemeClr val="tx1"/>
                </a:solidFill>
                <a:latin typeface="Arial" charset="0"/>
                <a:ea typeface="ＭＳ Ｐゴシック" pitchFamily="-65" charset="-128"/>
                <a:cs typeface="+mn-cs"/>
              </a:defRPr>
            </a:lvl9pPr>
          </a:lstStyle>
          <a:p>
            <a:r>
              <a:rPr lang="en-US" altLang="cs-CZ" sz="2000"/>
              <a:t>Reduce</a:t>
            </a:r>
            <a:r>
              <a:rPr lang="en-US" altLang="cs-CZ" sz="2000" baseline="-25000"/>
              <a:t>2</a:t>
            </a:r>
          </a:p>
        </p:txBody>
      </p:sp>
      <p:sp>
        <p:nvSpPr>
          <p:cNvPr id="29" name="Rounded Rectangle 28"/>
          <p:cNvSpPr>
            <a:spLocks noChangeArrowheads="1"/>
          </p:cNvSpPr>
          <p:nvPr/>
        </p:nvSpPr>
        <p:spPr bwMode="auto">
          <a:xfrm>
            <a:off x="4041774" y="4426744"/>
            <a:ext cx="2819400" cy="265112"/>
          </a:xfrm>
          <a:prstGeom prst="roundRect">
            <a:avLst>
              <a:gd name="adj" fmla="val 16667"/>
            </a:avLst>
          </a:prstGeom>
          <a:gradFill rotWithShape="1">
            <a:gsLst>
              <a:gs pos="0">
                <a:srgbClr val="DCFFA0">
                  <a:alpha val="23999"/>
                </a:srgbClr>
              </a:gs>
              <a:gs pos="100000">
                <a:srgbClr val="A0CA4A">
                  <a:alpha val="23999"/>
                </a:srgbClr>
              </a:gs>
            </a:gsLst>
            <a:lin ang="5400000"/>
          </a:gradFill>
          <a:ln w="9525">
            <a:solidFill>
              <a:srgbClr val="98B954"/>
            </a:solidFill>
            <a:round/>
            <a:headEnd/>
            <a:tailEnd/>
          </a:ln>
          <a:effectLst>
            <a:outerShdw blurRad="40000" dist="23000" dir="5400000" rotWithShape="0">
              <a:srgbClr val="808080">
                <a:alpha val="34999"/>
              </a:srgbClr>
            </a:outerShdw>
          </a:effectLst>
        </p:spPr>
        <p:txBody>
          <a:bodyPr anchor="ctr"/>
          <a:lstStyle>
            <a:defPPr>
              <a:defRPr lang="en-US"/>
            </a:defPPr>
            <a:lvl1pPr algn="l" defTabSz="457200" rtl="0" fontAlgn="base">
              <a:spcBef>
                <a:spcPct val="0"/>
              </a:spcBef>
              <a:spcAft>
                <a:spcPct val="0"/>
              </a:spcAft>
              <a:defRPr kern="1200">
                <a:solidFill>
                  <a:schemeClr val="tx1"/>
                </a:solidFill>
                <a:latin typeface="Arial" charset="0"/>
                <a:ea typeface="ＭＳ Ｐゴシック" pitchFamily="-65"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65"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65"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65"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65" charset="-128"/>
                <a:cs typeface="+mn-cs"/>
              </a:defRPr>
            </a:lvl5pPr>
            <a:lvl6pPr marL="2286000" algn="l" defTabSz="914400" rtl="0" eaLnBrk="1" latinLnBrk="0" hangingPunct="1">
              <a:defRPr kern="1200">
                <a:solidFill>
                  <a:schemeClr val="tx1"/>
                </a:solidFill>
                <a:latin typeface="Arial" charset="0"/>
                <a:ea typeface="ＭＳ Ｐゴシック" pitchFamily="-65" charset="-128"/>
                <a:cs typeface="+mn-cs"/>
              </a:defRPr>
            </a:lvl6pPr>
            <a:lvl7pPr marL="2743200" algn="l" defTabSz="914400" rtl="0" eaLnBrk="1" latinLnBrk="0" hangingPunct="1">
              <a:defRPr kern="1200">
                <a:solidFill>
                  <a:schemeClr val="tx1"/>
                </a:solidFill>
                <a:latin typeface="Arial" charset="0"/>
                <a:ea typeface="ＭＳ Ｐゴシック" pitchFamily="-65" charset="-128"/>
                <a:cs typeface="+mn-cs"/>
              </a:defRPr>
            </a:lvl7pPr>
            <a:lvl8pPr marL="3200400" algn="l" defTabSz="914400" rtl="0" eaLnBrk="1" latinLnBrk="0" hangingPunct="1">
              <a:defRPr kern="1200">
                <a:solidFill>
                  <a:schemeClr val="tx1"/>
                </a:solidFill>
                <a:latin typeface="Arial" charset="0"/>
                <a:ea typeface="ＭＳ Ｐゴシック" pitchFamily="-65" charset="-128"/>
                <a:cs typeface="+mn-cs"/>
              </a:defRPr>
            </a:lvl8pPr>
            <a:lvl9pPr marL="3657600" algn="l" defTabSz="914400" rtl="0" eaLnBrk="1" latinLnBrk="0" hangingPunct="1">
              <a:defRPr kern="1200">
                <a:solidFill>
                  <a:schemeClr val="tx1"/>
                </a:solidFill>
                <a:latin typeface="Arial" charset="0"/>
                <a:ea typeface="ＭＳ Ｐゴシック" pitchFamily="-65" charset="-128"/>
                <a:cs typeface="+mn-cs"/>
              </a:defRPr>
            </a:lvl9pPr>
          </a:lstStyle>
          <a:p>
            <a:pPr algn="ctr"/>
            <a:endParaRPr lang="cs-CZ" altLang="cs-CZ">
              <a:solidFill>
                <a:srgbClr val="FFFFFF"/>
              </a:solidFill>
            </a:endParaRPr>
          </a:p>
        </p:txBody>
      </p:sp>
      <p:sp>
        <p:nvSpPr>
          <p:cNvPr id="30" name="TextBox 26"/>
          <p:cNvSpPr txBox="1">
            <a:spLocks noChangeArrowheads="1"/>
          </p:cNvSpPr>
          <p:nvPr/>
        </p:nvSpPr>
        <p:spPr bwMode="auto">
          <a:xfrm>
            <a:off x="6927849" y="4310856"/>
            <a:ext cx="885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pitchFamily="-65"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65"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65"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65"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65" charset="-128"/>
                <a:cs typeface="+mn-cs"/>
              </a:defRPr>
            </a:lvl5pPr>
            <a:lvl6pPr marL="2286000" algn="l" defTabSz="914400" rtl="0" eaLnBrk="1" latinLnBrk="0" hangingPunct="1">
              <a:defRPr kern="1200">
                <a:solidFill>
                  <a:schemeClr val="tx1"/>
                </a:solidFill>
                <a:latin typeface="Arial" charset="0"/>
                <a:ea typeface="ＭＳ Ｐゴシック" pitchFamily="-65" charset="-128"/>
                <a:cs typeface="+mn-cs"/>
              </a:defRPr>
            </a:lvl6pPr>
            <a:lvl7pPr marL="2743200" algn="l" defTabSz="914400" rtl="0" eaLnBrk="1" latinLnBrk="0" hangingPunct="1">
              <a:defRPr kern="1200">
                <a:solidFill>
                  <a:schemeClr val="tx1"/>
                </a:solidFill>
                <a:latin typeface="Arial" charset="0"/>
                <a:ea typeface="ＭＳ Ｐゴシック" pitchFamily="-65" charset="-128"/>
                <a:cs typeface="+mn-cs"/>
              </a:defRPr>
            </a:lvl7pPr>
            <a:lvl8pPr marL="3200400" algn="l" defTabSz="914400" rtl="0" eaLnBrk="1" latinLnBrk="0" hangingPunct="1">
              <a:defRPr kern="1200">
                <a:solidFill>
                  <a:schemeClr val="tx1"/>
                </a:solidFill>
                <a:latin typeface="Arial" charset="0"/>
                <a:ea typeface="ＭＳ Ｐゴシック" pitchFamily="-65" charset="-128"/>
                <a:cs typeface="+mn-cs"/>
              </a:defRPr>
            </a:lvl8pPr>
            <a:lvl9pPr marL="3657600" algn="l" defTabSz="914400" rtl="0" eaLnBrk="1" latinLnBrk="0" hangingPunct="1">
              <a:defRPr kern="1200">
                <a:solidFill>
                  <a:schemeClr val="tx1"/>
                </a:solidFill>
                <a:latin typeface="Arial" charset="0"/>
                <a:ea typeface="ＭＳ Ｐゴシック" pitchFamily="-65" charset="-128"/>
                <a:cs typeface="+mn-cs"/>
              </a:defRPr>
            </a:lvl9pPr>
          </a:lstStyle>
          <a:p>
            <a:r>
              <a:rPr lang="en-US" altLang="cs-CZ" sz="2000"/>
              <a:t>Map</a:t>
            </a:r>
            <a:r>
              <a:rPr lang="en-US" altLang="cs-CZ" sz="2000" baseline="-25000"/>
              <a:t>3</a:t>
            </a:r>
            <a:endParaRPr lang="en-US" altLang="cs-CZ" sz="2800" baseline="-25000"/>
          </a:p>
        </p:txBody>
      </p:sp>
      <p:sp>
        <p:nvSpPr>
          <p:cNvPr id="31" name="Rounded Rectangle 30"/>
          <p:cNvSpPr>
            <a:spLocks noChangeArrowheads="1"/>
          </p:cNvSpPr>
          <p:nvPr/>
        </p:nvSpPr>
        <p:spPr bwMode="auto">
          <a:xfrm>
            <a:off x="4002880" y="5013176"/>
            <a:ext cx="2819400" cy="1506463"/>
          </a:xfrm>
          <a:prstGeom prst="roundRect">
            <a:avLst>
              <a:gd name="adj" fmla="val 16667"/>
            </a:avLst>
          </a:prstGeom>
          <a:gradFill rotWithShape="1">
            <a:gsLst>
              <a:gs pos="0">
                <a:srgbClr val="DCFFA0">
                  <a:alpha val="23999"/>
                </a:srgbClr>
              </a:gs>
              <a:gs pos="100000">
                <a:srgbClr val="A0CA4A">
                  <a:alpha val="23999"/>
                </a:srgbClr>
              </a:gs>
            </a:gsLst>
            <a:lin ang="5400000"/>
          </a:gradFill>
          <a:ln w="9525">
            <a:solidFill>
              <a:srgbClr val="98B954"/>
            </a:solidFill>
            <a:round/>
            <a:headEnd/>
            <a:tailEnd/>
          </a:ln>
          <a:effectLst>
            <a:outerShdw blurRad="40000" dist="23000" dir="5400000" rotWithShape="0">
              <a:srgbClr val="808080">
                <a:alpha val="34999"/>
              </a:srgbClr>
            </a:outerShdw>
          </a:effectLst>
        </p:spPr>
        <p:txBody>
          <a:bodyPr anchor="ctr"/>
          <a:lstStyle>
            <a:defPPr>
              <a:defRPr lang="en-US"/>
            </a:defPPr>
            <a:lvl1pPr algn="l" defTabSz="457200" rtl="0" fontAlgn="base">
              <a:spcBef>
                <a:spcPct val="0"/>
              </a:spcBef>
              <a:spcAft>
                <a:spcPct val="0"/>
              </a:spcAft>
              <a:defRPr kern="1200">
                <a:solidFill>
                  <a:schemeClr val="tx1"/>
                </a:solidFill>
                <a:latin typeface="Arial" charset="0"/>
                <a:ea typeface="ＭＳ Ｐゴシック" pitchFamily="-65"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65"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65"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65"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65" charset="-128"/>
                <a:cs typeface="+mn-cs"/>
              </a:defRPr>
            </a:lvl5pPr>
            <a:lvl6pPr marL="2286000" algn="l" defTabSz="914400" rtl="0" eaLnBrk="1" latinLnBrk="0" hangingPunct="1">
              <a:defRPr kern="1200">
                <a:solidFill>
                  <a:schemeClr val="tx1"/>
                </a:solidFill>
                <a:latin typeface="Arial" charset="0"/>
                <a:ea typeface="ＭＳ Ｐゴシック" pitchFamily="-65" charset="-128"/>
                <a:cs typeface="+mn-cs"/>
              </a:defRPr>
            </a:lvl6pPr>
            <a:lvl7pPr marL="2743200" algn="l" defTabSz="914400" rtl="0" eaLnBrk="1" latinLnBrk="0" hangingPunct="1">
              <a:defRPr kern="1200">
                <a:solidFill>
                  <a:schemeClr val="tx1"/>
                </a:solidFill>
                <a:latin typeface="Arial" charset="0"/>
                <a:ea typeface="ＭＳ Ｐゴシック" pitchFamily="-65" charset="-128"/>
                <a:cs typeface="+mn-cs"/>
              </a:defRPr>
            </a:lvl7pPr>
            <a:lvl8pPr marL="3200400" algn="l" defTabSz="914400" rtl="0" eaLnBrk="1" latinLnBrk="0" hangingPunct="1">
              <a:defRPr kern="1200">
                <a:solidFill>
                  <a:schemeClr val="tx1"/>
                </a:solidFill>
                <a:latin typeface="Arial" charset="0"/>
                <a:ea typeface="ＭＳ Ｐゴシック" pitchFamily="-65" charset="-128"/>
                <a:cs typeface="+mn-cs"/>
              </a:defRPr>
            </a:lvl8pPr>
            <a:lvl9pPr marL="3657600" algn="l" defTabSz="914400" rtl="0" eaLnBrk="1" latinLnBrk="0" hangingPunct="1">
              <a:defRPr kern="1200">
                <a:solidFill>
                  <a:schemeClr val="tx1"/>
                </a:solidFill>
                <a:latin typeface="Arial" charset="0"/>
                <a:ea typeface="ＭＳ Ｐゴシック" pitchFamily="-65" charset="-128"/>
                <a:cs typeface="+mn-cs"/>
              </a:defRPr>
            </a:lvl9pPr>
          </a:lstStyle>
          <a:p>
            <a:pPr algn="ctr"/>
            <a:endParaRPr lang="cs-CZ" altLang="cs-CZ">
              <a:solidFill>
                <a:srgbClr val="FFFFFF"/>
              </a:solidFill>
            </a:endParaRPr>
          </a:p>
        </p:txBody>
      </p:sp>
      <p:sp>
        <p:nvSpPr>
          <p:cNvPr id="32" name="TextBox 28"/>
          <p:cNvSpPr txBox="1">
            <a:spLocks noChangeArrowheads="1"/>
          </p:cNvSpPr>
          <p:nvPr/>
        </p:nvSpPr>
        <p:spPr bwMode="auto">
          <a:xfrm>
            <a:off x="6975474" y="5082381"/>
            <a:ext cx="1174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pitchFamily="-65"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65"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65"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65"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65" charset="-128"/>
                <a:cs typeface="+mn-cs"/>
              </a:defRPr>
            </a:lvl5pPr>
            <a:lvl6pPr marL="2286000" algn="l" defTabSz="914400" rtl="0" eaLnBrk="1" latinLnBrk="0" hangingPunct="1">
              <a:defRPr kern="1200">
                <a:solidFill>
                  <a:schemeClr val="tx1"/>
                </a:solidFill>
                <a:latin typeface="Arial" charset="0"/>
                <a:ea typeface="ＭＳ Ｐゴシック" pitchFamily="-65" charset="-128"/>
                <a:cs typeface="+mn-cs"/>
              </a:defRPr>
            </a:lvl6pPr>
            <a:lvl7pPr marL="2743200" algn="l" defTabSz="914400" rtl="0" eaLnBrk="1" latinLnBrk="0" hangingPunct="1">
              <a:defRPr kern="1200">
                <a:solidFill>
                  <a:schemeClr val="tx1"/>
                </a:solidFill>
                <a:latin typeface="Arial" charset="0"/>
                <a:ea typeface="ＭＳ Ｐゴシック" pitchFamily="-65" charset="-128"/>
                <a:cs typeface="+mn-cs"/>
              </a:defRPr>
            </a:lvl7pPr>
            <a:lvl8pPr marL="3200400" algn="l" defTabSz="914400" rtl="0" eaLnBrk="1" latinLnBrk="0" hangingPunct="1">
              <a:defRPr kern="1200">
                <a:solidFill>
                  <a:schemeClr val="tx1"/>
                </a:solidFill>
                <a:latin typeface="Arial" charset="0"/>
                <a:ea typeface="ＭＳ Ｐゴシック" pitchFamily="-65" charset="-128"/>
                <a:cs typeface="+mn-cs"/>
              </a:defRPr>
            </a:lvl8pPr>
            <a:lvl9pPr marL="3657600" algn="l" defTabSz="914400" rtl="0" eaLnBrk="1" latinLnBrk="0" hangingPunct="1">
              <a:defRPr kern="1200">
                <a:solidFill>
                  <a:schemeClr val="tx1"/>
                </a:solidFill>
                <a:latin typeface="Arial" charset="0"/>
                <a:ea typeface="ＭＳ Ｐゴシック" pitchFamily="-65" charset="-128"/>
                <a:cs typeface="+mn-cs"/>
              </a:defRPr>
            </a:lvl9pPr>
          </a:lstStyle>
          <a:p>
            <a:r>
              <a:rPr lang="en-US" altLang="cs-CZ" sz="2000" dirty="0"/>
              <a:t>Reduce</a:t>
            </a:r>
            <a:r>
              <a:rPr lang="en-US" altLang="cs-CZ" sz="2000" baseline="-25000" dirty="0"/>
              <a:t>3</a:t>
            </a:r>
          </a:p>
        </p:txBody>
      </p:sp>
      <p:sp>
        <p:nvSpPr>
          <p:cNvPr id="33" name="TextBox 29"/>
          <p:cNvSpPr txBox="1">
            <a:spLocks noChangeArrowheads="1"/>
          </p:cNvSpPr>
          <p:nvPr/>
        </p:nvSpPr>
        <p:spPr bwMode="auto">
          <a:xfrm>
            <a:off x="4579143" y="889863"/>
            <a:ext cx="400208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pitchFamily="-65"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65"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65"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65"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65" charset="-128"/>
                <a:cs typeface="+mn-cs"/>
              </a:defRPr>
            </a:lvl5pPr>
            <a:lvl6pPr marL="2286000" algn="l" defTabSz="914400" rtl="0" eaLnBrk="1" latinLnBrk="0" hangingPunct="1">
              <a:defRPr kern="1200">
                <a:solidFill>
                  <a:schemeClr val="tx1"/>
                </a:solidFill>
                <a:latin typeface="Arial" charset="0"/>
                <a:ea typeface="ＭＳ Ｐゴシック" pitchFamily="-65" charset="-128"/>
                <a:cs typeface="+mn-cs"/>
              </a:defRPr>
            </a:lvl6pPr>
            <a:lvl7pPr marL="2743200" algn="l" defTabSz="914400" rtl="0" eaLnBrk="1" latinLnBrk="0" hangingPunct="1">
              <a:defRPr kern="1200">
                <a:solidFill>
                  <a:schemeClr val="tx1"/>
                </a:solidFill>
                <a:latin typeface="Arial" charset="0"/>
                <a:ea typeface="ＭＳ Ｐゴシック" pitchFamily="-65" charset="-128"/>
                <a:cs typeface="+mn-cs"/>
              </a:defRPr>
            </a:lvl7pPr>
            <a:lvl8pPr marL="3200400" algn="l" defTabSz="914400" rtl="0" eaLnBrk="1" latinLnBrk="0" hangingPunct="1">
              <a:defRPr kern="1200">
                <a:solidFill>
                  <a:schemeClr val="tx1"/>
                </a:solidFill>
                <a:latin typeface="Arial" charset="0"/>
                <a:ea typeface="ＭＳ Ｐゴシック" pitchFamily="-65" charset="-128"/>
                <a:cs typeface="+mn-cs"/>
              </a:defRPr>
            </a:lvl8pPr>
            <a:lvl9pPr marL="3657600" algn="l" defTabSz="914400" rtl="0" eaLnBrk="1" latinLnBrk="0" hangingPunct="1">
              <a:defRPr kern="1200">
                <a:solidFill>
                  <a:schemeClr val="tx1"/>
                </a:solidFill>
                <a:latin typeface="Arial" charset="0"/>
                <a:ea typeface="ＭＳ Ｐゴシック" pitchFamily="-65" charset="-128"/>
                <a:cs typeface="+mn-cs"/>
              </a:defRPr>
            </a:lvl9pPr>
          </a:lstStyle>
          <a:p>
            <a:pPr algn="ctr"/>
            <a:r>
              <a:rPr lang="en-US" altLang="cs-CZ" sz="2000" dirty="0">
                <a:solidFill>
                  <a:srgbClr val="1F497D"/>
                </a:solidFill>
              </a:rPr>
              <a:t>Every group or join </a:t>
            </a:r>
            <a:r>
              <a:rPr lang="en-US" altLang="cs-CZ" sz="2000" dirty="0" smtClean="0">
                <a:solidFill>
                  <a:srgbClr val="1F497D"/>
                </a:solidFill>
              </a:rPr>
              <a:t>operation</a:t>
            </a:r>
          </a:p>
          <a:p>
            <a:pPr algn="ctr"/>
            <a:r>
              <a:rPr lang="en-US" altLang="cs-CZ" sz="2000" dirty="0" smtClean="0">
                <a:solidFill>
                  <a:srgbClr val="1F497D"/>
                </a:solidFill>
              </a:rPr>
              <a:t>forms </a:t>
            </a:r>
            <a:r>
              <a:rPr lang="en-US" altLang="cs-CZ" sz="2000" dirty="0">
                <a:solidFill>
                  <a:srgbClr val="1F497D"/>
                </a:solidFill>
              </a:rPr>
              <a:t>a map-reduce boundary</a:t>
            </a:r>
          </a:p>
        </p:txBody>
      </p:sp>
    </p:spTree>
    <p:extLst>
      <p:ext uri="{BB962C8B-B14F-4D97-AF65-F5344CB8AC3E}">
        <p14:creationId xmlns:p14="http://schemas.microsoft.com/office/powerpoint/2010/main" val="35904616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Pig</a:t>
            </a:r>
            <a:r>
              <a:rPr lang="cs-CZ" dirty="0" smtClean="0"/>
              <a:t> Latin operations</a:t>
            </a:r>
            <a:endParaRPr lang="en-US" dirty="0"/>
          </a:p>
        </p:txBody>
      </p:sp>
      <p:graphicFrame>
        <p:nvGraphicFramePr>
          <p:cNvPr id="6" name="Group 118"/>
          <p:cNvGraphicFramePr>
            <a:graphicFrameLocks noGrp="1"/>
          </p:cNvGraphicFramePr>
          <p:nvPr>
            <p:ph idx="4294967295"/>
            <p:extLst>
              <p:ext uri="{D42A27DB-BD31-4B8C-83A1-F6EECF244321}">
                <p14:modId xmlns:p14="http://schemas.microsoft.com/office/powerpoint/2010/main" val="1629959694"/>
              </p:ext>
            </p:extLst>
          </p:nvPr>
        </p:nvGraphicFramePr>
        <p:xfrm>
          <a:off x="251520" y="1052736"/>
          <a:ext cx="8568952" cy="4408105"/>
        </p:xfrm>
        <a:graphic>
          <a:graphicData uri="http://schemas.openxmlformats.org/drawingml/2006/table">
            <a:tbl>
              <a:tblPr/>
              <a:tblGrid>
                <a:gridCol w="1512168"/>
                <a:gridCol w="7056784"/>
              </a:tblGrid>
              <a:tr h="144020">
                <a:tc>
                  <a:txBody>
                    <a:bodyPr/>
                    <a:lstStyle>
                      <a:lvl1pPr eaLnBrk="0" hangingPunct="0">
                        <a:spcBef>
                          <a:spcPct val="20000"/>
                        </a:spcBef>
                        <a:buClr>
                          <a:srgbClr val="660066"/>
                        </a:buClr>
                        <a:buFont typeface="Arial" pitchFamily="34" charset="0"/>
                        <a:defRPr sz="2200" b="1">
                          <a:solidFill>
                            <a:schemeClr val="tx1"/>
                          </a:solidFill>
                          <a:latin typeface="Century Gothic" pitchFamily="34" charset="0"/>
                          <a:ea typeface="ＭＳ Ｐゴシック" pitchFamily="34" charset="-128"/>
                        </a:defRPr>
                      </a:lvl1pPr>
                      <a:lvl2pPr marL="37931725" indent="-37474525" eaLnBrk="0" hangingPunct="0">
                        <a:spcBef>
                          <a:spcPct val="20000"/>
                        </a:spcBef>
                        <a:buClr>
                          <a:srgbClr val="660066"/>
                        </a:buClr>
                        <a:buFont typeface="Verdana" pitchFamily="34" charset="0"/>
                        <a:defRPr sz="2000" b="1">
                          <a:solidFill>
                            <a:schemeClr val="tx1"/>
                          </a:solidFill>
                          <a:latin typeface="Century Gothic" pitchFamily="34" charset="0"/>
                          <a:ea typeface="ＭＳ Ｐゴシック" pitchFamily="34" charset="-128"/>
                        </a:defRPr>
                      </a:lvl2pPr>
                      <a:lvl3pPr eaLnBrk="0" hangingPunct="0">
                        <a:spcBef>
                          <a:spcPct val="20000"/>
                        </a:spcBef>
                        <a:defRPr sz="2000" b="1">
                          <a:solidFill>
                            <a:schemeClr val="tx1"/>
                          </a:solidFill>
                          <a:latin typeface="Century Gothic" pitchFamily="34" charset="0"/>
                          <a:ea typeface="ＭＳ Ｐゴシック" pitchFamily="34" charset="-128"/>
                        </a:defRPr>
                      </a:lvl3pPr>
                      <a:lvl4pPr eaLnBrk="0" hangingPunct="0">
                        <a:spcBef>
                          <a:spcPct val="20000"/>
                        </a:spcBef>
                        <a:defRPr b="1">
                          <a:solidFill>
                            <a:schemeClr val="tx1"/>
                          </a:solidFill>
                          <a:latin typeface="Century Gothic" pitchFamily="34" charset="0"/>
                          <a:ea typeface="ＭＳ Ｐゴシック" pitchFamily="34" charset="-128"/>
                        </a:defRPr>
                      </a:lvl4pPr>
                      <a:lvl5pPr eaLnBrk="0" hangingPunct="0">
                        <a:spcBef>
                          <a:spcPct val="20000"/>
                        </a:spcBef>
                        <a:defRPr sz="1400" b="1">
                          <a:solidFill>
                            <a:schemeClr val="tx1"/>
                          </a:solidFill>
                          <a:latin typeface="Century Gothic" pitchFamily="34" charset="0"/>
                          <a:ea typeface="ＭＳ Ｐゴシック" pitchFamily="34" charset="-128"/>
                        </a:defRPr>
                      </a:lvl5pPr>
                      <a:lvl6pPr marL="457200" eaLnBrk="0" fontAlgn="base" hangingPunct="0">
                        <a:spcBef>
                          <a:spcPct val="20000"/>
                        </a:spcBef>
                        <a:spcAft>
                          <a:spcPct val="0"/>
                        </a:spcAft>
                        <a:defRPr sz="1400" b="1">
                          <a:solidFill>
                            <a:schemeClr val="tx1"/>
                          </a:solidFill>
                          <a:latin typeface="Century Gothic" pitchFamily="34" charset="0"/>
                          <a:ea typeface="ＭＳ Ｐゴシック" pitchFamily="34" charset="-128"/>
                        </a:defRPr>
                      </a:lvl6pPr>
                      <a:lvl7pPr marL="914400" eaLnBrk="0" fontAlgn="base" hangingPunct="0">
                        <a:spcBef>
                          <a:spcPct val="20000"/>
                        </a:spcBef>
                        <a:spcAft>
                          <a:spcPct val="0"/>
                        </a:spcAft>
                        <a:defRPr sz="1400" b="1">
                          <a:solidFill>
                            <a:schemeClr val="tx1"/>
                          </a:solidFill>
                          <a:latin typeface="Century Gothic" pitchFamily="34" charset="0"/>
                          <a:ea typeface="ＭＳ Ｐゴシック" pitchFamily="34" charset="-128"/>
                        </a:defRPr>
                      </a:lvl7pPr>
                      <a:lvl8pPr marL="1371600" eaLnBrk="0" fontAlgn="base" hangingPunct="0">
                        <a:spcBef>
                          <a:spcPct val="20000"/>
                        </a:spcBef>
                        <a:spcAft>
                          <a:spcPct val="0"/>
                        </a:spcAft>
                        <a:defRPr sz="1400" b="1">
                          <a:solidFill>
                            <a:schemeClr val="tx1"/>
                          </a:solidFill>
                          <a:latin typeface="Century Gothic" pitchFamily="34" charset="0"/>
                          <a:ea typeface="ＭＳ Ｐゴシック" pitchFamily="34" charset="-128"/>
                        </a:defRPr>
                      </a:lvl8pPr>
                      <a:lvl9pPr marL="1828800" eaLnBrk="0" fontAlgn="base" hangingPunct="0">
                        <a:spcBef>
                          <a:spcPct val="20000"/>
                        </a:spcBef>
                        <a:spcAft>
                          <a:spcPct val="0"/>
                        </a:spcAft>
                        <a:defRPr sz="1400" b="1">
                          <a:solidFill>
                            <a:schemeClr val="tx1"/>
                          </a:solidFill>
                          <a:latin typeface="Century Gothic" pitchFamily="34"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cs-CZ" sz="1600" b="0" i="0" u="none" strike="noStrike" cap="none" normalizeH="0" baseline="0" dirty="0" smtClean="0">
                          <a:ln>
                            <a:noFill/>
                          </a:ln>
                          <a:solidFill>
                            <a:schemeClr val="tx1"/>
                          </a:solidFill>
                          <a:effectLst/>
                          <a:latin typeface="Arial" pitchFamily="34" charset="0"/>
                          <a:ea typeface="ＭＳ Ｐゴシック" pitchFamily="34" charset="-128"/>
                        </a:rPr>
                        <a:t>load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660066"/>
                        </a:buClr>
                        <a:buFont typeface="Arial" pitchFamily="34" charset="0"/>
                        <a:defRPr sz="2200" b="1">
                          <a:solidFill>
                            <a:schemeClr val="tx1"/>
                          </a:solidFill>
                          <a:latin typeface="Century Gothic" pitchFamily="34" charset="0"/>
                          <a:ea typeface="ＭＳ Ｐゴシック" pitchFamily="34" charset="-128"/>
                        </a:defRPr>
                      </a:lvl1pPr>
                      <a:lvl2pPr marL="37931725" indent="-37474525" eaLnBrk="0" hangingPunct="0">
                        <a:spcBef>
                          <a:spcPct val="20000"/>
                        </a:spcBef>
                        <a:buClr>
                          <a:srgbClr val="660066"/>
                        </a:buClr>
                        <a:buFont typeface="Verdana" pitchFamily="34" charset="0"/>
                        <a:defRPr sz="2000" b="1">
                          <a:solidFill>
                            <a:schemeClr val="tx1"/>
                          </a:solidFill>
                          <a:latin typeface="Century Gothic" pitchFamily="34" charset="0"/>
                          <a:ea typeface="ＭＳ Ｐゴシック" pitchFamily="34" charset="-128"/>
                        </a:defRPr>
                      </a:lvl2pPr>
                      <a:lvl3pPr eaLnBrk="0" hangingPunct="0">
                        <a:spcBef>
                          <a:spcPct val="20000"/>
                        </a:spcBef>
                        <a:defRPr sz="2000" b="1">
                          <a:solidFill>
                            <a:schemeClr val="tx1"/>
                          </a:solidFill>
                          <a:latin typeface="Century Gothic" pitchFamily="34" charset="0"/>
                          <a:ea typeface="ＭＳ Ｐゴシック" pitchFamily="34" charset="-128"/>
                        </a:defRPr>
                      </a:lvl3pPr>
                      <a:lvl4pPr eaLnBrk="0" hangingPunct="0">
                        <a:spcBef>
                          <a:spcPct val="20000"/>
                        </a:spcBef>
                        <a:defRPr b="1">
                          <a:solidFill>
                            <a:schemeClr val="tx1"/>
                          </a:solidFill>
                          <a:latin typeface="Century Gothic" pitchFamily="34" charset="0"/>
                          <a:ea typeface="ＭＳ Ｐゴシック" pitchFamily="34" charset="-128"/>
                        </a:defRPr>
                      </a:lvl4pPr>
                      <a:lvl5pPr eaLnBrk="0" hangingPunct="0">
                        <a:spcBef>
                          <a:spcPct val="20000"/>
                        </a:spcBef>
                        <a:defRPr sz="1400" b="1">
                          <a:solidFill>
                            <a:schemeClr val="tx1"/>
                          </a:solidFill>
                          <a:latin typeface="Century Gothic" pitchFamily="34" charset="0"/>
                          <a:ea typeface="ＭＳ Ｐゴシック" pitchFamily="34" charset="-128"/>
                        </a:defRPr>
                      </a:lvl5pPr>
                      <a:lvl6pPr marL="457200" eaLnBrk="0" fontAlgn="base" hangingPunct="0">
                        <a:spcBef>
                          <a:spcPct val="20000"/>
                        </a:spcBef>
                        <a:spcAft>
                          <a:spcPct val="0"/>
                        </a:spcAft>
                        <a:defRPr sz="1400" b="1">
                          <a:solidFill>
                            <a:schemeClr val="tx1"/>
                          </a:solidFill>
                          <a:latin typeface="Century Gothic" pitchFamily="34" charset="0"/>
                          <a:ea typeface="ＭＳ Ｐゴシック" pitchFamily="34" charset="-128"/>
                        </a:defRPr>
                      </a:lvl6pPr>
                      <a:lvl7pPr marL="914400" eaLnBrk="0" fontAlgn="base" hangingPunct="0">
                        <a:spcBef>
                          <a:spcPct val="20000"/>
                        </a:spcBef>
                        <a:spcAft>
                          <a:spcPct val="0"/>
                        </a:spcAft>
                        <a:defRPr sz="1400" b="1">
                          <a:solidFill>
                            <a:schemeClr val="tx1"/>
                          </a:solidFill>
                          <a:latin typeface="Century Gothic" pitchFamily="34" charset="0"/>
                          <a:ea typeface="ＭＳ Ｐゴシック" pitchFamily="34" charset="-128"/>
                        </a:defRPr>
                      </a:lvl7pPr>
                      <a:lvl8pPr marL="1371600" eaLnBrk="0" fontAlgn="base" hangingPunct="0">
                        <a:spcBef>
                          <a:spcPct val="20000"/>
                        </a:spcBef>
                        <a:spcAft>
                          <a:spcPct val="0"/>
                        </a:spcAft>
                        <a:defRPr sz="1400" b="1">
                          <a:solidFill>
                            <a:schemeClr val="tx1"/>
                          </a:solidFill>
                          <a:latin typeface="Century Gothic" pitchFamily="34" charset="0"/>
                          <a:ea typeface="ＭＳ Ｐゴシック" pitchFamily="34" charset="-128"/>
                        </a:defRPr>
                      </a:lvl8pPr>
                      <a:lvl9pPr marL="1828800" eaLnBrk="0" fontAlgn="base" hangingPunct="0">
                        <a:spcBef>
                          <a:spcPct val="20000"/>
                        </a:spcBef>
                        <a:spcAft>
                          <a:spcPct val="0"/>
                        </a:spcAft>
                        <a:defRPr sz="1400" b="1">
                          <a:solidFill>
                            <a:schemeClr val="tx1"/>
                          </a:solidFill>
                          <a:latin typeface="Century Gothic" pitchFamily="34"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cs-CZ" sz="1600" b="0" i="0" u="none" strike="noStrike" cap="none" normalizeH="0" baseline="0" dirty="0" smtClean="0">
                          <a:ln>
                            <a:noFill/>
                          </a:ln>
                          <a:solidFill>
                            <a:schemeClr val="tx1"/>
                          </a:solidFill>
                          <a:effectLst/>
                          <a:latin typeface="Arial" pitchFamily="34" charset="0"/>
                          <a:ea typeface="ＭＳ Ｐゴシック" pitchFamily="34" charset="-128"/>
                        </a:rPr>
                        <a:t>Read data from file system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lvl1pPr eaLnBrk="0" hangingPunct="0">
                        <a:spcBef>
                          <a:spcPct val="20000"/>
                        </a:spcBef>
                        <a:buClr>
                          <a:srgbClr val="660066"/>
                        </a:buClr>
                        <a:buFont typeface="Arial" pitchFamily="34" charset="0"/>
                        <a:defRPr sz="2200" b="1">
                          <a:solidFill>
                            <a:schemeClr val="tx1"/>
                          </a:solidFill>
                          <a:latin typeface="Century Gothic" pitchFamily="34" charset="0"/>
                          <a:ea typeface="ＭＳ Ｐゴシック" pitchFamily="34" charset="-128"/>
                        </a:defRPr>
                      </a:lvl1pPr>
                      <a:lvl2pPr marL="37931725" indent="-37474525" eaLnBrk="0" hangingPunct="0">
                        <a:spcBef>
                          <a:spcPct val="20000"/>
                        </a:spcBef>
                        <a:buClr>
                          <a:srgbClr val="660066"/>
                        </a:buClr>
                        <a:buFont typeface="Verdana" pitchFamily="34" charset="0"/>
                        <a:defRPr sz="2000" b="1">
                          <a:solidFill>
                            <a:schemeClr val="tx1"/>
                          </a:solidFill>
                          <a:latin typeface="Century Gothic" pitchFamily="34" charset="0"/>
                          <a:ea typeface="ＭＳ Ｐゴシック" pitchFamily="34" charset="-128"/>
                        </a:defRPr>
                      </a:lvl2pPr>
                      <a:lvl3pPr eaLnBrk="0" hangingPunct="0">
                        <a:spcBef>
                          <a:spcPct val="20000"/>
                        </a:spcBef>
                        <a:defRPr sz="2000" b="1">
                          <a:solidFill>
                            <a:schemeClr val="tx1"/>
                          </a:solidFill>
                          <a:latin typeface="Century Gothic" pitchFamily="34" charset="0"/>
                          <a:ea typeface="ＭＳ Ｐゴシック" pitchFamily="34" charset="-128"/>
                        </a:defRPr>
                      </a:lvl3pPr>
                      <a:lvl4pPr eaLnBrk="0" hangingPunct="0">
                        <a:spcBef>
                          <a:spcPct val="20000"/>
                        </a:spcBef>
                        <a:defRPr b="1">
                          <a:solidFill>
                            <a:schemeClr val="tx1"/>
                          </a:solidFill>
                          <a:latin typeface="Century Gothic" pitchFamily="34" charset="0"/>
                          <a:ea typeface="ＭＳ Ｐゴシック" pitchFamily="34" charset="-128"/>
                        </a:defRPr>
                      </a:lvl4pPr>
                      <a:lvl5pPr eaLnBrk="0" hangingPunct="0">
                        <a:spcBef>
                          <a:spcPct val="20000"/>
                        </a:spcBef>
                        <a:defRPr sz="1400" b="1">
                          <a:solidFill>
                            <a:schemeClr val="tx1"/>
                          </a:solidFill>
                          <a:latin typeface="Century Gothic" pitchFamily="34" charset="0"/>
                          <a:ea typeface="ＭＳ Ｐゴシック" pitchFamily="34" charset="-128"/>
                        </a:defRPr>
                      </a:lvl5pPr>
                      <a:lvl6pPr marL="457200" eaLnBrk="0" fontAlgn="base" hangingPunct="0">
                        <a:spcBef>
                          <a:spcPct val="20000"/>
                        </a:spcBef>
                        <a:spcAft>
                          <a:spcPct val="0"/>
                        </a:spcAft>
                        <a:defRPr sz="1400" b="1">
                          <a:solidFill>
                            <a:schemeClr val="tx1"/>
                          </a:solidFill>
                          <a:latin typeface="Century Gothic" pitchFamily="34" charset="0"/>
                          <a:ea typeface="ＭＳ Ｐゴシック" pitchFamily="34" charset="-128"/>
                        </a:defRPr>
                      </a:lvl6pPr>
                      <a:lvl7pPr marL="914400" eaLnBrk="0" fontAlgn="base" hangingPunct="0">
                        <a:spcBef>
                          <a:spcPct val="20000"/>
                        </a:spcBef>
                        <a:spcAft>
                          <a:spcPct val="0"/>
                        </a:spcAft>
                        <a:defRPr sz="1400" b="1">
                          <a:solidFill>
                            <a:schemeClr val="tx1"/>
                          </a:solidFill>
                          <a:latin typeface="Century Gothic" pitchFamily="34" charset="0"/>
                          <a:ea typeface="ＭＳ Ｐゴシック" pitchFamily="34" charset="-128"/>
                        </a:defRPr>
                      </a:lvl7pPr>
                      <a:lvl8pPr marL="1371600" eaLnBrk="0" fontAlgn="base" hangingPunct="0">
                        <a:spcBef>
                          <a:spcPct val="20000"/>
                        </a:spcBef>
                        <a:spcAft>
                          <a:spcPct val="0"/>
                        </a:spcAft>
                        <a:defRPr sz="1400" b="1">
                          <a:solidFill>
                            <a:schemeClr val="tx1"/>
                          </a:solidFill>
                          <a:latin typeface="Century Gothic" pitchFamily="34" charset="0"/>
                          <a:ea typeface="ＭＳ Ｐゴシック" pitchFamily="34" charset="-128"/>
                        </a:defRPr>
                      </a:lvl8pPr>
                      <a:lvl9pPr marL="1828800" eaLnBrk="0" fontAlgn="base" hangingPunct="0">
                        <a:spcBef>
                          <a:spcPct val="20000"/>
                        </a:spcBef>
                        <a:spcAft>
                          <a:spcPct val="0"/>
                        </a:spcAft>
                        <a:defRPr sz="1400" b="1">
                          <a:solidFill>
                            <a:schemeClr val="tx1"/>
                          </a:solidFill>
                          <a:latin typeface="Century Gothic" pitchFamily="34"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cs-CZ" sz="1600" b="0" i="0" u="none" strike="noStrike" cap="none" normalizeH="0" baseline="0" dirty="0" smtClean="0">
                          <a:ln>
                            <a:noFill/>
                          </a:ln>
                          <a:solidFill>
                            <a:schemeClr val="tx1"/>
                          </a:solidFill>
                          <a:effectLst/>
                          <a:latin typeface="Arial" pitchFamily="34" charset="0"/>
                          <a:ea typeface="ＭＳ Ｐゴシック" pitchFamily="34" charset="-128"/>
                        </a:rPr>
                        <a:t>store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660066"/>
                        </a:buClr>
                        <a:buFont typeface="Arial" pitchFamily="34" charset="0"/>
                        <a:defRPr sz="2200" b="1">
                          <a:solidFill>
                            <a:schemeClr val="tx1"/>
                          </a:solidFill>
                          <a:latin typeface="Century Gothic" pitchFamily="34" charset="0"/>
                          <a:ea typeface="ＭＳ Ｐゴシック" pitchFamily="34" charset="-128"/>
                        </a:defRPr>
                      </a:lvl1pPr>
                      <a:lvl2pPr marL="37931725" indent="-37474525" eaLnBrk="0" hangingPunct="0">
                        <a:spcBef>
                          <a:spcPct val="20000"/>
                        </a:spcBef>
                        <a:buClr>
                          <a:srgbClr val="660066"/>
                        </a:buClr>
                        <a:buFont typeface="Verdana" pitchFamily="34" charset="0"/>
                        <a:defRPr sz="2000" b="1">
                          <a:solidFill>
                            <a:schemeClr val="tx1"/>
                          </a:solidFill>
                          <a:latin typeface="Century Gothic" pitchFamily="34" charset="0"/>
                          <a:ea typeface="ＭＳ Ｐゴシック" pitchFamily="34" charset="-128"/>
                        </a:defRPr>
                      </a:lvl2pPr>
                      <a:lvl3pPr eaLnBrk="0" hangingPunct="0">
                        <a:spcBef>
                          <a:spcPct val="20000"/>
                        </a:spcBef>
                        <a:defRPr sz="2000" b="1">
                          <a:solidFill>
                            <a:schemeClr val="tx1"/>
                          </a:solidFill>
                          <a:latin typeface="Century Gothic" pitchFamily="34" charset="0"/>
                          <a:ea typeface="ＭＳ Ｐゴシック" pitchFamily="34" charset="-128"/>
                        </a:defRPr>
                      </a:lvl3pPr>
                      <a:lvl4pPr eaLnBrk="0" hangingPunct="0">
                        <a:spcBef>
                          <a:spcPct val="20000"/>
                        </a:spcBef>
                        <a:defRPr b="1">
                          <a:solidFill>
                            <a:schemeClr val="tx1"/>
                          </a:solidFill>
                          <a:latin typeface="Century Gothic" pitchFamily="34" charset="0"/>
                          <a:ea typeface="ＭＳ Ｐゴシック" pitchFamily="34" charset="-128"/>
                        </a:defRPr>
                      </a:lvl4pPr>
                      <a:lvl5pPr eaLnBrk="0" hangingPunct="0">
                        <a:spcBef>
                          <a:spcPct val="20000"/>
                        </a:spcBef>
                        <a:defRPr sz="1400" b="1">
                          <a:solidFill>
                            <a:schemeClr val="tx1"/>
                          </a:solidFill>
                          <a:latin typeface="Century Gothic" pitchFamily="34" charset="0"/>
                          <a:ea typeface="ＭＳ Ｐゴシック" pitchFamily="34" charset="-128"/>
                        </a:defRPr>
                      </a:lvl5pPr>
                      <a:lvl6pPr marL="457200" eaLnBrk="0" fontAlgn="base" hangingPunct="0">
                        <a:spcBef>
                          <a:spcPct val="20000"/>
                        </a:spcBef>
                        <a:spcAft>
                          <a:spcPct val="0"/>
                        </a:spcAft>
                        <a:defRPr sz="1400" b="1">
                          <a:solidFill>
                            <a:schemeClr val="tx1"/>
                          </a:solidFill>
                          <a:latin typeface="Century Gothic" pitchFamily="34" charset="0"/>
                          <a:ea typeface="ＭＳ Ｐゴシック" pitchFamily="34" charset="-128"/>
                        </a:defRPr>
                      </a:lvl6pPr>
                      <a:lvl7pPr marL="914400" eaLnBrk="0" fontAlgn="base" hangingPunct="0">
                        <a:spcBef>
                          <a:spcPct val="20000"/>
                        </a:spcBef>
                        <a:spcAft>
                          <a:spcPct val="0"/>
                        </a:spcAft>
                        <a:defRPr sz="1400" b="1">
                          <a:solidFill>
                            <a:schemeClr val="tx1"/>
                          </a:solidFill>
                          <a:latin typeface="Century Gothic" pitchFamily="34" charset="0"/>
                          <a:ea typeface="ＭＳ Ｐゴシック" pitchFamily="34" charset="-128"/>
                        </a:defRPr>
                      </a:lvl7pPr>
                      <a:lvl8pPr marL="1371600" eaLnBrk="0" fontAlgn="base" hangingPunct="0">
                        <a:spcBef>
                          <a:spcPct val="20000"/>
                        </a:spcBef>
                        <a:spcAft>
                          <a:spcPct val="0"/>
                        </a:spcAft>
                        <a:defRPr sz="1400" b="1">
                          <a:solidFill>
                            <a:schemeClr val="tx1"/>
                          </a:solidFill>
                          <a:latin typeface="Century Gothic" pitchFamily="34" charset="0"/>
                          <a:ea typeface="ＭＳ Ｐゴシック" pitchFamily="34" charset="-128"/>
                        </a:defRPr>
                      </a:lvl8pPr>
                      <a:lvl9pPr marL="1828800" eaLnBrk="0" fontAlgn="base" hangingPunct="0">
                        <a:spcBef>
                          <a:spcPct val="20000"/>
                        </a:spcBef>
                        <a:spcAft>
                          <a:spcPct val="0"/>
                        </a:spcAft>
                        <a:defRPr sz="1400" b="1">
                          <a:solidFill>
                            <a:schemeClr val="tx1"/>
                          </a:solidFill>
                          <a:latin typeface="Century Gothic" pitchFamily="34"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cs-CZ" sz="1600" b="0" i="0" u="none" strike="noStrike" cap="none" normalizeH="0" baseline="0" dirty="0" smtClean="0">
                          <a:ln>
                            <a:noFill/>
                          </a:ln>
                          <a:solidFill>
                            <a:schemeClr val="tx1"/>
                          </a:solidFill>
                          <a:effectLst/>
                          <a:latin typeface="Arial" pitchFamily="34" charset="0"/>
                          <a:ea typeface="ＭＳ Ｐゴシック" pitchFamily="34" charset="-128"/>
                        </a:rPr>
                        <a:t>Write data to file system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lvl1pPr eaLnBrk="0" hangingPunct="0">
                        <a:spcBef>
                          <a:spcPct val="20000"/>
                        </a:spcBef>
                        <a:buClr>
                          <a:srgbClr val="660066"/>
                        </a:buClr>
                        <a:buFont typeface="Arial" pitchFamily="34" charset="0"/>
                        <a:defRPr sz="2200" b="1">
                          <a:solidFill>
                            <a:schemeClr val="tx1"/>
                          </a:solidFill>
                          <a:latin typeface="Century Gothic" pitchFamily="34" charset="0"/>
                          <a:ea typeface="ＭＳ Ｐゴシック" pitchFamily="34" charset="-128"/>
                        </a:defRPr>
                      </a:lvl1pPr>
                      <a:lvl2pPr marL="37931725" indent="-37474525" eaLnBrk="0" hangingPunct="0">
                        <a:spcBef>
                          <a:spcPct val="20000"/>
                        </a:spcBef>
                        <a:buClr>
                          <a:srgbClr val="660066"/>
                        </a:buClr>
                        <a:buFont typeface="Verdana" pitchFamily="34" charset="0"/>
                        <a:defRPr sz="2000" b="1">
                          <a:solidFill>
                            <a:schemeClr val="tx1"/>
                          </a:solidFill>
                          <a:latin typeface="Century Gothic" pitchFamily="34" charset="0"/>
                          <a:ea typeface="ＭＳ Ｐゴシック" pitchFamily="34" charset="-128"/>
                        </a:defRPr>
                      </a:lvl2pPr>
                      <a:lvl3pPr eaLnBrk="0" hangingPunct="0">
                        <a:spcBef>
                          <a:spcPct val="20000"/>
                        </a:spcBef>
                        <a:defRPr sz="2000" b="1">
                          <a:solidFill>
                            <a:schemeClr val="tx1"/>
                          </a:solidFill>
                          <a:latin typeface="Century Gothic" pitchFamily="34" charset="0"/>
                          <a:ea typeface="ＭＳ Ｐゴシック" pitchFamily="34" charset="-128"/>
                        </a:defRPr>
                      </a:lvl3pPr>
                      <a:lvl4pPr eaLnBrk="0" hangingPunct="0">
                        <a:spcBef>
                          <a:spcPct val="20000"/>
                        </a:spcBef>
                        <a:defRPr b="1">
                          <a:solidFill>
                            <a:schemeClr val="tx1"/>
                          </a:solidFill>
                          <a:latin typeface="Century Gothic" pitchFamily="34" charset="0"/>
                          <a:ea typeface="ＭＳ Ｐゴシック" pitchFamily="34" charset="-128"/>
                        </a:defRPr>
                      </a:lvl4pPr>
                      <a:lvl5pPr eaLnBrk="0" hangingPunct="0">
                        <a:spcBef>
                          <a:spcPct val="20000"/>
                        </a:spcBef>
                        <a:defRPr sz="1400" b="1">
                          <a:solidFill>
                            <a:schemeClr val="tx1"/>
                          </a:solidFill>
                          <a:latin typeface="Century Gothic" pitchFamily="34" charset="0"/>
                          <a:ea typeface="ＭＳ Ｐゴシック" pitchFamily="34" charset="-128"/>
                        </a:defRPr>
                      </a:lvl5pPr>
                      <a:lvl6pPr marL="457200" eaLnBrk="0" fontAlgn="base" hangingPunct="0">
                        <a:spcBef>
                          <a:spcPct val="20000"/>
                        </a:spcBef>
                        <a:spcAft>
                          <a:spcPct val="0"/>
                        </a:spcAft>
                        <a:defRPr sz="1400" b="1">
                          <a:solidFill>
                            <a:schemeClr val="tx1"/>
                          </a:solidFill>
                          <a:latin typeface="Century Gothic" pitchFamily="34" charset="0"/>
                          <a:ea typeface="ＭＳ Ｐゴシック" pitchFamily="34" charset="-128"/>
                        </a:defRPr>
                      </a:lvl6pPr>
                      <a:lvl7pPr marL="914400" eaLnBrk="0" fontAlgn="base" hangingPunct="0">
                        <a:spcBef>
                          <a:spcPct val="20000"/>
                        </a:spcBef>
                        <a:spcAft>
                          <a:spcPct val="0"/>
                        </a:spcAft>
                        <a:defRPr sz="1400" b="1">
                          <a:solidFill>
                            <a:schemeClr val="tx1"/>
                          </a:solidFill>
                          <a:latin typeface="Century Gothic" pitchFamily="34" charset="0"/>
                          <a:ea typeface="ＭＳ Ｐゴシック" pitchFamily="34" charset="-128"/>
                        </a:defRPr>
                      </a:lvl7pPr>
                      <a:lvl8pPr marL="1371600" eaLnBrk="0" fontAlgn="base" hangingPunct="0">
                        <a:spcBef>
                          <a:spcPct val="20000"/>
                        </a:spcBef>
                        <a:spcAft>
                          <a:spcPct val="0"/>
                        </a:spcAft>
                        <a:defRPr sz="1400" b="1">
                          <a:solidFill>
                            <a:schemeClr val="tx1"/>
                          </a:solidFill>
                          <a:latin typeface="Century Gothic" pitchFamily="34" charset="0"/>
                          <a:ea typeface="ＭＳ Ｐゴシック" pitchFamily="34" charset="-128"/>
                        </a:defRPr>
                      </a:lvl8pPr>
                      <a:lvl9pPr marL="1828800" eaLnBrk="0" fontAlgn="base" hangingPunct="0">
                        <a:spcBef>
                          <a:spcPct val="20000"/>
                        </a:spcBef>
                        <a:spcAft>
                          <a:spcPct val="0"/>
                        </a:spcAft>
                        <a:defRPr sz="1400" b="1">
                          <a:solidFill>
                            <a:schemeClr val="tx1"/>
                          </a:solidFill>
                          <a:latin typeface="Century Gothic" pitchFamily="34"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cs-CZ" sz="1600" b="0" i="0" u="none" strike="noStrike" kern="1200" cap="none" normalizeH="0" baseline="0" dirty="0" err="1" smtClean="0">
                          <a:ln>
                            <a:noFill/>
                          </a:ln>
                          <a:solidFill>
                            <a:schemeClr val="tx1"/>
                          </a:solidFill>
                          <a:effectLst/>
                          <a:latin typeface="Arial" pitchFamily="34" charset="0"/>
                          <a:ea typeface="ＭＳ Ｐゴシック" pitchFamily="34" charset="-128"/>
                          <a:cs typeface="+mn-cs"/>
                        </a:rPr>
                        <a:t>foreach</a:t>
                      </a:r>
                      <a:endParaRPr kumimoji="0" lang="en-US" altLang="cs-CZ" sz="1600" b="0" i="0" u="none" strike="noStrike" kern="1200" cap="none" normalizeH="0" baseline="0" dirty="0" smtClean="0">
                        <a:ln>
                          <a:noFill/>
                        </a:ln>
                        <a:solidFill>
                          <a:schemeClr val="tx1"/>
                        </a:solidFill>
                        <a:effectLst/>
                        <a:latin typeface="Arial" pitchFamily="34" charset="0"/>
                        <a:ea typeface="ＭＳ Ｐゴシック" pitchFamily="34" charset="-128"/>
                        <a:cs typeface="+mn-cs"/>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eaLnBrk="0" hangingPunct="0">
                        <a:spcBef>
                          <a:spcPct val="20000"/>
                        </a:spcBef>
                        <a:buClr>
                          <a:srgbClr val="660066"/>
                        </a:buClr>
                        <a:buFont typeface="Arial" pitchFamily="34" charset="0"/>
                        <a:defRPr sz="2200" b="1">
                          <a:solidFill>
                            <a:schemeClr val="tx1"/>
                          </a:solidFill>
                          <a:latin typeface="Century Gothic" pitchFamily="34" charset="0"/>
                          <a:ea typeface="ＭＳ Ｐゴシック" pitchFamily="34" charset="-128"/>
                        </a:defRPr>
                      </a:lvl1pPr>
                      <a:lvl2pPr marL="37931725" indent="-37474525" eaLnBrk="0" hangingPunct="0">
                        <a:spcBef>
                          <a:spcPct val="20000"/>
                        </a:spcBef>
                        <a:buClr>
                          <a:srgbClr val="660066"/>
                        </a:buClr>
                        <a:buFont typeface="Verdana" pitchFamily="34" charset="0"/>
                        <a:defRPr sz="2000" b="1">
                          <a:solidFill>
                            <a:schemeClr val="tx1"/>
                          </a:solidFill>
                          <a:latin typeface="Century Gothic" pitchFamily="34" charset="0"/>
                          <a:ea typeface="ＭＳ Ｐゴシック" pitchFamily="34" charset="-128"/>
                        </a:defRPr>
                      </a:lvl2pPr>
                      <a:lvl3pPr eaLnBrk="0" hangingPunct="0">
                        <a:spcBef>
                          <a:spcPct val="20000"/>
                        </a:spcBef>
                        <a:defRPr sz="2000" b="1">
                          <a:solidFill>
                            <a:schemeClr val="tx1"/>
                          </a:solidFill>
                          <a:latin typeface="Century Gothic" pitchFamily="34" charset="0"/>
                          <a:ea typeface="ＭＳ Ｐゴシック" pitchFamily="34" charset="-128"/>
                        </a:defRPr>
                      </a:lvl3pPr>
                      <a:lvl4pPr eaLnBrk="0" hangingPunct="0">
                        <a:spcBef>
                          <a:spcPct val="20000"/>
                        </a:spcBef>
                        <a:defRPr b="1">
                          <a:solidFill>
                            <a:schemeClr val="tx1"/>
                          </a:solidFill>
                          <a:latin typeface="Century Gothic" pitchFamily="34" charset="0"/>
                          <a:ea typeface="ＭＳ Ｐゴシック" pitchFamily="34" charset="-128"/>
                        </a:defRPr>
                      </a:lvl4pPr>
                      <a:lvl5pPr eaLnBrk="0" hangingPunct="0">
                        <a:spcBef>
                          <a:spcPct val="20000"/>
                        </a:spcBef>
                        <a:defRPr sz="1400" b="1">
                          <a:solidFill>
                            <a:schemeClr val="tx1"/>
                          </a:solidFill>
                          <a:latin typeface="Century Gothic" pitchFamily="34" charset="0"/>
                          <a:ea typeface="ＭＳ Ｐゴシック" pitchFamily="34" charset="-128"/>
                        </a:defRPr>
                      </a:lvl5pPr>
                      <a:lvl6pPr marL="457200" eaLnBrk="0" fontAlgn="base" hangingPunct="0">
                        <a:spcBef>
                          <a:spcPct val="20000"/>
                        </a:spcBef>
                        <a:spcAft>
                          <a:spcPct val="0"/>
                        </a:spcAft>
                        <a:defRPr sz="1400" b="1">
                          <a:solidFill>
                            <a:schemeClr val="tx1"/>
                          </a:solidFill>
                          <a:latin typeface="Century Gothic" pitchFamily="34" charset="0"/>
                          <a:ea typeface="ＭＳ Ｐゴシック" pitchFamily="34" charset="-128"/>
                        </a:defRPr>
                      </a:lvl6pPr>
                      <a:lvl7pPr marL="914400" eaLnBrk="0" fontAlgn="base" hangingPunct="0">
                        <a:spcBef>
                          <a:spcPct val="20000"/>
                        </a:spcBef>
                        <a:spcAft>
                          <a:spcPct val="0"/>
                        </a:spcAft>
                        <a:defRPr sz="1400" b="1">
                          <a:solidFill>
                            <a:schemeClr val="tx1"/>
                          </a:solidFill>
                          <a:latin typeface="Century Gothic" pitchFamily="34" charset="0"/>
                          <a:ea typeface="ＭＳ Ｐゴシック" pitchFamily="34" charset="-128"/>
                        </a:defRPr>
                      </a:lvl7pPr>
                      <a:lvl8pPr marL="1371600" eaLnBrk="0" fontAlgn="base" hangingPunct="0">
                        <a:spcBef>
                          <a:spcPct val="20000"/>
                        </a:spcBef>
                        <a:spcAft>
                          <a:spcPct val="0"/>
                        </a:spcAft>
                        <a:defRPr sz="1400" b="1">
                          <a:solidFill>
                            <a:schemeClr val="tx1"/>
                          </a:solidFill>
                          <a:latin typeface="Century Gothic" pitchFamily="34" charset="0"/>
                          <a:ea typeface="ＭＳ Ｐゴシック" pitchFamily="34" charset="-128"/>
                        </a:defRPr>
                      </a:lvl8pPr>
                      <a:lvl9pPr marL="1828800" eaLnBrk="0" fontAlgn="base" hangingPunct="0">
                        <a:spcBef>
                          <a:spcPct val="20000"/>
                        </a:spcBef>
                        <a:spcAft>
                          <a:spcPct val="0"/>
                        </a:spcAft>
                        <a:defRPr sz="1400" b="1">
                          <a:solidFill>
                            <a:schemeClr val="tx1"/>
                          </a:solidFill>
                          <a:latin typeface="Century Gothic" pitchFamily="34"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cs-CZ" sz="1600" b="0" i="0" u="none" strike="noStrike" cap="none" normalizeH="0" baseline="0" dirty="0" smtClean="0">
                          <a:ln>
                            <a:noFill/>
                          </a:ln>
                          <a:solidFill>
                            <a:schemeClr val="tx1"/>
                          </a:solidFill>
                          <a:effectLst/>
                          <a:latin typeface="Arial" pitchFamily="34" charset="0"/>
                          <a:ea typeface="ＭＳ Ｐゴシック" pitchFamily="34" charset="-128"/>
                        </a:rPr>
                        <a:t>Apply expression to each record and output one or more records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6292">
                <a:tc>
                  <a:txBody>
                    <a:bodyPr/>
                    <a:lstStyle>
                      <a:lvl1pPr eaLnBrk="0" hangingPunct="0">
                        <a:spcBef>
                          <a:spcPct val="20000"/>
                        </a:spcBef>
                        <a:buClr>
                          <a:srgbClr val="660066"/>
                        </a:buClr>
                        <a:buFont typeface="Arial" pitchFamily="34" charset="0"/>
                        <a:defRPr sz="2200" b="1">
                          <a:solidFill>
                            <a:schemeClr val="tx1"/>
                          </a:solidFill>
                          <a:latin typeface="Century Gothic" pitchFamily="34" charset="0"/>
                          <a:ea typeface="ＭＳ Ｐゴシック" pitchFamily="34" charset="-128"/>
                        </a:defRPr>
                      </a:lvl1pPr>
                      <a:lvl2pPr marL="37931725" indent="-37474525" eaLnBrk="0" hangingPunct="0">
                        <a:spcBef>
                          <a:spcPct val="20000"/>
                        </a:spcBef>
                        <a:buClr>
                          <a:srgbClr val="660066"/>
                        </a:buClr>
                        <a:buFont typeface="Verdana" pitchFamily="34" charset="0"/>
                        <a:defRPr sz="2000" b="1">
                          <a:solidFill>
                            <a:schemeClr val="tx1"/>
                          </a:solidFill>
                          <a:latin typeface="Century Gothic" pitchFamily="34" charset="0"/>
                          <a:ea typeface="ＭＳ Ｐゴシック" pitchFamily="34" charset="-128"/>
                        </a:defRPr>
                      </a:lvl2pPr>
                      <a:lvl3pPr eaLnBrk="0" hangingPunct="0">
                        <a:spcBef>
                          <a:spcPct val="20000"/>
                        </a:spcBef>
                        <a:defRPr sz="2000" b="1">
                          <a:solidFill>
                            <a:schemeClr val="tx1"/>
                          </a:solidFill>
                          <a:latin typeface="Century Gothic" pitchFamily="34" charset="0"/>
                          <a:ea typeface="ＭＳ Ｐゴシック" pitchFamily="34" charset="-128"/>
                        </a:defRPr>
                      </a:lvl3pPr>
                      <a:lvl4pPr eaLnBrk="0" hangingPunct="0">
                        <a:spcBef>
                          <a:spcPct val="20000"/>
                        </a:spcBef>
                        <a:defRPr b="1">
                          <a:solidFill>
                            <a:schemeClr val="tx1"/>
                          </a:solidFill>
                          <a:latin typeface="Century Gothic" pitchFamily="34" charset="0"/>
                          <a:ea typeface="ＭＳ Ｐゴシック" pitchFamily="34" charset="-128"/>
                        </a:defRPr>
                      </a:lvl4pPr>
                      <a:lvl5pPr eaLnBrk="0" hangingPunct="0">
                        <a:spcBef>
                          <a:spcPct val="20000"/>
                        </a:spcBef>
                        <a:defRPr sz="1400" b="1">
                          <a:solidFill>
                            <a:schemeClr val="tx1"/>
                          </a:solidFill>
                          <a:latin typeface="Century Gothic" pitchFamily="34" charset="0"/>
                          <a:ea typeface="ＭＳ Ｐゴシック" pitchFamily="34" charset="-128"/>
                        </a:defRPr>
                      </a:lvl5pPr>
                      <a:lvl6pPr marL="457200" eaLnBrk="0" fontAlgn="base" hangingPunct="0">
                        <a:spcBef>
                          <a:spcPct val="20000"/>
                        </a:spcBef>
                        <a:spcAft>
                          <a:spcPct val="0"/>
                        </a:spcAft>
                        <a:defRPr sz="1400" b="1">
                          <a:solidFill>
                            <a:schemeClr val="tx1"/>
                          </a:solidFill>
                          <a:latin typeface="Century Gothic" pitchFamily="34" charset="0"/>
                          <a:ea typeface="ＭＳ Ｐゴシック" pitchFamily="34" charset="-128"/>
                        </a:defRPr>
                      </a:lvl6pPr>
                      <a:lvl7pPr marL="914400" eaLnBrk="0" fontAlgn="base" hangingPunct="0">
                        <a:spcBef>
                          <a:spcPct val="20000"/>
                        </a:spcBef>
                        <a:spcAft>
                          <a:spcPct val="0"/>
                        </a:spcAft>
                        <a:defRPr sz="1400" b="1">
                          <a:solidFill>
                            <a:schemeClr val="tx1"/>
                          </a:solidFill>
                          <a:latin typeface="Century Gothic" pitchFamily="34" charset="0"/>
                          <a:ea typeface="ＭＳ Ｐゴシック" pitchFamily="34" charset="-128"/>
                        </a:defRPr>
                      </a:lvl7pPr>
                      <a:lvl8pPr marL="1371600" eaLnBrk="0" fontAlgn="base" hangingPunct="0">
                        <a:spcBef>
                          <a:spcPct val="20000"/>
                        </a:spcBef>
                        <a:spcAft>
                          <a:spcPct val="0"/>
                        </a:spcAft>
                        <a:defRPr sz="1400" b="1">
                          <a:solidFill>
                            <a:schemeClr val="tx1"/>
                          </a:solidFill>
                          <a:latin typeface="Century Gothic" pitchFamily="34" charset="0"/>
                          <a:ea typeface="ＭＳ Ｐゴシック" pitchFamily="34" charset="-128"/>
                        </a:defRPr>
                      </a:lvl8pPr>
                      <a:lvl9pPr marL="1828800" eaLnBrk="0" fontAlgn="base" hangingPunct="0">
                        <a:spcBef>
                          <a:spcPct val="20000"/>
                        </a:spcBef>
                        <a:spcAft>
                          <a:spcPct val="0"/>
                        </a:spcAft>
                        <a:defRPr sz="1400" b="1">
                          <a:solidFill>
                            <a:schemeClr val="tx1"/>
                          </a:solidFill>
                          <a:latin typeface="Century Gothic" pitchFamily="34"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cs-CZ" sz="1600" b="0" i="0" u="none" strike="noStrike" kern="1200" cap="none" normalizeH="0" baseline="0" dirty="0" smtClean="0">
                          <a:ln>
                            <a:noFill/>
                          </a:ln>
                          <a:solidFill>
                            <a:schemeClr val="tx1"/>
                          </a:solidFill>
                          <a:effectLst/>
                          <a:latin typeface="Arial" pitchFamily="34" charset="0"/>
                          <a:ea typeface="ＭＳ Ｐゴシック" pitchFamily="34" charset="-128"/>
                          <a:cs typeface="+mn-cs"/>
                        </a:rPr>
                        <a:t>filter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eaLnBrk="0" hangingPunct="0">
                        <a:spcBef>
                          <a:spcPct val="20000"/>
                        </a:spcBef>
                        <a:buClr>
                          <a:srgbClr val="660066"/>
                        </a:buClr>
                        <a:buFont typeface="Arial" pitchFamily="34" charset="0"/>
                        <a:defRPr sz="2200" b="1">
                          <a:solidFill>
                            <a:schemeClr val="tx1"/>
                          </a:solidFill>
                          <a:latin typeface="Century Gothic" pitchFamily="34" charset="0"/>
                          <a:ea typeface="ＭＳ Ｐゴシック" pitchFamily="34" charset="-128"/>
                        </a:defRPr>
                      </a:lvl1pPr>
                      <a:lvl2pPr marL="37931725" indent="-37474525" eaLnBrk="0" hangingPunct="0">
                        <a:spcBef>
                          <a:spcPct val="20000"/>
                        </a:spcBef>
                        <a:buClr>
                          <a:srgbClr val="660066"/>
                        </a:buClr>
                        <a:buFont typeface="Verdana" pitchFamily="34" charset="0"/>
                        <a:defRPr sz="2000" b="1">
                          <a:solidFill>
                            <a:schemeClr val="tx1"/>
                          </a:solidFill>
                          <a:latin typeface="Century Gothic" pitchFamily="34" charset="0"/>
                          <a:ea typeface="ＭＳ Ｐゴシック" pitchFamily="34" charset="-128"/>
                        </a:defRPr>
                      </a:lvl2pPr>
                      <a:lvl3pPr eaLnBrk="0" hangingPunct="0">
                        <a:spcBef>
                          <a:spcPct val="20000"/>
                        </a:spcBef>
                        <a:defRPr sz="2000" b="1">
                          <a:solidFill>
                            <a:schemeClr val="tx1"/>
                          </a:solidFill>
                          <a:latin typeface="Century Gothic" pitchFamily="34" charset="0"/>
                          <a:ea typeface="ＭＳ Ｐゴシック" pitchFamily="34" charset="-128"/>
                        </a:defRPr>
                      </a:lvl3pPr>
                      <a:lvl4pPr eaLnBrk="0" hangingPunct="0">
                        <a:spcBef>
                          <a:spcPct val="20000"/>
                        </a:spcBef>
                        <a:defRPr b="1">
                          <a:solidFill>
                            <a:schemeClr val="tx1"/>
                          </a:solidFill>
                          <a:latin typeface="Century Gothic" pitchFamily="34" charset="0"/>
                          <a:ea typeface="ＭＳ Ｐゴシック" pitchFamily="34" charset="-128"/>
                        </a:defRPr>
                      </a:lvl4pPr>
                      <a:lvl5pPr eaLnBrk="0" hangingPunct="0">
                        <a:spcBef>
                          <a:spcPct val="20000"/>
                        </a:spcBef>
                        <a:defRPr sz="1400" b="1">
                          <a:solidFill>
                            <a:schemeClr val="tx1"/>
                          </a:solidFill>
                          <a:latin typeface="Century Gothic" pitchFamily="34" charset="0"/>
                          <a:ea typeface="ＭＳ Ｐゴシック" pitchFamily="34" charset="-128"/>
                        </a:defRPr>
                      </a:lvl5pPr>
                      <a:lvl6pPr marL="457200" eaLnBrk="0" fontAlgn="base" hangingPunct="0">
                        <a:spcBef>
                          <a:spcPct val="20000"/>
                        </a:spcBef>
                        <a:spcAft>
                          <a:spcPct val="0"/>
                        </a:spcAft>
                        <a:defRPr sz="1400" b="1">
                          <a:solidFill>
                            <a:schemeClr val="tx1"/>
                          </a:solidFill>
                          <a:latin typeface="Century Gothic" pitchFamily="34" charset="0"/>
                          <a:ea typeface="ＭＳ Ｐゴシック" pitchFamily="34" charset="-128"/>
                        </a:defRPr>
                      </a:lvl6pPr>
                      <a:lvl7pPr marL="914400" eaLnBrk="0" fontAlgn="base" hangingPunct="0">
                        <a:spcBef>
                          <a:spcPct val="20000"/>
                        </a:spcBef>
                        <a:spcAft>
                          <a:spcPct val="0"/>
                        </a:spcAft>
                        <a:defRPr sz="1400" b="1">
                          <a:solidFill>
                            <a:schemeClr val="tx1"/>
                          </a:solidFill>
                          <a:latin typeface="Century Gothic" pitchFamily="34" charset="0"/>
                          <a:ea typeface="ＭＳ Ｐゴシック" pitchFamily="34" charset="-128"/>
                        </a:defRPr>
                      </a:lvl7pPr>
                      <a:lvl8pPr marL="1371600" eaLnBrk="0" fontAlgn="base" hangingPunct="0">
                        <a:spcBef>
                          <a:spcPct val="20000"/>
                        </a:spcBef>
                        <a:spcAft>
                          <a:spcPct val="0"/>
                        </a:spcAft>
                        <a:defRPr sz="1400" b="1">
                          <a:solidFill>
                            <a:schemeClr val="tx1"/>
                          </a:solidFill>
                          <a:latin typeface="Century Gothic" pitchFamily="34" charset="0"/>
                          <a:ea typeface="ＭＳ Ｐゴシック" pitchFamily="34" charset="-128"/>
                        </a:defRPr>
                      </a:lvl8pPr>
                      <a:lvl9pPr marL="1828800" eaLnBrk="0" fontAlgn="base" hangingPunct="0">
                        <a:spcBef>
                          <a:spcPct val="20000"/>
                        </a:spcBef>
                        <a:spcAft>
                          <a:spcPct val="0"/>
                        </a:spcAft>
                        <a:defRPr sz="1400" b="1">
                          <a:solidFill>
                            <a:schemeClr val="tx1"/>
                          </a:solidFill>
                          <a:latin typeface="Century Gothic" pitchFamily="34"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cs-CZ" sz="1600" b="0" i="0" u="none" strike="noStrike" cap="none" normalizeH="0" baseline="0" dirty="0" smtClean="0">
                          <a:ln>
                            <a:noFill/>
                          </a:ln>
                          <a:solidFill>
                            <a:schemeClr val="tx1"/>
                          </a:solidFill>
                          <a:effectLst/>
                          <a:latin typeface="Arial" pitchFamily="34" charset="0"/>
                          <a:ea typeface="ＭＳ Ｐゴシック" pitchFamily="34" charset="-128"/>
                        </a:rPr>
                        <a:t>Apply predicate and remove records that do not return true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lvl1pPr eaLnBrk="0" hangingPunct="0">
                        <a:spcBef>
                          <a:spcPct val="20000"/>
                        </a:spcBef>
                        <a:buClr>
                          <a:srgbClr val="660066"/>
                        </a:buClr>
                        <a:buFont typeface="Arial" pitchFamily="34" charset="0"/>
                        <a:defRPr sz="2200" b="1">
                          <a:solidFill>
                            <a:schemeClr val="tx1"/>
                          </a:solidFill>
                          <a:latin typeface="Century Gothic" pitchFamily="34" charset="0"/>
                          <a:ea typeface="ＭＳ Ｐゴシック" pitchFamily="34" charset="-128"/>
                        </a:defRPr>
                      </a:lvl1pPr>
                      <a:lvl2pPr marL="37931725" indent="-37474525" eaLnBrk="0" hangingPunct="0">
                        <a:spcBef>
                          <a:spcPct val="20000"/>
                        </a:spcBef>
                        <a:buClr>
                          <a:srgbClr val="660066"/>
                        </a:buClr>
                        <a:buFont typeface="Verdana" pitchFamily="34" charset="0"/>
                        <a:defRPr sz="2000" b="1">
                          <a:solidFill>
                            <a:schemeClr val="tx1"/>
                          </a:solidFill>
                          <a:latin typeface="Century Gothic" pitchFamily="34" charset="0"/>
                          <a:ea typeface="ＭＳ Ｐゴシック" pitchFamily="34" charset="-128"/>
                        </a:defRPr>
                      </a:lvl2pPr>
                      <a:lvl3pPr eaLnBrk="0" hangingPunct="0">
                        <a:spcBef>
                          <a:spcPct val="20000"/>
                        </a:spcBef>
                        <a:defRPr sz="2000" b="1">
                          <a:solidFill>
                            <a:schemeClr val="tx1"/>
                          </a:solidFill>
                          <a:latin typeface="Century Gothic" pitchFamily="34" charset="0"/>
                          <a:ea typeface="ＭＳ Ｐゴシック" pitchFamily="34" charset="-128"/>
                        </a:defRPr>
                      </a:lvl3pPr>
                      <a:lvl4pPr eaLnBrk="0" hangingPunct="0">
                        <a:spcBef>
                          <a:spcPct val="20000"/>
                        </a:spcBef>
                        <a:defRPr b="1">
                          <a:solidFill>
                            <a:schemeClr val="tx1"/>
                          </a:solidFill>
                          <a:latin typeface="Century Gothic" pitchFamily="34" charset="0"/>
                          <a:ea typeface="ＭＳ Ｐゴシック" pitchFamily="34" charset="-128"/>
                        </a:defRPr>
                      </a:lvl4pPr>
                      <a:lvl5pPr eaLnBrk="0" hangingPunct="0">
                        <a:spcBef>
                          <a:spcPct val="20000"/>
                        </a:spcBef>
                        <a:defRPr sz="1400" b="1">
                          <a:solidFill>
                            <a:schemeClr val="tx1"/>
                          </a:solidFill>
                          <a:latin typeface="Century Gothic" pitchFamily="34" charset="0"/>
                          <a:ea typeface="ＭＳ Ｐゴシック" pitchFamily="34" charset="-128"/>
                        </a:defRPr>
                      </a:lvl5pPr>
                      <a:lvl6pPr marL="457200" eaLnBrk="0" fontAlgn="base" hangingPunct="0">
                        <a:spcBef>
                          <a:spcPct val="20000"/>
                        </a:spcBef>
                        <a:spcAft>
                          <a:spcPct val="0"/>
                        </a:spcAft>
                        <a:defRPr sz="1400" b="1">
                          <a:solidFill>
                            <a:schemeClr val="tx1"/>
                          </a:solidFill>
                          <a:latin typeface="Century Gothic" pitchFamily="34" charset="0"/>
                          <a:ea typeface="ＭＳ Ｐゴシック" pitchFamily="34" charset="-128"/>
                        </a:defRPr>
                      </a:lvl6pPr>
                      <a:lvl7pPr marL="914400" eaLnBrk="0" fontAlgn="base" hangingPunct="0">
                        <a:spcBef>
                          <a:spcPct val="20000"/>
                        </a:spcBef>
                        <a:spcAft>
                          <a:spcPct val="0"/>
                        </a:spcAft>
                        <a:defRPr sz="1400" b="1">
                          <a:solidFill>
                            <a:schemeClr val="tx1"/>
                          </a:solidFill>
                          <a:latin typeface="Century Gothic" pitchFamily="34" charset="0"/>
                          <a:ea typeface="ＭＳ Ｐゴシック" pitchFamily="34" charset="-128"/>
                        </a:defRPr>
                      </a:lvl7pPr>
                      <a:lvl8pPr marL="1371600" eaLnBrk="0" fontAlgn="base" hangingPunct="0">
                        <a:spcBef>
                          <a:spcPct val="20000"/>
                        </a:spcBef>
                        <a:spcAft>
                          <a:spcPct val="0"/>
                        </a:spcAft>
                        <a:defRPr sz="1400" b="1">
                          <a:solidFill>
                            <a:schemeClr val="tx1"/>
                          </a:solidFill>
                          <a:latin typeface="Century Gothic" pitchFamily="34" charset="0"/>
                          <a:ea typeface="ＭＳ Ｐゴシック" pitchFamily="34" charset="-128"/>
                        </a:defRPr>
                      </a:lvl8pPr>
                      <a:lvl9pPr marL="1828800" eaLnBrk="0" fontAlgn="base" hangingPunct="0">
                        <a:spcBef>
                          <a:spcPct val="20000"/>
                        </a:spcBef>
                        <a:spcAft>
                          <a:spcPct val="0"/>
                        </a:spcAft>
                        <a:defRPr sz="1400" b="1">
                          <a:solidFill>
                            <a:schemeClr val="tx1"/>
                          </a:solidFill>
                          <a:latin typeface="Century Gothic" pitchFamily="34"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cs-CZ" sz="1600" b="0" i="0" u="none" strike="noStrike" kern="1200" cap="none" normalizeH="0" baseline="0" dirty="0" smtClean="0">
                          <a:ln>
                            <a:noFill/>
                          </a:ln>
                          <a:solidFill>
                            <a:schemeClr val="tx1"/>
                          </a:solidFill>
                          <a:effectLst/>
                          <a:latin typeface="Arial" pitchFamily="34" charset="0"/>
                          <a:ea typeface="ＭＳ Ｐゴシック" pitchFamily="34" charset="-128"/>
                          <a:cs typeface="+mn-cs"/>
                        </a:rPr>
                        <a:t>group/</a:t>
                      </a:r>
                      <a:r>
                        <a:rPr kumimoji="0" lang="en-US" altLang="cs-CZ" sz="1600" b="0" i="0" u="none" strike="noStrike" kern="1200" cap="none" normalizeH="0" baseline="0" dirty="0" err="1" smtClean="0">
                          <a:ln>
                            <a:noFill/>
                          </a:ln>
                          <a:solidFill>
                            <a:schemeClr val="tx1"/>
                          </a:solidFill>
                          <a:effectLst/>
                          <a:latin typeface="Arial" pitchFamily="34" charset="0"/>
                          <a:ea typeface="ＭＳ Ｐゴシック" pitchFamily="34" charset="-128"/>
                          <a:cs typeface="+mn-cs"/>
                        </a:rPr>
                        <a:t>cogroup</a:t>
                      </a:r>
                      <a:endParaRPr kumimoji="0" lang="en-US" altLang="cs-CZ" sz="1600" b="0" i="0" u="none" strike="noStrike" kern="1200" cap="none" normalizeH="0" baseline="0" dirty="0" smtClean="0">
                        <a:ln>
                          <a:noFill/>
                        </a:ln>
                        <a:solidFill>
                          <a:schemeClr val="tx1"/>
                        </a:solidFill>
                        <a:effectLst/>
                        <a:latin typeface="Arial" pitchFamily="34" charset="0"/>
                        <a:ea typeface="ＭＳ Ｐゴシック" pitchFamily="34" charset="-128"/>
                        <a:cs typeface="+mn-cs"/>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eaLnBrk="0" hangingPunct="0">
                        <a:spcBef>
                          <a:spcPct val="20000"/>
                        </a:spcBef>
                        <a:buClr>
                          <a:srgbClr val="660066"/>
                        </a:buClr>
                        <a:buFont typeface="Arial" pitchFamily="34" charset="0"/>
                        <a:defRPr sz="2200" b="1">
                          <a:solidFill>
                            <a:schemeClr val="tx1"/>
                          </a:solidFill>
                          <a:latin typeface="Century Gothic" pitchFamily="34" charset="0"/>
                          <a:ea typeface="ＭＳ Ｐゴシック" pitchFamily="34" charset="-128"/>
                        </a:defRPr>
                      </a:lvl1pPr>
                      <a:lvl2pPr marL="37931725" indent="-37474525" eaLnBrk="0" hangingPunct="0">
                        <a:spcBef>
                          <a:spcPct val="20000"/>
                        </a:spcBef>
                        <a:buClr>
                          <a:srgbClr val="660066"/>
                        </a:buClr>
                        <a:buFont typeface="Verdana" pitchFamily="34" charset="0"/>
                        <a:defRPr sz="2000" b="1">
                          <a:solidFill>
                            <a:schemeClr val="tx1"/>
                          </a:solidFill>
                          <a:latin typeface="Century Gothic" pitchFamily="34" charset="0"/>
                          <a:ea typeface="ＭＳ Ｐゴシック" pitchFamily="34" charset="-128"/>
                        </a:defRPr>
                      </a:lvl2pPr>
                      <a:lvl3pPr eaLnBrk="0" hangingPunct="0">
                        <a:spcBef>
                          <a:spcPct val="20000"/>
                        </a:spcBef>
                        <a:defRPr sz="2000" b="1">
                          <a:solidFill>
                            <a:schemeClr val="tx1"/>
                          </a:solidFill>
                          <a:latin typeface="Century Gothic" pitchFamily="34" charset="0"/>
                          <a:ea typeface="ＭＳ Ｐゴシック" pitchFamily="34" charset="-128"/>
                        </a:defRPr>
                      </a:lvl3pPr>
                      <a:lvl4pPr eaLnBrk="0" hangingPunct="0">
                        <a:spcBef>
                          <a:spcPct val="20000"/>
                        </a:spcBef>
                        <a:defRPr b="1">
                          <a:solidFill>
                            <a:schemeClr val="tx1"/>
                          </a:solidFill>
                          <a:latin typeface="Century Gothic" pitchFamily="34" charset="0"/>
                          <a:ea typeface="ＭＳ Ｐゴシック" pitchFamily="34" charset="-128"/>
                        </a:defRPr>
                      </a:lvl4pPr>
                      <a:lvl5pPr eaLnBrk="0" hangingPunct="0">
                        <a:spcBef>
                          <a:spcPct val="20000"/>
                        </a:spcBef>
                        <a:defRPr sz="1400" b="1">
                          <a:solidFill>
                            <a:schemeClr val="tx1"/>
                          </a:solidFill>
                          <a:latin typeface="Century Gothic" pitchFamily="34" charset="0"/>
                          <a:ea typeface="ＭＳ Ｐゴシック" pitchFamily="34" charset="-128"/>
                        </a:defRPr>
                      </a:lvl5pPr>
                      <a:lvl6pPr marL="457200" eaLnBrk="0" fontAlgn="base" hangingPunct="0">
                        <a:spcBef>
                          <a:spcPct val="20000"/>
                        </a:spcBef>
                        <a:spcAft>
                          <a:spcPct val="0"/>
                        </a:spcAft>
                        <a:defRPr sz="1400" b="1">
                          <a:solidFill>
                            <a:schemeClr val="tx1"/>
                          </a:solidFill>
                          <a:latin typeface="Century Gothic" pitchFamily="34" charset="0"/>
                          <a:ea typeface="ＭＳ Ｐゴシック" pitchFamily="34" charset="-128"/>
                        </a:defRPr>
                      </a:lvl6pPr>
                      <a:lvl7pPr marL="914400" eaLnBrk="0" fontAlgn="base" hangingPunct="0">
                        <a:spcBef>
                          <a:spcPct val="20000"/>
                        </a:spcBef>
                        <a:spcAft>
                          <a:spcPct val="0"/>
                        </a:spcAft>
                        <a:defRPr sz="1400" b="1">
                          <a:solidFill>
                            <a:schemeClr val="tx1"/>
                          </a:solidFill>
                          <a:latin typeface="Century Gothic" pitchFamily="34" charset="0"/>
                          <a:ea typeface="ＭＳ Ｐゴシック" pitchFamily="34" charset="-128"/>
                        </a:defRPr>
                      </a:lvl7pPr>
                      <a:lvl8pPr marL="1371600" eaLnBrk="0" fontAlgn="base" hangingPunct="0">
                        <a:spcBef>
                          <a:spcPct val="20000"/>
                        </a:spcBef>
                        <a:spcAft>
                          <a:spcPct val="0"/>
                        </a:spcAft>
                        <a:defRPr sz="1400" b="1">
                          <a:solidFill>
                            <a:schemeClr val="tx1"/>
                          </a:solidFill>
                          <a:latin typeface="Century Gothic" pitchFamily="34" charset="0"/>
                          <a:ea typeface="ＭＳ Ｐゴシック" pitchFamily="34" charset="-128"/>
                        </a:defRPr>
                      </a:lvl8pPr>
                      <a:lvl9pPr marL="1828800" eaLnBrk="0" fontAlgn="base" hangingPunct="0">
                        <a:spcBef>
                          <a:spcPct val="20000"/>
                        </a:spcBef>
                        <a:spcAft>
                          <a:spcPct val="0"/>
                        </a:spcAft>
                        <a:defRPr sz="1400" b="1">
                          <a:solidFill>
                            <a:schemeClr val="tx1"/>
                          </a:solidFill>
                          <a:latin typeface="Century Gothic" pitchFamily="34"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cs-CZ" sz="1600" b="0" i="0" u="none" strike="noStrike" cap="none" normalizeH="0" baseline="0" dirty="0" smtClean="0">
                          <a:ln>
                            <a:noFill/>
                          </a:ln>
                          <a:solidFill>
                            <a:schemeClr val="tx1"/>
                          </a:solidFill>
                          <a:effectLst/>
                          <a:latin typeface="Arial" pitchFamily="34" charset="0"/>
                          <a:ea typeface="ＭＳ Ｐゴシック" pitchFamily="34" charset="-128"/>
                        </a:rPr>
                        <a:t>Collect records with the same key from one or more inputs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3804">
                <a:tc>
                  <a:txBody>
                    <a:bodyPr/>
                    <a:lstStyle>
                      <a:lvl1pPr eaLnBrk="0" hangingPunct="0">
                        <a:spcBef>
                          <a:spcPct val="20000"/>
                        </a:spcBef>
                        <a:buClr>
                          <a:srgbClr val="660066"/>
                        </a:buClr>
                        <a:buFont typeface="Arial" pitchFamily="34" charset="0"/>
                        <a:defRPr sz="2200" b="1">
                          <a:solidFill>
                            <a:schemeClr val="tx1"/>
                          </a:solidFill>
                          <a:latin typeface="Century Gothic" pitchFamily="34" charset="0"/>
                          <a:ea typeface="ＭＳ Ｐゴシック" pitchFamily="34" charset="-128"/>
                        </a:defRPr>
                      </a:lvl1pPr>
                      <a:lvl2pPr marL="37931725" indent="-37474525" eaLnBrk="0" hangingPunct="0">
                        <a:spcBef>
                          <a:spcPct val="20000"/>
                        </a:spcBef>
                        <a:buClr>
                          <a:srgbClr val="660066"/>
                        </a:buClr>
                        <a:buFont typeface="Verdana" pitchFamily="34" charset="0"/>
                        <a:defRPr sz="2000" b="1">
                          <a:solidFill>
                            <a:schemeClr val="tx1"/>
                          </a:solidFill>
                          <a:latin typeface="Century Gothic" pitchFamily="34" charset="0"/>
                          <a:ea typeface="ＭＳ Ｐゴシック" pitchFamily="34" charset="-128"/>
                        </a:defRPr>
                      </a:lvl2pPr>
                      <a:lvl3pPr eaLnBrk="0" hangingPunct="0">
                        <a:spcBef>
                          <a:spcPct val="20000"/>
                        </a:spcBef>
                        <a:defRPr sz="2000" b="1">
                          <a:solidFill>
                            <a:schemeClr val="tx1"/>
                          </a:solidFill>
                          <a:latin typeface="Century Gothic" pitchFamily="34" charset="0"/>
                          <a:ea typeface="ＭＳ Ｐゴシック" pitchFamily="34" charset="-128"/>
                        </a:defRPr>
                      </a:lvl3pPr>
                      <a:lvl4pPr eaLnBrk="0" hangingPunct="0">
                        <a:spcBef>
                          <a:spcPct val="20000"/>
                        </a:spcBef>
                        <a:defRPr b="1">
                          <a:solidFill>
                            <a:schemeClr val="tx1"/>
                          </a:solidFill>
                          <a:latin typeface="Century Gothic" pitchFamily="34" charset="0"/>
                          <a:ea typeface="ＭＳ Ｐゴシック" pitchFamily="34" charset="-128"/>
                        </a:defRPr>
                      </a:lvl4pPr>
                      <a:lvl5pPr eaLnBrk="0" hangingPunct="0">
                        <a:spcBef>
                          <a:spcPct val="20000"/>
                        </a:spcBef>
                        <a:defRPr sz="1400" b="1">
                          <a:solidFill>
                            <a:schemeClr val="tx1"/>
                          </a:solidFill>
                          <a:latin typeface="Century Gothic" pitchFamily="34" charset="0"/>
                          <a:ea typeface="ＭＳ Ｐゴシック" pitchFamily="34" charset="-128"/>
                        </a:defRPr>
                      </a:lvl5pPr>
                      <a:lvl6pPr marL="457200" eaLnBrk="0" fontAlgn="base" hangingPunct="0">
                        <a:spcBef>
                          <a:spcPct val="20000"/>
                        </a:spcBef>
                        <a:spcAft>
                          <a:spcPct val="0"/>
                        </a:spcAft>
                        <a:defRPr sz="1400" b="1">
                          <a:solidFill>
                            <a:schemeClr val="tx1"/>
                          </a:solidFill>
                          <a:latin typeface="Century Gothic" pitchFamily="34" charset="0"/>
                          <a:ea typeface="ＭＳ Ｐゴシック" pitchFamily="34" charset="-128"/>
                        </a:defRPr>
                      </a:lvl6pPr>
                      <a:lvl7pPr marL="914400" eaLnBrk="0" fontAlgn="base" hangingPunct="0">
                        <a:spcBef>
                          <a:spcPct val="20000"/>
                        </a:spcBef>
                        <a:spcAft>
                          <a:spcPct val="0"/>
                        </a:spcAft>
                        <a:defRPr sz="1400" b="1">
                          <a:solidFill>
                            <a:schemeClr val="tx1"/>
                          </a:solidFill>
                          <a:latin typeface="Century Gothic" pitchFamily="34" charset="0"/>
                          <a:ea typeface="ＭＳ Ｐゴシック" pitchFamily="34" charset="-128"/>
                        </a:defRPr>
                      </a:lvl7pPr>
                      <a:lvl8pPr marL="1371600" eaLnBrk="0" fontAlgn="base" hangingPunct="0">
                        <a:spcBef>
                          <a:spcPct val="20000"/>
                        </a:spcBef>
                        <a:spcAft>
                          <a:spcPct val="0"/>
                        </a:spcAft>
                        <a:defRPr sz="1400" b="1">
                          <a:solidFill>
                            <a:schemeClr val="tx1"/>
                          </a:solidFill>
                          <a:latin typeface="Century Gothic" pitchFamily="34" charset="0"/>
                          <a:ea typeface="ＭＳ Ｐゴシック" pitchFamily="34" charset="-128"/>
                        </a:defRPr>
                      </a:lvl8pPr>
                      <a:lvl9pPr marL="1828800" eaLnBrk="0" fontAlgn="base" hangingPunct="0">
                        <a:spcBef>
                          <a:spcPct val="20000"/>
                        </a:spcBef>
                        <a:spcAft>
                          <a:spcPct val="0"/>
                        </a:spcAft>
                        <a:defRPr sz="1400" b="1">
                          <a:solidFill>
                            <a:schemeClr val="tx1"/>
                          </a:solidFill>
                          <a:latin typeface="Century Gothic" pitchFamily="34"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cs-CZ" sz="1600" b="0" i="0" u="none" strike="noStrike" kern="1200" cap="none" normalizeH="0" baseline="0" dirty="0" smtClean="0">
                          <a:ln>
                            <a:noFill/>
                          </a:ln>
                          <a:solidFill>
                            <a:schemeClr val="tx1"/>
                          </a:solidFill>
                          <a:effectLst/>
                          <a:latin typeface="Arial" pitchFamily="34" charset="0"/>
                          <a:ea typeface="ＭＳ Ｐゴシック" pitchFamily="34" charset="-128"/>
                          <a:cs typeface="+mn-cs"/>
                        </a:rPr>
                        <a:t>join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eaLnBrk="0" hangingPunct="0">
                        <a:spcBef>
                          <a:spcPct val="20000"/>
                        </a:spcBef>
                        <a:buClr>
                          <a:srgbClr val="660066"/>
                        </a:buClr>
                        <a:buFont typeface="Arial" pitchFamily="34" charset="0"/>
                        <a:defRPr sz="2200" b="1">
                          <a:solidFill>
                            <a:schemeClr val="tx1"/>
                          </a:solidFill>
                          <a:latin typeface="Century Gothic" pitchFamily="34" charset="0"/>
                          <a:ea typeface="ＭＳ Ｐゴシック" pitchFamily="34" charset="-128"/>
                        </a:defRPr>
                      </a:lvl1pPr>
                      <a:lvl2pPr marL="37931725" indent="-37474525" eaLnBrk="0" hangingPunct="0">
                        <a:spcBef>
                          <a:spcPct val="20000"/>
                        </a:spcBef>
                        <a:buClr>
                          <a:srgbClr val="660066"/>
                        </a:buClr>
                        <a:buFont typeface="Verdana" pitchFamily="34" charset="0"/>
                        <a:defRPr sz="2000" b="1">
                          <a:solidFill>
                            <a:schemeClr val="tx1"/>
                          </a:solidFill>
                          <a:latin typeface="Century Gothic" pitchFamily="34" charset="0"/>
                          <a:ea typeface="ＭＳ Ｐゴシック" pitchFamily="34" charset="-128"/>
                        </a:defRPr>
                      </a:lvl2pPr>
                      <a:lvl3pPr eaLnBrk="0" hangingPunct="0">
                        <a:spcBef>
                          <a:spcPct val="20000"/>
                        </a:spcBef>
                        <a:defRPr sz="2000" b="1">
                          <a:solidFill>
                            <a:schemeClr val="tx1"/>
                          </a:solidFill>
                          <a:latin typeface="Century Gothic" pitchFamily="34" charset="0"/>
                          <a:ea typeface="ＭＳ Ｐゴシック" pitchFamily="34" charset="-128"/>
                        </a:defRPr>
                      </a:lvl3pPr>
                      <a:lvl4pPr eaLnBrk="0" hangingPunct="0">
                        <a:spcBef>
                          <a:spcPct val="20000"/>
                        </a:spcBef>
                        <a:defRPr b="1">
                          <a:solidFill>
                            <a:schemeClr val="tx1"/>
                          </a:solidFill>
                          <a:latin typeface="Century Gothic" pitchFamily="34" charset="0"/>
                          <a:ea typeface="ＭＳ Ｐゴシック" pitchFamily="34" charset="-128"/>
                        </a:defRPr>
                      </a:lvl4pPr>
                      <a:lvl5pPr eaLnBrk="0" hangingPunct="0">
                        <a:spcBef>
                          <a:spcPct val="20000"/>
                        </a:spcBef>
                        <a:defRPr sz="1400" b="1">
                          <a:solidFill>
                            <a:schemeClr val="tx1"/>
                          </a:solidFill>
                          <a:latin typeface="Century Gothic" pitchFamily="34" charset="0"/>
                          <a:ea typeface="ＭＳ Ｐゴシック" pitchFamily="34" charset="-128"/>
                        </a:defRPr>
                      </a:lvl5pPr>
                      <a:lvl6pPr marL="457200" eaLnBrk="0" fontAlgn="base" hangingPunct="0">
                        <a:spcBef>
                          <a:spcPct val="20000"/>
                        </a:spcBef>
                        <a:spcAft>
                          <a:spcPct val="0"/>
                        </a:spcAft>
                        <a:defRPr sz="1400" b="1">
                          <a:solidFill>
                            <a:schemeClr val="tx1"/>
                          </a:solidFill>
                          <a:latin typeface="Century Gothic" pitchFamily="34" charset="0"/>
                          <a:ea typeface="ＭＳ Ｐゴシック" pitchFamily="34" charset="-128"/>
                        </a:defRPr>
                      </a:lvl6pPr>
                      <a:lvl7pPr marL="914400" eaLnBrk="0" fontAlgn="base" hangingPunct="0">
                        <a:spcBef>
                          <a:spcPct val="20000"/>
                        </a:spcBef>
                        <a:spcAft>
                          <a:spcPct val="0"/>
                        </a:spcAft>
                        <a:defRPr sz="1400" b="1">
                          <a:solidFill>
                            <a:schemeClr val="tx1"/>
                          </a:solidFill>
                          <a:latin typeface="Century Gothic" pitchFamily="34" charset="0"/>
                          <a:ea typeface="ＭＳ Ｐゴシック" pitchFamily="34" charset="-128"/>
                        </a:defRPr>
                      </a:lvl7pPr>
                      <a:lvl8pPr marL="1371600" eaLnBrk="0" fontAlgn="base" hangingPunct="0">
                        <a:spcBef>
                          <a:spcPct val="20000"/>
                        </a:spcBef>
                        <a:spcAft>
                          <a:spcPct val="0"/>
                        </a:spcAft>
                        <a:defRPr sz="1400" b="1">
                          <a:solidFill>
                            <a:schemeClr val="tx1"/>
                          </a:solidFill>
                          <a:latin typeface="Century Gothic" pitchFamily="34" charset="0"/>
                          <a:ea typeface="ＭＳ Ｐゴシック" pitchFamily="34" charset="-128"/>
                        </a:defRPr>
                      </a:lvl8pPr>
                      <a:lvl9pPr marL="1828800" eaLnBrk="0" fontAlgn="base" hangingPunct="0">
                        <a:spcBef>
                          <a:spcPct val="20000"/>
                        </a:spcBef>
                        <a:spcAft>
                          <a:spcPct val="0"/>
                        </a:spcAft>
                        <a:defRPr sz="1400" b="1">
                          <a:solidFill>
                            <a:schemeClr val="tx1"/>
                          </a:solidFill>
                          <a:latin typeface="Century Gothic" pitchFamily="34"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cs-CZ" sz="1600" b="0" i="0" u="none" strike="noStrike" cap="none" normalizeH="0" baseline="0" dirty="0" smtClean="0">
                          <a:ln>
                            <a:noFill/>
                          </a:ln>
                          <a:solidFill>
                            <a:schemeClr val="tx1"/>
                          </a:solidFill>
                          <a:effectLst/>
                          <a:latin typeface="Arial" pitchFamily="34" charset="0"/>
                          <a:ea typeface="ＭＳ Ｐゴシック" pitchFamily="34" charset="-128"/>
                        </a:rPr>
                        <a:t>Join two or more inputs based on a key; various join algorithms available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8564">
                <a:tc>
                  <a:txBody>
                    <a:bodyPr/>
                    <a:lstStyle>
                      <a:lvl1pPr eaLnBrk="0" hangingPunct="0">
                        <a:spcBef>
                          <a:spcPct val="20000"/>
                        </a:spcBef>
                        <a:buClr>
                          <a:srgbClr val="660066"/>
                        </a:buClr>
                        <a:buFont typeface="Arial" pitchFamily="34" charset="0"/>
                        <a:defRPr sz="2200" b="1">
                          <a:solidFill>
                            <a:schemeClr val="tx1"/>
                          </a:solidFill>
                          <a:latin typeface="Century Gothic" pitchFamily="34" charset="0"/>
                          <a:ea typeface="ＭＳ Ｐゴシック" pitchFamily="34" charset="-128"/>
                        </a:defRPr>
                      </a:lvl1pPr>
                      <a:lvl2pPr marL="37931725" indent="-37474525" eaLnBrk="0" hangingPunct="0">
                        <a:spcBef>
                          <a:spcPct val="20000"/>
                        </a:spcBef>
                        <a:buClr>
                          <a:srgbClr val="660066"/>
                        </a:buClr>
                        <a:buFont typeface="Verdana" pitchFamily="34" charset="0"/>
                        <a:defRPr sz="2000" b="1">
                          <a:solidFill>
                            <a:schemeClr val="tx1"/>
                          </a:solidFill>
                          <a:latin typeface="Century Gothic" pitchFamily="34" charset="0"/>
                          <a:ea typeface="ＭＳ Ｐゴシック" pitchFamily="34" charset="-128"/>
                        </a:defRPr>
                      </a:lvl2pPr>
                      <a:lvl3pPr eaLnBrk="0" hangingPunct="0">
                        <a:spcBef>
                          <a:spcPct val="20000"/>
                        </a:spcBef>
                        <a:defRPr sz="2000" b="1">
                          <a:solidFill>
                            <a:schemeClr val="tx1"/>
                          </a:solidFill>
                          <a:latin typeface="Century Gothic" pitchFamily="34" charset="0"/>
                          <a:ea typeface="ＭＳ Ｐゴシック" pitchFamily="34" charset="-128"/>
                        </a:defRPr>
                      </a:lvl3pPr>
                      <a:lvl4pPr eaLnBrk="0" hangingPunct="0">
                        <a:spcBef>
                          <a:spcPct val="20000"/>
                        </a:spcBef>
                        <a:defRPr b="1">
                          <a:solidFill>
                            <a:schemeClr val="tx1"/>
                          </a:solidFill>
                          <a:latin typeface="Century Gothic" pitchFamily="34" charset="0"/>
                          <a:ea typeface="ＭＳ Ｐゴシック" pitchFamily="34" charset="-128"/>
                        </a:defRPr>
                      </a:lvl4pPr>
                      <a:lvl5pPr eaLnBrk="0" hangingPunct="0">
                        <a:spcBef>
                          <a:spcPct val="20000"/>
                        </a:spcBef>
                        <a:defRPr sz="1400" b="1">
                          <a:solidFill>
                            <a:schemeClr val="tx1"/>
                          </a:solidFill>
                          <a:latin typeface="Century Gothic" pitchFamily="34" charset="0"/>
                          <a:ea typeface="ＭＳ Ｐゴシック" pitchFamily="34" charset="-128"/>
                        </a:defRPr>
                      </a:lvl5pPr>
                      <a:lvl6pPr marL="457200" eaLnBrk="0" fontAlgn="base" hangingPunct="0">
                        <a:spcBef>
                          <a:spcPct val="20000"/>
                        </a:spcBef>
                        <a:spcAft>
                          <a:spcPct val="0"/>
                        </a:spcAft>
                        <a:defRPr sz="1400" b="1">
                          <a:solidFill>
                            <a:schemeClr val="tx1"/>
                          </a:solidFill>
                          <a:latin typeface="Century Gothic" pitchFamily="34" charset="0"/>
                          <a:ea typeface="ＭＳ Ｐゴシック" pitchFamily="34" charset="-128"/>
                        </a:defRPr>
                      </a:lvl6pPr>
                      <a:lvl7pPr marL="914400" eaLnBrk="0" fontAlgn="base" hangingPunct="0">
                        <a:spcBef>
                          <a:spcPct val="20000"/>
                        </a:spcBef>
                        <a:spcAft>
                          <a:spcPct val="0"/>
                        </a:spcAft>
                        <a:defRPr sz="1400" b="1">
                          <a:solidFill>
                            <a:schemeClr val="tx1"/>
                          </a:solidFill>
                          <a:latin typeface="Century Gothic" pitchFamily="34" charset="0"/>
                          <a:ea typeface="ＭＳ Ｐゴシック" pitchFamily="34" charset="-128"/>
                        </a:defRPr>
                      </a:lvl7pPr>
                      <a:lvl8pPr marL="1371600" eaLnBrk="0" fontAlgn="base" hangingPunct="0">
                        <a:spcBef>
                          <a:spcPct val="20000"/>
                        </a:spcBef>
                        <a:spcAft>
                          <a:spcPct val="0"/>
                        </a:spcAft>
                        <a:defRPr sz="1400" b="1">
                          <a:solidFill>
                            <a:schemeClr val="tx1"/>
                          </a:solidFill>
                          <a:latin typeface="Century Gothic" pitchFamily="34" charset="0"/>
                          <a:ea typeface="ＭＳ Ｐゴシック" pitchFamily="34" charset="-128"/>
                        </a:defRPr>
                      </a:lvl8pPr>
                      <a:lvl9pPr marL="1828800" eaLnBrk="0" fontAlgn="base" hangingPunct="0">
                        <a:spcBef>
                          <a:spcPct val="20000"/>
                        </a:spcBef>
                        <a:spcAft>
                          <a:spcPct val="0"/>
                        </a:spcAft>
                        <a:defRPr sz="1400" b="1">
                          <a:solidFill>
                            <a:schemeClr val="tx1"/>
                          </a:solidFill>
                          <a:latin typeface="Century Gothic" pitchFamily="34"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cs-CZ" sz="1600" b="0" i="0" u="none" strike="noStrike" kern="1200" cap="none" normalizeH="0" baseline="0" dirty="0" smtClean="0">
                          <a:ln>
                            <a:noFill/>
                          </a:ln>
                          <a:solidFill>
                            <a:schemeClr val="tx1"/>
                          </a:solidFill>
                          <a:effectLst/>
                          <a:latin typeface="Arial" pitchFamily="34" charset="0"/>
                          <a:ea typeface="ＭＳ Ｐゴシック" pitchFamily="34" charset="-128"/>
                          <a:cs typeface="+mn-cs"/>
                        </a:rPr>
                        <a:t>order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eaLnBrk="0" hangingPunct="0">
                        <a:spcBef>
                          <a:spcPct val="20000"/>
                        </a:spcBef>
                        <a:buClr>
                          <a:srgbClr val="660066"/>
                        </a:buClr>
                        <a:buFont typeface="Arial" pitchFamily="34" charset="0"/>
                        <a:defRPr sz="2200" b="1">
                          <a:solidFill>
                            <a:schemeClr val="tx1"/>
                          </a:solidFill>
                          <a:latin typeface="Century Gothic" pitchFamily="34" charset="0"/>
                          <a:ea typeface="ＭＳ Ｐゴシック" pitchFamily="34" charset="-128"/>
                        </a:defRPr>
                      </a:lvl1pPr>
                      <a:lvl2pPr marL="37931725" indent="-37474525" eaLnBrk="0" hangingPunct="0">
                        <a:spcBef>
                          <a:spcPct val="20000"/>
                        </a:spcBef>
                        <a:buClr>
                          <a:srgbClr val="660066"/>
                        </a:buClr>
                        <a:buFont typeface="Verdana" pitchFamily="34" charset="0"/>
                        <a:defRPr sz="2000" b="1">
                          <a:solidFill>
                            <a:schemeClr val="tx1"/>
                          </a:solidFill>
                          <a:latin typeface="Century Gothic" pitchFamily="34" charset="0"/>
                          <a:ea typeface="ＭＳ Ｐゴシック" pitchFamily="34" charset="-128"/>
                        </a:defRPr>
                      </a:lvl2pPr>
                      <a:lvl3pPr eaLnBrk="0" hangingPunct="0">
                        <a:spcBef>
                          <a:spcPct val="20000"/>
                        </a:spcBef>
                        <a:defRPr sz="2000" b="1">
                          <a:solidFill>
                            <a:schemeClr val="tx1"/>
                          </a:solidFill>
                          <a:latin typeface="Century Gothic" pitchFamily="34" charset="0"/>
                          <a:ea typeface="ＭＳ Ｐゴシック" pitchFamily="34" charset="-128"/>
                        </a:defRPr>
                      </a:lvl3pPr>
                      <a:lvl4pPr eaLnBrk="0" hangingPunct="0">
                        <a:spcBef>
                          <a:spcPct val="20000"/>
                        </a:spcBef>
                        <a:defRPr b="1">
                          <a:solidFill>
                            <a:schemeClr val="tx1"/>
                          </a:solidFill>
                          <a:latin typeface="Century Gothic" pitchFamily="34" charset="0"/>
                          <a:ea typeface="ＭＳ Ｐゴシック" pitchFamily="34" charset="-128"/>
                        </a:defRPr>
                      </a:lvl4pPr>
                      <a:lvl5pPr eaLnBrk="0" hangingPunct="0">
                        <a:spcBef>
                          <a:spcPct val="20000"/>
                        </a:spcBef>
                        <a:defRPr sz="1400" b="1">
                          <a:solidFill>
                            <a:schemeClr val="tx1"/>
                          </a:solidFill>
                          <a:latin typeface="Century Gothic" pitchFamily="34" charset="0"/>
                          <a:ea typeface="ＭＳ Ｐゴシック" pitchFamily="34" charset="-128"/>
                        </a:defRPr>
                      </a:lvl5pPr>
                      <a:lvl6pPr marL="457200" eaLnBrk="0" fontAlgn="base" hangingPunct="0">
                        <a:spcBef>
                          <a:spcPct val="20000"/>
                        </a:spcBef>
                        <a:spcAft>
                          <a:spcPct val="0"/>
                        </a:spcAft>
                        <a:defRPr sz="1400" b="1">
                          <a:solidFill>
                            <a:schemeClr val="tx1"/>
                          </a:solidFill>
                          <a:latin typeface="Century Gothic" pitchFamily="34" charset="0"/>
                          <a:ea typeface="ＭＳ Ｐゴシック" pitchFamily="34" charset="-128"/>
                        </a:defRPr>
                      </a:lvl6pPr>
                      <a:lvl7pPr marL="914400" eaLnBrk="0" fontAlgn="base" hangingPunct="0">
                        <a:spcBef>
                          <a:spcPct val="20000"/>
                        </a:spcBef>
                        <a:spcAft>
                          <a:spcPct val="0"/>
                        </a:spcAft>
                        <a:defRPr sz="1400" b="1">
                          <a:solidFill>
                            <a:schemeClr val="tx1"/>
                          </a:solidFill>
                          <a:latin typeface="Century Gothic" pitchFamily="34" charset="0"/>
                          <a:ea typeface="ＭＳ Ｐゴシック" pitchFamily="34" charset="-128"/>
                        </a:defRPr>
                      </a:lvl7pPr>
                      <a:lvl8pPr marL="1371600" eaLnBrk="0" fontAlgn="base" hangingPunct="0">
                        <a:spcBef>
                          <a:spcPct val="20000"/>
                        </a:spcBef>
                        <a:spcAft>
                          <a:spcPct val="0"/>
                        </a:spcAft>
                        <a:defRPr sz="1400" b="1">
                          <a:solidFill>
                            <a:schemeClr val="tx1"/>
                          </a:solidFill>
                          <a:latin typeface="Century Gothic" pitchFamily="34" charset="0"/>
                          <a:ea typeface="ＭＳ Ｐゴシック" pitchFamily="34" charset="-128"/>
                        </a:defRPr>
                      </a:lvl8pPr>
                      <a:lvl9pPr marL="1828800" eaLnBrk="0" fontAlgn="base" hangingPunct="0">
                        <a:spcBef>
                          <a:spcPct val="20000"/>
                        </a:spcBef>
                        <a:spcAft>
                          <a:spcPct val="0"/>
                        </a:spcAft>
                        <a:defRPr sz="1400" b="1">
                          <a:solidFill>
                            <a:schemeClr val="tx1"/>
                          </a:solidFill>
                          <a:latin typeface="Century Gothic" pitchFamily="34"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cs-CZ" sz="1600" b="0" i="0" u="none" strike="noStrike" cap="none" normalizeH="0" baseline="0" dirty="0" smtClean="0">
                          <a:ln>
                            <a:noFill/>
                          </a:ln>
                          <a:solidFill>
                            <a:schemeClr val="tx1"/>
                          </a:solidFill>
                          <a:effectLst/>
                          <a:latin typeface="Arial" pitchFamily="34" charset="0"/>
                          <a:ea typeface="ＭＳ Ｐゴシック" pitchFamily="34" charset="-128"/>
                        </a:rPr>
                        <a:t>Sort records based on a key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lvl1pPr eaLnBrk="0" hangingPunct="0">
                        <a:spcBef>
                          <a:spcPct val="20000"/>
                        </a:spcBef>
                        <a:buClr>
                          <a:srgbClr val="660066"/>
                        </a:buClr>
                        <a:buFont typeface="Arial" pitchFamily="34" charset="0"/>
                        <a:defRPr sz="2200" b="1">
                          <a:solidFill>
                            <a:schemeClr val="tx1"/>
                          </a:solidFill>
                          <a:latin typeface="Century Gothic" pitchFamily="34" charset="0"/>
                          <a:ea typeface="ＭＳ Ｐゴシック" pitchFamily="34" charset="-128"/>
                        </a:defRPr>
                      </a:lvl1pPr>
                      <a:lvl2pPr marL="37931725" indent="-37474525" eaLnBrk="0" hangingPunct="0">
                        <a:spcBef>
                          <a:spcPct val="20000"/>
                        </a:spcBef>
                        <a:buClr>
                          <a:srgbClr val="660066"/>
                        </a:buClr>
                        <a:buFont typeface="Verdana" pitchFamily="34" charset="0"/>
                        <a:defRPr sz="2000" b="1">
                          <a:solidFill>
                            <a:schemeClr val="tx1"/>
                          </a:solidFill>
                          <a:latin typeface="Century Gothic" pitchFamily="34" charset="0"/>
                          <a:ea typeface="ＭＳ Ｐゴシック" pitchFamily="34" charset="-128"/>
                        </a:defRPr>
                      </a:lvl2pPr>
                      <a:lvl3pPr eaLnBrk="0" hangingPunct="0">
                        <a:spcBef>
                          <a:spcPct val="20000"/>
                        </a:spcBef>
                        <a:defRPr sz="2000" b="1">
                          <a:solidFill>
                            <a:schemeClr val="tx1"/>
                          </a:solidFill>
                          <a:latin typeface="Century Gothic" pitchFamily="34" charset="0"/>
                          <a:ea typeface="ＭＳ Ｐゴシック" pitchFamily="34" charset="-128"/>
                        </a:defRPr>
                      </a:lvl3pPr>
                      <a:lvl4pPr eaLnBrk="0" hangingPunct="0">
                        <a:spcBef>
                          <a:spcPct val="20000"/>
                        </a:spcBef>
                        <a:defRPr b="1">
                          <a:solidFill>
                            <a:schemeClr val="tx1"/>
                          </a:solidFill>
                          <a:latin typeface="Century Gothic" pitchFamily="34" charset="0"/>
                          <a:ea typeface="ＭＳ Ｐゴシック" pitchFamily="34" charset="-128"/>
                        </a:defRPr>
                      </a:lvl4pPr>
                      <a:lvl5pPr eaLnBrk="0" hangingPunct="0">
                        <a:spcBef>
                          <a:spcPct val="20000"/>
                        </a:spcBef>
                        <a:defRPr sz="1400" b="1">
                          <a:solidFill>
                            <a:schemeClr val="tx1"/>
                          </a:solidFill>
                          <a:latin typeface="Century Gothic" pitchFamily="34" charset="0"/>
                          <a:ea typeface="ＭＳ Ｐゴシック" pitchFamily="34" charset="-128"/>
                        </a:defRPr>
                      </a:lvl5pPr>
                      <a:lvl6pPr marL="457200" eaLnBrk="0" fontAlgn="base" hangingPunct="0">
                        <a:spcBef>
                          <a:spcPct val="20000"/>
                        </a:spcBef>
                        <a:spcAft>
                          <a:spcPct val="0"/>
                        </a:spcAft>
                        <a:defRPr sz="1400" b="1">
                          <a:solidFill>
                            <a:schemeClr val="tx1"/>
                          </a:solidFill>
                          <a:latin typeface="Century Gothic" pitchFamily="34" charset="0"/>
                          <a:ea typeface="ＭＳ Ｐゴシック" pitchFamily="34" charset="-128"/>
                        </a:defRPr>
                      </a:lvl6pPr>
                      <a:lvl7pPr marL="914400" eaLnBrk="0" fontAlgn="base" hangingPunct="0">
                        <a:spcBef>
                          <a:spcPct val="20000"/>
                        </a:spcBef>
                        <a:spcAft>
                          <a:spcPct val="0"/>
                        </a:spcAft>
                        <a:defRPr sz="1400" b="1">
                          <a:solidFill>
                            <a:schemeClr val="tx1"/>
                          </a:solidFill>
                          <a:latin typeface="Century Gothic" pitchFamily="34" charset="0"/>
                          <a:ea typeface="ＭＳ Ｐゴシック" pitchFamily="34" charset="-128"/>
                        </a:defRPr>
                      </a:lvl7pPr>
                      <a:lvl8pPr marL="1371600" eaLnBrk="0" fontAlgn="base" hangingPunct="0">
                        <a:spcBef>
                          <a:spcPct val="20000"/>
                        </a:spcBef>
                        <a:spcAft>
                          <a:spcPct val="0"/>
                        </a:spcAft>
                        <a:defRPr sz="1400" b="1">
                          <a:solidFill>
                            <a:schemeClr val="tx1"/>
                          </a:solidFill>
                          <a:latin typeface="Century Gothic" pitchFamily="34" charset="0"/>
                          <a:ea typeface="ＭＳ Ｐゴシック" pitchFamily="34" charset="-128"/>
                        </a:defRPr>
                      </a:lvl8pPr>
                      <a:lvl9pPr marL="1828800" eaLnBrk="0" fontAlgn="base" hangingPunct="0">
                        <a:spcBef>
                          <a:spcPct val="20000"/>
                        </a:spcBef>
                        <a:spcAft>
                          <a:spcPct val="0"/>
                        </a:spcAft>
                        <a:defRPr sz="1400" b="1">
                          <a:solidFill>
                            <a:schemeClr val="tx1"/>
                          </a:solidFill>
                          <a:latin typeface="Century Gothic" pitchFamily="34"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cs-CZ" sz="1600" b="0" i="0" u="none" strike="noStrike" kern="1200" cap="none" normalizeH="0" baseline="0" dirty="0" smtClean="0">
                          <a:ln>
                            <a:noFill/>
                          </a:ln>
                          <a:solidFill>
                            <a:schemeClr val="tx1"/>
                          </a:solidFill>
                          <a:effectLst/>
                          <a:latin typeface="Arial" pitchFamily="34" charset="0"/>
                          <a:ea typeface="ＭＳ Ｐゴシック" pitchFamily="34" charset="-128"/>
                          <a:cs typeface="+mn-cs"/>
                        </a:rPr>
                        <a:t>distinct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660066"/>
                        </a:buClr>
                        <a:buFont typeface="Arial" pitchFamily="34" charset="0"/>
                        <a:defRPr sz="2200" b="1">
                          <a:solidFill>
                            <a:schemeClr val="tx1"/>
                          </a:solidFill>
                          <a:latin typeface="Century Gothic" pitchFamily="34" charset="0"/>
                          <a:ea typeface="ＭＳ Ｐゴシック" pitchFamily="34" charset="-128"/>
                        </a:defRPr>
                      </a:lvl1pPr>
                      <a:lvl2pPr marL="37931725" indent="-37474525" eaLnBrk="0" hangingPunct="0">
                        <a:spcBef>
                          <a:spcPct val="20000"/>
                        </a:spcBef>
                        <a:buClr>
                          <a:srgbClr val="660066"/>
                        </a:buClr>
                        <a:buFont typeface="Verdana" pitchFamily="34" charset="0"/>
                        <a:defRPr sz="2000" b="1">
                          <a:solidFill>
                            <a:schemeClr val="tx1"/>
                          </a:solidFill>
                          <a:latin typeface="Century Gothic" pitchFamily="34" charset="0"/>
                          <a:ea typeface="ＭＳ Ｐゴシック" pitchFamily="34" charset="-128"/>
                        </a:defRPr>
                      </a:lvl2pPr>
                      <a:lvl3pPr eaLnBrk="0" hangingPunct="0">
                        <a:spcBef>
                          <a:spcPct val="20000"/>
                        </a:spcBef>
                        <a:defRPr sz="2000" b="1">
                          <a:solidFill>
                            <a:schemeClr val="tx1"/>
                          </a:solidFill>
                          <a:latin typeface="Century Gothic" pitchFamily="34" charset="0"/>
                          <a:ea typeface="ＭＳ Ｐゴシック" pitchFamily="34" charset="-128"/>
                        </a:defRPr>
                      </a:lvl3pPr>
                      <a:lvl4pPr eaLnBrk="0" hangingPunct="0">
                        <a:spcBef>
                          <a:spcPct val="20000"/>
                        </a:spcBef>
                        <a:defRPr b="1">
                          <a:solidFill>
                            <a:schemeClr val="tx1"/>
                          </a:solidFill>
                          <a:latin typeface="Century Gothic" pitchFamily="34" charset="0"/>
                          <a:ea typeface="ＭＳ Ｐゴシック" pitchFamily="34" charset="-128"/>
                        </a:defRPr>
                      </a:lvl4pPr>
                      <a:lvl5pPr eaLnBrk="0" hangingPunct="0">
                        <a:spcBef>
                          <a:spcPct val="20000"/>
                        </a:spcBef>
                        <a:defRPr sz="1400" b="1">
                          <a:solidFill>
                            <a:schemeClr val="tx1"/>
                          </a:solidFill>
                          <a:latin typeface="Century Gothic" pitchFamily="34" charset="0"/>
                          <a:ea typeface="ＭＳ Ｐゴシック" pitchFamily="34" charset="-128"/>
                        </a:defRPr>
                      </a:lvl5pPr>
                      <a:lvl6pPr marL="457200" eaLnBrk="0" fontAlgn="base" hangingPunct="0">
                        <a:spcBef>
                          <a:spcPct val="20000"/>
                        </a:spcBef>
                        <a:spcAft>
                          <a:spcPct val="0"/>
                        </a:spcAft>
                        <a:defRPr sz="1400" b="1">
                          <a:solidFill>
                            <a:schemeClr val="tx1"/>
                          </a:solidFill>
                          <a:latin typeface="Century Gothic" pitchFamily="34" charset="0"/>
                          <a:ea typeface="ＭＳ Ｐゴシック" pitchFamily="34" charset="-128"/>
                        </a:defRPr>
                      </a:lvl6pPr>
                      <a:lvl7pPr marL="914400" eaLnBrk="0" fontAlgn="base" hangingPunct="0">
                        <a:spcBef>
                          <a:spcPct val="20000"/>
                        </a:spcBef>
                        <a:spcAft>
                          <a:spcPct val="0"/>
                        </a:spcAft>
                        <a:defRPr sz="1400" b="1">
                          <a:solidFill>
                            <a:schemeClr val="tx1"/>
                          </a:solidFill>
                          <a:latin typeface="Century Gothic" pitchFamily="34" charset="0"/>
                          <a:ea typeface="ＭＳ Ｐゴシック" pitchFamily="34" charset="-128"/>
                        </a:defRPr>
                      </a:lvl7pPr>
                      <a:lvl8pPr marL="1371600" eaLnBrk="0" fontAlgn="base" hangingPunct="0">
                        <a:spcBef>
                          <a:spcPct val="20000"/>
                        </a:spcBef>
                        <a:spcAft>
                          <a:spcPct val="0"/>
                        </a:spcAft>
                        <a:defRPr sz="1400" b="1">
                          <a:solidFill>
                            <a:schemeClr val="tx1"/>
                          </a:solidFill>
                          <a:latin typeface="Century Gothic" pitchFamily="34" charset="0"/>
                          <a:ea typeface="ＭＳ Ｐゴシック" pitchFamily="34" charset="-128"/>
                        </a:defRPr>
                      </a:lvl8pPr>
                      <a:lvl9pPr marL="1828800" eaLnBrk="0" fontAlgn="base" hangingPunct="0">
                        <a:spcBef>
                          <a:spcPct val="20000"/>
                        </a:spcBef>
                        <a:spcAft>
                          <a:spcPct val="0"/>
                        </a:spcAft>
                        <a:defRPr sz="1400" b="1">
                          <a:solidFill>
                            <a:schemeClr val="tx1"/>
                          </a:solidFill>
                          <a:latin typeface="Century Gothic" pitchFamily="34"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cs-CZ" sz="1600" b="0" i="0" u="none" strike="noStrike" cap="none" normalizeH="0" baseline="0" dirty="0" smtClean="0">
                          <a:ln>
                            <a:noFill/>
                          </a:ln>
                          <a:solidFill>
                            <a:schemeClr val="tx1"/>
                          </a:solidFill>
                          <a:effectLst/>
                          <a:latin typeface="Arial" pitchFamily="34" charset="0"/>
                          <a:ea typeface="ＭＳ Ｐゴシック" pitchFamily="34" charset="-128"/>
                        </a:rPr>
                        <a:t>Remove duplicate records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6076">
                <a:tc>
                  <a:txBody>
                    <a:bodyPr/>
                    <a:lstStyle>
                      <a:lvl1pPr eaLnBrk="0" hangingPunct="0">
                        <a:spcBef>
                          <a:spcPct val="20000"/>
                        </a:spcBef>
                        <a:buClr>
                          <a:srgbClr val="660066"/>
                        </a:buClr>
                        <a:buFont typeface="Arial" pitchFamily="34" charset="0"/>
                        <a:defRPr sz="2200" b="1">
                          <a:solidFill>
                            <a:schemeClr val="tx1"/>
                          </a:solidFill>
                          <a:latin typeface="Century Gothic" pitchFamily="34" charset="0"/>
                          <a:ea typeface="ＭＳ Ｐゴシック" pitchFamily="34" charset="-128"/>
                        </a:defRPr>
                      </a:lvl1pPr>
                      <a:lvl2pPr marL="37931725" indent="-37474525" eaLnBrk="0" hangingPunct="0">
                        <a:spcBef>
                          <a:spcPct val="20000"/>
                        </a:spcBef>
                        <a:buClr>
                          <a:srgbClr val="660066"/>
                        </a:buClr>
                        <a:buFont typeface="Verdana" pitchFamily="34" charset="0"/>
                        <a:defRPr sz="2000" b="1">
                          <a:solidFill>
                            <a:schemeClr val="tx1"/>
                          </a:solidFill>
                          <a:latin typeface="Century Gothic" pitchFamily="34" charset="0"/>
                          <a:ea typeface="ＭＳ Ｐゴシック" pitchFamily="34" charset="-128"/>
                        </a:defRPr>
                      </a:lvl2pPr>
                      <a:lvl3pPr eaLnBrk="0" hangingPunct="0">
                        <a:spcBef>
                          <a:spcPct val="20000"/>
                        </a:spcBef>
                        <a:defRPr sz="2000" b="1">
                          <a:solidFill>
                            <a:schemeClr val="tx1"/>
                          </a:solidFill>
                          <a:latin typeface="Century Gothic" pitchFamily="34" charset="0"/>
                          <a:ea typeface="ＭＳ Ｐゴシック" pitchFamily="34" charset="-128"/>
                        </a:defRPr>
                      </a:lvl3pPr>
                      <a:lvl4pPr eaLnBrk="0" hangingPunct="0">
                        <a:spcBef>
                          <a:spcPct val="20000"/>
                        </a:spcBef>
                        <a:defRPr b="1">
                          <a:solidFill>
                            <a:schemeClr val="tx1"/>
                          </a:solidFill>
                          <a:latin typeface="Century Gothic" pitchFamily="34" charset="0"/>
                          <a:ea typeface="ＭＳ Ｐゴシック" pitchFamily="34" charset="-128"/>
                        </a:defRPr>
                      </a:lvl4pPr>
                      <a:lvl5pPr eaLnBrk="0" hangingPunct="0">
                        <a:spcBef>
                          <a:spcPct val="20000"/>
                        </a:spcBef>
                        <a:defRPr sz="1400" b="1">
                          <a:solidFill>
                            <a:schemeClr val="tx1"/>
                          </a:solidFill>
                          <a:latin typeface="Century Gothic" pitchFamily="34" charset="0"/>
                          <a:ea typeface="ＭＳ Ｐゴシック" pitchFamily="34" charset="-128"/>
                        </a:defRPr>
                      </a:lvl5pPr>
                      <a:lvl6pPr marL="457200" eaLnBrk="0" fontAlgn="base" hangingPunct="0">
                        <a:spcBef>
                          <a:spcPct val="20000"/>
                        </a:spcBef>
                        <a:spcAft>
                          <a:spcPct val="0"/>
                        </a:spcAft>
                        <a:defRPr sz="1400" b="1">
                          <a:solidFill>
                            <a:schemeClr val="tx1"/>
                          </a:solidFill>
                          <a:latin typeface="Century Gothic" pitchFamily="34" charset="0"/>
                          <a:ea typeface="ＭＳ Ｐゴシック" pitchFamily="34" charset="-128"/>
                        </a:defRPr>
                      </a:lvl6pPr>
                      <a:lvl7pPr marL="914400" eaLnBrk="0" fontAlgn="base" hangingPunct="0">
                        <a:spcBef>
                          <a:spcPct val="20000"/>
                        </a:spcBef>
                        <a:spcAft>
                          <a:spcPct val="0"/>
                        </a:spcAft>
                        <a:defRPr sz="1400" b="1">
                          <a:solidFill>
                            <a:schemeClr val="tx1"/>
                          </a:solidFill>
                          <a:latin typeface="Century Gothic" pitchFamily="34" charset="0"/>
                          <a:ea typeface="ＭＳ Ｐゴシック" pitchFamily="34" charset="-128"/>
                        </a:defRPr>
                      </a:lvl7pPr>
                      <a:lvl8pPr marL="1371600" eaLnBrk="0" fontAlgn="base" hangingPunct="0">
                        <a:spcBef>
                          <a:spcPct val="20000"/>
                        </a:spcBef>
                        <a:spcAft>
                          <a:spcPct val="0"/>
                        </a:spcAft>
                        <a:defRPr sz="1400" b="1">
                          <a:solidFill>
                            <a:schemeClr val="tx1"/>
                          </a:solidFill>
                          <a:latin typeface="Century Gothic" pitchFamily="34" charset="0"/>
                          <a:ea typeface="ＭＳ Ｐゴシック" pitchFamily="34" charset="-128"/>
                        </a:defRPr>
                      </a:lvl8pPr>
                      <a:lvl9pPr marL="1828800" eaLnBrk="0" fontAlgn="base" hangingPunct="0">
                        <a:spcBef>
                          <a:spcPct val="20000"/>
                        </a:spcBef>
                        <a:spcAft>
                          <a:spcPct val="0"/>
                        </a:spcAft>
                        <a:defRPr sz="1400" b="1">
                          <a:solidFill>
                            <a:schemeClr val="tx1"/>
                          </a:solidFill>
                          <a:latin typeface="Century Gothic" pitchFamily="34"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cs-CZ" sz="1600" b="0" i="0" u="none" strike="noStrike" cap="none" normalizeH="0" baseline="0" dirty="0" smtClean="0">
                          <a:ln>
                            <a:noFill/>
                          </a:ln>
                          <a:solidFill>
                            <a:schemeClr val="tx1"/>
                          </a:solidFill>
                          <a:effectLst/>
                          <a:latin typeface="Arial" pitchFamily="34" charset="0"/>
                          <a:ea typeface="ＭＳ Ｐゴシック" pitchFamily="34" charset="-128"/>
                        </a:rPr>
                        <a:t>union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660066"/>
                        </a:buClr>
                        <a:buFont typeface="Arial" pitchFamily="34" charset="0"/>
                        <a:defRPr sz="2200" b="1">
                          <a:solidFill>
                            <a:schemeClr val="tx1"/>
                          </a:solidFill>
                          <a:latin typeface="Century Gothic" pitchFamily="34" charset="0"/>
                          <a:ea typeface="ＭＳ Ｐゴシック" pitchFamily="34" charset="-128"/>
                        </a:defRPr>
                      </a:lvl1pPr>
                      <a:lvl2pPr marL="37931725" indent="-37474525" eaLnBrk="0" hangingPunct="0">
                        <a:spcBef>
                          <a:spcPct val="20000"/>
                        </a:spcBef>
                        <a:buClr>
                          <a:srgbClr val="660066"/>
                        </a:buClr>
                        <a:buFont typeface="Verdana" pitchFamily="34" charset="0"/>
                        <a:defRPr sz="2000" b="1">
                          <a:solidFill>
                            <a:schemeClr val="tx1"/>
                          </a:solidFill>
                          <a:latin typeface="Century Gothic" pitchFamily="34" charset="0"/>
                          <a:ea typeface="ＭＳ Ｐゴシック" pitchFamily="34" charset="-128"/>
                        </a:defRPr>
                      </a:lvl2pPr>
                      <a:lvl3pPr eaLnBrk="0" hangingPunct="0">
                        <a:spcBef>
                          <a:spcPct val="20000"/>
                        </a:spcBef>
                        <a:defRPr sz="2000" b="1">
                          <a:solidFill>
                            <a:schemeClr val="tx1"/>
                          </a:solidFill>
                          <a:latin typeface="Century Gothic" pitchFamily="34" charset="0"/>
                          <a:ea typeface="ＭＳ Ｐゴシック" pitchFamily="34" charset="-128"/>
                        </a:defRPr>
                      </a:lvl3pPr>
                      <a:lvl4pPr eaLnBrk="0" hangingPunct="0">
                        <a:spcBef>
                          <a:spcPct val="20000"/>
                        </a:spcBef>
                        <a:defRPr b="1">
                          <a:solidFill>
                            <a:schemeClr val="tx1"/>
                          </a:solidFill>
                          <a:latin typeface="Century Gothic" pitchFamily="34" charset="0"/>
                          <a:ea typeface="ＭＳ Ｐゴシック" pitchFamily="34" charset="-128"/>
                        </a:defRPr>
                      </a:lvl4pPr>
                      <a:lvl5pPr eaLnBrk="0" hangingPunct="0">
                        <a:spcBef>
                          <a:spcPct val="20000"/>
                        </a:spcBef>
                        <a:defRPr sz="1400" b="1">
                          <a:solidFill>
                            <a:schemeClr val="tx1"/>
                          </a:solidFill>
                          <a:latin typeface="Century Gothic" pitchFamily="34" charset="0"/>
                          <a:ea typeface="ＭＳ Ｐゴシック" pitchFamily="34" charset="-128"/>
                        </a:defRPr>
                      </a:lvl5pPr>
                      <a:lvl6pPr marL="457200" eaLnBrk="0" fontAlgn="base" hangingPunct="0">
                        <a:spcBef>
                          <a:spcPct val="20000"/>
                        </a:spcBef>
                        <a:spcAft>
                          <a:spcPct val="0"/>
                        </a:spcAft>
                        <a:defRPr sz="1400" b="1">
                          <a:solidFill>
                            <a:schemeClr val="tx1"/>
                          </a:solidFill>
                          <a:latin typeface="Century Gothic" pitchFamily="34" charset="0"/>
                          <a:ea typeface="ＭＳ Ｐゴシック" pitchFamily="34" charset="-128"/>
                        </a:defRPr>
                      </a:lvl6pPr>
                      <a:lvl7pPr marL="914400" eaLnBrk="0" fontAlgn="base" hangingPunct="0">
                        <a:spcBef>
                          <a:spcPct val="20000"/>
                        </a:spcBef>
                        <a:spcAft>
                          <a:spcPct val="0"/>
                        </a:spcAft>
                        <a:defRPr sz="1400" b="1">
                          <a:solidFill>
                            <a:schemeClr val="tx1"/>
                          </a:solidFill>
                          <a:latin typeface="Century Gothic" pitchFamily="34" charset="0"/>
                          <a:ea typeface="ＭＳ Ｐゴシック" pitchFamily="34" charset="-128"/>
                        </a:defRPr>
                      </a:lvl7pPr>
                      <a:lvl8pPr marL="1371600" eaLnBrk="0" fontAlgn="base" hangingPunct="0">
                        <a:spcBef>
                          <a:spcPct val="20000"/>
                        </a:spcBef>
                        <a:spcAft>
                          <a:spcPct val="0"/>
                        </a:spcAft>
                        <a:defRPr sz="1400" b="1">
                          <a:solidFill>
                            <a:schemeClr val="tx1"/>
                          </a:solidFill>
                          <a:latin typeface="Century Gothic" pitchFamily="34" charset="0"/>
                          <a:ea typeface="ＭＳ Ｐゴシック" pitchFamily="34" charset="-128"/>
                        </a:defRPr>
                      </a:lvl8pPr>
                      <a:lvl9pPr marL="1828800" eaLnBrk="0" fontAlgn="base" hangingPunct="0">
                        <a:spcBef>
                          <a:spcPct val="20000"/>
                        </a:spcBef>
                        <a:spcAft>
                          <a:spcPct val="0"/>
                        </a:spcAft>
                        <a:defRPr sz="1400" b="1">
                          <a:solidFill>
                            <a:schemeClr val="tx1"/>
                          </a:solidFill>
                          <a:latin typeface="Century Gothic" pitchFamily="34"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cs-CZ" sz="1600" b="0" i="0" u="none" strike="noStrike" cap="none" normalizeH="0" baseline="0" dirty="0" smtClean="0">
                          <a:ln>
                            <a:noFill/>
                          </a:ln>
                          <a:solidFill>
                            <a:schemeClr val="tx1"/>
                          </a:solidFill>
                          <a:effectLst/>
                          <a:latin typeface="Arial" pitchFamily="34" charset="0"/>
                          <a:ea typeface="ＭＳ Ｐゴシック" pitchFamily="34" charset="-128"/>
                        </a:rPr>
                        <a:t>Merge two data sets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0836">
                <a:tc>
                  <a:txBody>
                    <a:bodyPr/>
                    <a:lstStyle>
                      <a:lvl1pPr eaLnBrk="0" hangingPunct="0">
                        <a:spcBef>
                          <a:spcPct val="20000"/>
                        </a:spcBef>
                        <a:buClr>
                          <a:srgbClr val="660066"/>
                        </a:buClr>
                        <a:buFont typeface="Arial" pitchFamily="34" charset="0"/>
                        <a:defRPr sz="2200" b="1">
                          <a:solidFill>
                            <a:schemeClr val="tx1"/>
                          </a:solidFill>
                          <a:latin typeface="Century Gothic" pitchFamily="34" charset="0"/>
                          <a:ea typeface="ＭＳ Ｐゴシック" pitchFamily="34" charset="-128"/>
                        </a:defRPr>
                      </a:lvl1pPr>
                      <a:lvl2pPr marL="37931725" indent="-37474525" eaLnBrk="0" hangingPunct="0">
                        <a:spcBef>
                          <a:spcPct val="20000"/>
                        </a:spcBef>
                        <a:buClr>
                          <a:srgbClr val="660066"/>
                        </a:buClr>
                        <a:buFont typeface="Verdana" pitchFamily="34" charset="0"/>
                        <a:defRPr sz="2000" b="1">
                          <a:solidFill>
                            <a:schemeClr val="tx1"/>
                          </a:solidFill>
                          <a:latin typeface="Century Gothic" pitchFamily="34" charset="0"/>
                          <a:ea typeface="ＭＳ Ｐゴシック" pitchFamily="34" charset="-128"/>
                        </a:defRPr>
                      </a:lvl2pPr>
                      <a:lvl3pPr eaLnBrk="0" hangingPunct="0">
                        <a:spcBef>
                          <a:spcPct val="20000"/>
                        </a:spcBef>
                        <a:defRPr sz="2000" b="1">
                          <a:solidFill>
                            <a:schemeClr val="tx1"/>
                          </a:solidFill>
                          <a:latin typeface="Century Gothic" pitchFamily="34" charset="0"/>
                          <a:ea typeface="ＭＳ Ｐゴシック" pitchFamily="34" charset="-128"/>
                        </a:defRPr>
                      </a:lvl3pPr>
                      <a:lvl4pPr eaLnBrk="0" hangingPunct="0">
                        <a:spcBef>
                          <a:spcPct val="20000"/>
                        </a:spcBef>
                        <a:defRPr b="1">
                          <a:solidFill>
                            <a:schemeClr val="tx1"/>
                          </a:solidFill>
                          <a:latin typeface="Century Gothic" pitchFamily="34" charset="0"/>
                          <a:ea typeface="ＭＳ Ｐゴシック" pitchFamily="34" charset="-128"/>
                        </a:defRPr>
                      </a:lvl4pPr>
                      <a:lvl5pPr eaLnBrk="0" hangingPunct="0">
                        <a:spcBef>
                          <a:spcPct val="20000"/>
                        </a:spcBef>
                        <a:defRPr sz="1400" b="1">
                          <a:solidFill>
                            <a:schemeClr val="tx1"/>
                          </a:solidFill>
                          <a:latin typeface="Century Gothic" pitchFamily="34" charset="0"/>
                          <a:ea typeface="ＭＳ Ｐゴシック" pitchFamily="34" charset="-128"/>
                        </a:defRPr>
                      </a:lvl5pPr>
                      <a:lvl6pPr marL="457200" eaLnBrk="0" fontAlgn="base" hangingPunct="0">
                        <a:spcBef>
                          <a:spcPct val="20000"/>
                        </a:spcBef>
                        <a:spcAft>
                          <a:spcPct val="0"/>
                        </a:spcAft>
                        <a:defRPr sz="1400" b="1">
                          <a:solidFill>
                            <a:schemeClr val="tx1"/>
                          </a:solidFill>
                          <a:latin typeface="Century Gothic" pitchFamily="34" charset="0"/>
                          <a:ea typeface="ＭＳ Ｐゴシック" pitchFamily="34" charset="-128"/>
                        </a:defRPr>
                      </a:lvl6pPr>
                      <a:lvl7pPr marL="914400" eaLnBrk="0" fontAlgn="base" hangingPunct="0">
                        <a:spcBef>
                          <a:spcPct val="20000"/>
                        </a:spcBef>
                        <a:spcAft>
                          <a:spcPct val="0"/>
                        </a:spcAft>
                        <a:defRPr sz="1400" b="1">
                          <a:solidFill>
                            <a:schemeClr val="tx1"/>
                          </a:solidFill>
                          <a:latin typeface="Century Gothic" pitchFamily="34" charset="0"/>
                          <a:ea typeface="ＭＳ Ｐゴシック" pitchFamily="34" charset="-128"/>
                        </a:defRPr>
                      </a:lvl7pPr>
                      <a:lvl8pPr marL="1371600" eaLnBrk="0" fontAlgn="base" hangingPunct="0">
                        <a:spcBef>
                          <a:spcPct val="20000"/>
                        </a:spcBef>
                        <a:spcAft>
                          <a:spcPct val="0"/>
                        </a:spcAft>
                        <a:defRPr sz="1400" b="1">
                          <a:solidFill>
                            <a:schemeClr val="tx1"/>
                          </a:solidFill>
                          <a:latin typeface="Century Gothic" pitchFamily="34" charset="0"/>
                          <a:ea typeface="ＭＳ Ｐゴシック" pitchFamily="34" charset="-128"/>
                        </a:defRPr>
                      </a:lvl8pPr>
                      <a:lvl9pPr marL="1828800" eaLnBrk="0" fontAlgn="base" hangingPunct="0">
                        <a:spcBef>
                          <a:spcPct val="20000"/>
                        </a:spcBef>
                        <a:spcAft>
                          <a:spcPct val="0"/>
                        </a:spcAft>
                        <a:defRPr sz="1400" b="1">
                          <a:solidFill>
                            <a:schemeClr val="tx1"/>
                          </a:solidFill>
                          <a:latin typeface="Century Gothic" pitchFamily="34"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cs-CZ" sz="1600" b="0" i="0" u="none" strike="noStrike" cap="none" normalizeH="0" baseline="0" dirty="0" smtClean="0">
                          <a:ln>
                            <a:noFill/>
                          </a:ln>
                          <a:solidFill>
                            <a:schemeClr val="tx1"/>
                          </a:solidFill>
                          <a:effectLst/>
                          <a:latin typeface="Arial" pitchFamily="34" charset="0"/>
                          <a:ea typeface="ＭＳ Ｐゴシック" pitchFamily="34" charset="-128"/>
                        </a:rPr>
                        <a:t>split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660066"/>
                        </a:buClr>
                        <a:buFont typeface="Arial" pitchFamily="34" charset="0"/>
                        <a:defRPr sz="2200" b="1">
                          <a:solidFill>
                            <a:schemeClr val="tx1"/>
                          </a:solidFill>
                          <a:latin typeface="Century Gothic" pitchFamily="34" charset="0"/>
                          <a:ea typeface="ＭＳ Ｐゴシック" pitchFamily="34" charset="-128"/>
                        </a:defRPr>
                      </a:lvl1pPr>
                      <a:lvl2pPr marL="37931725" indent="-37474525" eaLnBrk="0" hangingPunct="0">
                        <a:spcBef>
                          <a:spcPct val="20000"/>
                        </a:spcBef>
                        <a:buClr>
                          <a:srgbClr val="660066"/>
                        </a:buClr>
                        <a:buFont typeface="Verdana" pitchFamily="34" charset="0"/>
                        <a:defRPr sz="2000" b="1">
                          <a:solidFill>
                            <a:schemeClr val="tx1"/>
                          </a:solidFill>
                          <a:latin typeface="Century Gothic" pitchFamily="34" charset="0"/>
                          <a:ea typeface="ＭＳ Ｐゴシック" pitchFamily="34" charset="-128"/>
                        </a:defRPr>
                      </a:lvl2pPr>
                      <a:lvl3pPr eaLnBrk="0" hangingPunct="0">
                        <a:spcBef>
                          <a:spcPct val="20000"/>
                        </a:spcBef>
                        <a:defRPr sz="2000" b="1">
                          <a:solidFill>
                            <a:schemeClr val="tx1"/>
                          </a:solidFill>
                          <a:latin typeface="Century Gothic" pitchFamily="34" charset="0"/>
                          <a:ea typeface="ＭＳ Ｐゴシック" pitchFamily="34" charset="-128"/>
                        </a:defRPr>
                      </a:lvl3pPr>
                      <a:lvl4pPr eaLnBrk="0" hangingPunct="0">
                        <a:spcBef>
                          <a:spcPct val="20000"/>
                        </a:spcBef>
                        <a:defRPr b="1">
                          <a:solidFill>
                            <a:schemeClr val="tx1"/>
                          </a:solidFill>
                          <a:latin typeface="Century Gothic" pitchFamily="34" charset="0"/>
                          <a:ea typeface="ＭＳ Ｐゴシック" pitchFamily="34" charset="-128"/>
                        </a:defRPr>
                      </a:lvl4pPr>
                      <a:lvl5pPr eaLnBrk="0" hangingPunct="0">
                        <a:spcBef>
                          <a:spcPct val="20000"/>
                        </a:spcBef>
                        <a:defRPr sz="1400" b="1">
                          <a:solidFill>
                            <a:schemeClr val="tx1"/>
                          </a:solidFill>
                          <a:latin typeface="Century Gothic" pitchFamily="34" charset="0"/>
                          <a:ea typeface="ＭＳ Ｐゴシック" pitchFamily="34" charset="-128"/>
                        </a:defRPr>
                      </a:lvl5pPr>
                      <a:lvl6pPr marL="457200" eaLnBrk="0" fontAlgn="base" hangingPunct="0">
                        <a:spcBef>
                          <a:spcPct val="20000"/>
                        </a:spcBef>
                        <a:spcAft>
                          <a:spcPct val="0"/>
                        </a:spcAft>
                        <a:defRPr sz="1400" b="1">
                          <a:solidFill>
                            <a:schemeClr val="tx1"/>
                          </a:solidFill>
                          <a:latin typeface="Century Gothic" pitchFamily="34" charset="0"/>
                          <a:ea typeface="ＭＳ Ｐゴシック" pitchFamily="34" charset="-128"/>
                        </a:defRPr>
                      </a:lvl6pPr>
                      <a:lvl7pPr marL="914400" eaLnBrk="0" fontAlgn="base" hangingPunct="0">
                        <a:spcBef>
                          <a:spcPct val="20000"/>
                        </a:spcBef>
                        <a:spcAft>
                          <a:spcPct val="0"/>
                        </a:spcAft>
                        <a:defRPr sz="1400" b="1">
                          <a:solidFill>
                            <a:schemeClr val="tx1"/>
                          </a:solidFill>
                          <a:latin typeface="Century Gothic" pitchFamily="34" charset="0"/>
                          <a:ea typeface="ＭＳ Ｐゴシック" pitchFamily="34" charset="-128"/>
                        </a:defRPr>
                      </a:lvl7pPr>
                      <a:lvl8pPr marL="1371600" eaLnBrk="0" fontAlgn="base" hangingPunct="0">
                        <a:spcBef>
                          <a:spcPct val="20000"/>
                        </a:spcBef>
                        <a:spcAft>
                          <a:spcPct val="0"/>
                        </a:spcAft>
                        <a:defRPr sz="1400" b="1">
                          <a:solidFill>
                            <a:schemeClr val="tx1"/>
                          </a:solidFill>
                          <a:latin typeface="Century Gothic" pitchFamily="34" charset="0"/>
                          <a:ea typeface="ＭＳ Ｐゴシック" pitchFamily="34" charset="-128"/>
                        </a:defRPr>
                      </a:lvl8pPr>
                      <a:lvl9pPr marL="1828800" eaLnBrk="0" fontAlgn="base" hangingPunct="0">
                        <a:spcBef>
                          <a:spcPct val="20000"/>
                        </a:spcBef>
                        <a:spcAft>
                          <a:spcPct val="0"/>
                        </a:spcAft>
                        <a:defRPr sz="1400" b="1">
                          <a:solidFill>
                            <a:schemeClr val="tx1"/>
                          </a:solidFill>
                          <a:latin typeface="Century Gothic" pitchFamily="34"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cs-CZ" sz="1600" b="0" i="0" u="none" strike="noStrike" cap="none" normalizeH="0" baseline="0" dirty="0" smtClean="0">
                          <a:ln>
                            <a:noFill/>
                          </a:ln>
                          <a:solidFill>
                            <a:schemeClr val="tx1"/>
                          </a:solidFill>
                          <a:effectLst/>
                          <a:latin typeface="Arial" pitchFamily="34" charset="0"/>
                          <a:ea typeface="ＭＳ Ｐゴシック" pitchFamily="34" charset="-128"/>
                        </a:rPr>
                        <a:t>Split data into 2 or more sets, based on filter conditions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lvl1pPr eaLnBrk="0" hangingPunct="0">
                        <a:spcBef>
                          <a:spcPct val="20000"/>
                        </a:spcBef>
                        <a:buClr>
                          <a:srgbClr val="660066"/>
                        </a:buClr>
                        <a:buFont typeface="Arial" pitchFamily="34" charset="0"/>
                        <a:defRPr sz="2200" b="1">
                          <a:solidFill>
                            <a:schemeClr val="tx1"/>
                          </a:solidFill>
                          <a:latin typeface="Century Gothic" pitchFamily="34" charset="0"/>
                          <a:ea typeface="ＭＳ Ｐゴシック" pitchFamily="34" charset="-128"/>
                        </a:defRPr>
                      </a:lvl1pPr>
                      <a:lvl2pPr marL="37931725" indent="-37474525" eaLnBrk="0" hangingPunct="0">
                        <a:spcBef>
                          <a:spcPct val="20000"/>
                        </a:spcBef>
                        <a:buClr>
                          <a:srgbClr val="660066"/>
                        </a:buClr>
                        <a:buFont typeface="Verdana" pitchFamily="34" charset="0"/>
                        <a:defRPr sz="2000" b="1">
                          <a:solidFill>
                            <a:schemeClr val="tx1"/>
                          </a:solidFill>
                          <a:latin typeface="Century Gothic" pitchFamily="34" charset="0"/>
                          <a:ea typeface="ＭＳ Ｐゴシック" pitchFamily="34" charset="-128"/>
                        </a:defRPr>
                      </a:lvl2pPr>
                      <a:lvl3pPr eaLnBrk="0" hangingPunct="0">
                        <a:spcBef>
                          <a:spcPct val="20000"/>
                        </a:spcBef>
                        <a:defRPr sz="2000" b="1">
                          <a:solidFill>
                            <a:schemeClr val="tx1"/>
                          </a:solidFill>
                          <a:latin typeface="Century Gothic" pitchFamily="34" charset="0"/>
                          <a:ea typeface="ＭＳ Ｐゴシック" pitchFamily="34" charset="-128"/>
                        </a:defRPr>
                      </a:lvl3pPr>
                      <a:lvl4pPr eaLnBrk="0" hangingPunct="0">
                        <a:spcBef>
                          <a:spcPct val="20000"/>
                        </a:spcBef>
                        <a:defRPr b="1">
                          <a:solidFill>
                            <a:schemeClr val="tx1"/>
                          </a:solidFill>
                          <a:latin typeface="Century Gothic" pitchFamily="34" charset="0"/>
                          <a:ea typeface="ＭＳ Ｐゴシック" pitchFamily="34" charset="-128"/>
                        </a:defRPr>
                      </a:lvl4pPr>
                      <a:lvl5pPr eaLnBrk="0" hangingPunct="0">
                        <a:spcBef>
                          <a:spcPct val="20000"/>
                        </a:spcBef>
                        <a:defRPr sz="1400" b="1">
                          <a:solidFill>
                            <a:schemeClr val="tx1"/>
                          </a:solidFill>
                          <a:latin typeface="Century Gothic" pitchFamily="34" charset="0"/>
                          <a:ea typeface="ＭＳ Ｐゴシック" pitchFamily="34" charset="-128"/>
                        </a:defRPr>
                      </a:lvl5pPr>
                      <a:lvl6pPr marL="457200" eaLnBrk="0" fontAlgn="base" hangingPunct="0">
                        <a:spcBef>
                          <a:spcPct val="20000"/>
                        </a:spcBef>
                        <a:spcAft>
                          <a:spcPct val="0"/>
                        </a:spcAft>
                        <a:defRPr sz="1400" b="1">
                          <a:solidFill>
                            <a:schemeClr val="tx1"/>
                          </a:solidFill>
                          <a:latin typeface="Century Gothic" pitchFamily="34" charset="0"/>
                          <a:ea typeface="ＭＳ Ｐゴシック" pitchFamily="34" charset="-128"/>
                        </a:defRPr>
                      </a:lvl6pPr>
                      <a:lvl7pPr marL="914400" eaLnBrk="0" fontAlgn="base" hangingPunct="0">
                        <a:spcBef>
                          <a:spcPct val="20000"/>
                        </a:spcBef>
                        <a:spcAft>
                          <a:spcPct val="0"/>
                        </a:spcAft>
                        <a:defRPr sz="1400" b="1">
                          <a:solidFill>
                            <a:schemeClr val="tx1"/>
                          </a:solidFill>
                          <a:latin typeface="Century Gothic" pitchFamily="34" charset="0"/>
                          <a:ea typeface="ＭＳ Ｐゴシック" pitchFamily="34" charset="-128"/>
                        </a:defRPr>
                      </a:lvl7pPr>
                      <a:lvl8pPr marL="1371600" eaLnBrk="0" fontAlgn="base" hangingPunct="0">
                        <a:spcBef>
                          <a:spcPct val="20000"/>
                        </a:spcBef>
                        <a:spcAft>
                          <a:spcPct val="0"/>
                        </a:spcAft>
                        <a:defRPr sz="1400" b="1">
                          <a:solidFill>
                            <a:schemeClr val="tx1"/>
                          </a:solidFill>
                          <a:latin typeface="Century Gothic" pitchFamily="34" charset="0"/>
                          <a:ea typeface="ＭＳ Ｐゴシック" pitchFamily="34" charset="-128"/>
                        </a:defRPr>
                      </a:lvl8pPr>
                      <a:lvl9pPr marL="1828800" eaLnBrk="0" fontAlgn="base" hangingPunct="0">
                        <a:spcBef>
                          <a:spcPct val="20000"/>
                        </a:spcBef>
                        <a:spcAft>
                          <a:spcPct val="0"/>
                        </a:spcAft>
                        <a:defRPr sz="1400" b="1">
                          <a:solidFill>
                            <a:schemeClr val="tx1"/>
                          </a:solidFill>
                          <a:latin typeface="Century Gothic" pitchFamily="34"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cs-CZ" sz="1600" b="0" i="0" u="none" strike="noStrike" cap="none" normalizeH="0" baseline="0" dirty="0" smtClean="0">
                          <a:ln>
                            <a:noFill/>
                          </a:ln>
                          <a:solidFill>
                            <a:schemeClr val="tx1"/>
                          </a:solidFill>
                          <a:effectLst/>
                          <a:latin typeface="Arial" pitchFamily="34" charset="0"/>
                          <a:ea typeface="ＭＳ Ｐゴシック" pitchFamily="34" charset="-128"/>
                        </a:rPr>
                        <a:t>stream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660066"/>
                        </a:buClr>
                        <a:buFont typeface="Arial" pitchFamily="34" charset="0"/>
                        <a:defRPr sz="2200" b="1">
                          <a:solidFill>
                            <a:schemeClr val="tx1"/>
                          </a:solidFill>
                          <a:latin typeface="Century Gothic" pitchFamily="34" charset="0"/>
                          <a:ea typeface="ＭＳ Ｐゴシック" pitchFamily="34" charset="-128"/>
                        </a:defRPr>
                      </a:lvl1pPr>
                      <a:lvl2pPr marL="37931725" indent="-37474525" eaLnBrk="0" hangingPunct="0">
                        <a:spcBef>
                          <a:spcPct val="20000"/>
                        </a:spcBef>
                        <a:buClr>
                          <a:srgbClr val="660066"/>
                        </a:buClr>
                        <a:buFont typeface="Verdana" pitchFamily="34" charset="0"/>
                        <a:defRPr sz="2000" b="1">
                          <a:solidFill>
                            <a:schemeClr val="tx1"/>
                          </a:solidFill>
                          <a:latin typeface="Century Gothic" pitchFamily="34" charset="0"/>
                          <a:ea typeface="ＭＳ Ｐゴシック" pitchFamily="34" charset="-128"/>
                        </a:defRPr>
                      </a:lvl2pPr>
                      <a:lvl3pPr eaLnBrk="0" hangingPunct="0">
                        <a:spcBef>
                          <a:spcPct val="20000"/>
                        </a:spcBef>
                        <a:defRPr sz="2000" b="1">
                          <a:solidFill>
                            <a:schemeClr val="tx1"/>
                          </a:solidFill>
                          <a:latin typeface="Century Gothic" pitchFamily="34" charset="0"/>
                          <a:ea typeface="ＭＳ Ｐゴシック" pitchFamily="34" charset="-128"/>
                        </a:defRPr>
                      </a:lvl3pPr>
                      <a:lvl4pPr eaLnBrk="0" hangingPunct="0">
                        <a:spcBef>
                          <a:spcPct val="20000"/>
                        </a:spcBef>
                        <a:defRPr b="1">
                          <a:solidFill>
                            <a:schemeClr val="tx1"/>
                          </a:solidFill>
                          <a:latin typeface="Century Gothic" pitchFamily="34" charset="0"/>
                          <a:ea typeface="ＭＳ Ｐゴシック" pitchFamily="34" charset="-128"/>
                        </a:defRPr>
                      </a:lvl4pPr>
                      <a:lvl5pPr eaLnBrk="0" hangingPunct="0">
                        <a:spcBef>
                          <a:spcPct val="20000"/>
                        </a:spcBef>
                        <a:defRPr sz="1400" b="1">
                          <a:solidFill>
                            <a:schemeClr val="tx1"/>
                          </a:solidFill>
                          <a:latin typeface="Century Gothic" pitchFamily="34" charset="0"/>
                          <a:ea typeface="ＭＳ Ｐゴシック" pitchFamily="34" charset="-128"/>
                        </a:defRPr>
                      </a:lvl5pPr>
                      <a:lvl6pPr marL="457200" eaLnBrk="0" fontAlgn="base" hangingPunct="0">
                        <a:spcBef>
                          <a:spcPct val="20000"/>
                        </a:spcBef>
                        <a:spcAft>
                          <a:spcPct val="0"/>
                        </a:spcAft>
                        <a:defRPr sz="1400" b="1">
                          <a:solidFill>
                            <a:schemeClr val="tx1"/>
                          </a:solidFill>
                          <a:latin typeface="Century Gothic" pitchFamily="34" charset="0"/>
                          <a:ea typeface="ＭＳ Ｐゴシック" pitchFamily="34" charset="-128"/>
                        </a:defRPr>
                      </a:lvl6pPr>
                      <a:lvl7pPr marL="914400" eaLnBrk="0" fontAlgn="base" hangingPunct="0">
                        <a:spcBef>
                          <a:spcPct val="20000"/>
                        </a:spcBef>
                        <a:spcAft>
                          <a:spcPct val="0"/>
                        </a:spcAft>
                        <a:defRPr sz="1400" b="1">
                          <a:solidFill>
                            <a:schemeClr val="tx1"/>
                          </a:solidFill>
                          <a:latin typeface="Century Gothic" pitchFamily="34" charset="0"/>
                          <a:ea typeface="ＭＳ Ｐゴシック" pitchFamily="34" charset="-128"/>
                        </a:defRPr>
                      </a:lvl7pPr>
                      <a:lvl8pPr marL="1371600" eaLnBrk="0" fontAlgn="base" hangingPunct="0">
                        <a:spcBef>
                          <a:spcPct val="20000"/>
                        </a:spcBef>
                        <a:spcAft>
                          <a:spcPct val="0"/>
                        </a:spcAft>
                        <a:defRPr sz="1400" b="1">
                          <a:solidFill>
                            <a:schemeClr val="tx1"/>
                          </a:solidFill>
                          <a:latin typeface="Century Gothic" pitchFamily="34" charset="0"/>
                          <a:ea typeface="ＭＳ Ｐゴシック" pitchFamily="34" charset="-128"/>
                        </a:defRPr>
                      </a:lvl8pPr>
                      <a:lvl9pPr marL="1828800" eaLnBrk="0" fontAlgn="base" hangingPunct="0">
                        <a:spcBef>
                          <a:spcPct val="20000"/>
                        </a:spcBef>
                        <a:spcAft>
                          <a:spcPct val="0"/>
                        </a:spcAft>
                        <a:defRPr sz="1400" b="1">
                          <a:solidFill>
                            <a:schemeClr val="tx1"/>
                          </a:solidFill>
                          <a:latin typeface="Century Gothic" pitchFamily="34"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cs-CZ" sz="1600" b="0" i="0" u="none" strike="noStrike" cap="none" normalizeH="0" baseline="0" dirty="0" smtClean="0">
                          <a:ln>
                            <a:noFill/>
                          </a:ln>
                          <a:solidFill>
                            <a:schemeClr val="tx1"/>
                          </a:solidFill>
                          <a:effectLst/>
                          <a:latin typeface="Arial" pitchFamily="34" charset="0"/>
                          <a:ea typeface="ＭＳ Ｐゴシック" pitchFamily="34" charset="-128"/>
                        </a:rPr>
                        <a:t>Send all records through a user provided executable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8348">
                <a:tc>
                  <a:txBody>
                    <a:bodyPr/>
                    <a:lstStyle>
                      <a:lvl1pPr eaLnBrk="0" hangingPunct="0">
                        <a:spcBef>
                          <a:spcPct val="20000"/>
                        </a:spcBef>
                        <a:buClr>
                          <a:srgbClr val="660066"/>
                        </a:buClr>
                        <a:buFont typeface="Arial" pitchFamily="34" charset="0"/>
                        <a:defRPr sz="2200" b="1">
                          <a:solidFill>
                            <a:schemeClr val="tx1"/>
                          </a:solidFill>
                          <a:latin typeface="Century Gothic" pitchFamily="34" charset="0"/>
                          <a:ea typeface="ＭＳ Ｐゴシック" pitchFamily="34" charset="-128"/>
                        </a:defRPr>
                      </a:lvl1pPr>
                      <a:lvl2pPr marL="37931725" indent="-37474525" eaLnBrk="0" hangingPunct="0">
                        <a:spcBef>
                          <a:spcPct val="20000"/>
                        </a:spcBef>
                        <a:buClr>
                          <a:srgbClr val="660066"/>
                        </a:buClr>
                        <a:buFont typeface="Verdana" pitchFamily="34" charset="0"/>
                        <a:defRPr sz="2000" b="1">
                          <a:solidFill>
                            <a:schemeClr val="tx1"/>
                          </a:solidFill>
                          <a:latin typeface="Century Gothic" pitchFamily="34" charset="0"/>
                          <a:ea typeface="ＭＳ Ｐゴシック" pitchFamily="34" charset="-128"/>
                        </a:defRPr>
                      </a:lvl2pPr>
                      <a:lvl3pPr eaLnBrk="0" hangingPunct="0">
                        <a:spcBef>
                          <a:spcPct val="20000"/>
                        </a:spcBef>
                        <a:defRPr sz="2000" b="1">
                          <a:solidFill>
                            <a:schemeClr val="tx1"/>
                          </a:solidFill>
                          <a:latin typeface="Century Gothic" pitchFamily="34" charset="0"/>
                          <a:ea typeface="ＭＳ Ｐゴシック" pitchFamily="34" charset="-128"/>
                        </a:defRPr>
                      </a:lvl3pPr>
                      <a:lvl4pPr eaLnBrk="0" hangingPunct="0">
                        <a:spcBef>
                          <a:spcPct val="20000"/>
                        </a:spcBef>
                        <a:defRPr b="1">
                          <a:solidFill>
                            <a:schemeClr val="tx1"/>
                          </a:solidFill>
                          <a:latin typeface="Century Gothic" pitchFamily="34" charset="0"/>
                          <a:ea typeface="ＭＳ Ｐゴシック" pitchFamily="34" charset="-128"/>
                        </a:defRPr>
                      </a:lvl4pPr>
                      <a:lvl5pPr eaLnBrk="0" hangingPunct="0">
                        <a:spcBef>
                          <a:spcPct val="20000"/>
                        </a:spcBef>
                        <a:defRPr sz="1400" b="1">
                          <a:solidFill>
                            <a:schemeClr val="tx1"/>
                          </a:solidFill>
                          <a:latin typeface="Century Gothic" pitchFamily="34" charset="0"/>
                          <a:ea typeface="ＭＳ Ｐゴシック" pitchFamily="34" charset="-128"/>
                        </a:defRPr>
                      </a:lvl5pPr>
                      <a:lvl6pPr marL="457200" eaLnBrk="0" fontAlgn="base" hangingPunct="0">
                        <a:spcBef>
                          <a:spcPct val="20000"/>
                        </a:spcBef>
                        <a:spcAft>
                          <a:spcPct val="0"/>
                        </a:spcAft>
                        <a:defRPr sz="1400" b="1">
                          <a:solidFill>
                            <a:schemeClr val="tx1"/>
                          </a:solidFill>
                          <a:latin typeface="Century Gothic" pitchFamily="34" charset="0"/>
                          <a:ea typeface="ＭＳ Ｐゴシック" pitchFamily="34" charset="-128"/>
                        </a:defRPr>
                      </a:lvl6pPr>
                      <a:lvl7pPr marL="914400" eaLnBrk="0" fontAlgn="base" hangingPunct="0">
                        <a:spcBef>
                          <a:spcPct val="20000"/>
                        </a:spcBef>
                        <a:spcAft>
                          <a:spcPct val="0"/>
                        </a:spcAft>
                        <a:defRPr sz="1400" b="1">
                          <a:solidFill>
                            <a:schemeClr val="tx1"/>
                          </a:solidFill>
                          <a:latin typeface="Century Gothic" pitchFamily="34" charset="0"/>
                          <a:ea typeface="ＭＳ Ｐゴシック" pitchFamily="34" charset="-128"/>
                        </a:defRPr>
                      </a:lvl7pPr>
                      <a:lvl8pPr marL="1371600" eaLnBrk="0" fontAlgn="base" hangingPunct="0">
                        <a:spcBef>
                          <a:spcPct val="20000"/>
                        </a:spcBef>
                        <a:spcAft>
                          <a:spcPct val="0"/>
                        </a:spcAft>
                        <a:defRPr sz="1400" b="1">
                          <a:solidFill>
                            <a:schemeClr val="tx1"/>
                          </a:solidFill>
                          <a:latin typeface="Century Gothic" pitchFamily="34" charset="0"/>
                          <a:ea typeface="ＭＳ Ｐゴシック" pitchFamily="34" charset="-128"/>
                        </a:defRPr>
                      </a:lvl8pPr>
                      <a:lvl9pPr marL="1828800" eaLnBrk="0" fontAlgn="base" hangingPunct="0">
                        <a:spcBef>
                          <a:spcPct val="20000"/>
                        </a:spcBef>
                        <a:spcAft>
                          <a:spcPct val="0"/>
                        </a:spcAft>
                        <a:defRPr sz="1400" b="1">
                          <a:solidFill>
                            <a:schemeClr val="tx1"/>
                          </a:solidFill>
                          <a:latin typeface="Century Gothic" pitchFamily="34"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cs-CZ" sz="1600" b="0" i="0" u="none" strike="noStrike" cap="none" normalizeH="0" baseline="0" smtClean="0">
                          <a:ln>
                            <a:noFill/>
                          </a:ln>
                          <a:solidFill>
                            <a:schemeClr val="tx1"/>
                          </a:solidFill>
                          <a:effectLst/>
                          <a:latin typeface="Arial" pitchFamily="34" charset="0"/>
                          <a:ea typeface="ＭＳ Ｐゴシック" pitchFamily="34" charset="-128"/>
                        </a:rPr>
                        <a:t>sample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660066"/>
                        </a:buClr>
                        <a:buFont typeface="Arial" pitchFamily="34" charset="0"/>
                        <a:defRPr sz="2200" b="1">
                          <a:solidFill>
                            <a:schemeClr val="tx1"/>
                          </a:solidFill>
                          <a:latin typeface="Century Gothic" pitchFamily="34" charset="0"/>
                          <a:ea typeface="ＭＳ Ｐゴシック" pitchFamily="34" charset="-128"/>
                        </a:defRPr>
                      </a:lvl1pPr>
                      <a:lvl2pPr marL="37931725" indent="-37474525" eaLnBrk="0" hangingPunct="0">
                        <a:spcBef>
                          <a:spcPct val="20000"/>
                        </a:spcBef>
                        <a:buClr>
                          <a:srgbClr val="660066"/>
                        </a:buClr>
                        <a:buFont typeface="Verdana" pitchFamily="34" charset="0"/>
                        <a:defRPr sz="2000" b="1">
                          <a:solidFill>
                            <a:schemeClr val="tx1"/>
                          </a:solidFill>
                          <a:latin typeface="Century Gothic" pitchFamily="34" charset="0"/>
                          <a:ea typeface="ＭＳ Ｐゴシック" pitchFamily="34" charset="-128"/>
                        </a:defRPr>
                      </a:lvl2pPr>
                      <a:lvl3pPr eaLnBrk="0" hangingPunct="0">
                        <a:spcBef>
                          <a:spcPct val="20000"/>
                        </a:spcBef>
                        <a:defRPr sz="2000" b="1">
                          <a:solidFill>
                            <a:schemeClr val="tx1"/>
                          </a:solidFill>
                          <a:latin typeface="Century Gothic" pitchFamily="34" charset="0"/>
                          <a:ea typeface="ＭＳ Ｐゴシック" pitchFamily="34" charset="-128"/>
                        </a:defRPr>
                      </a:lvl3pPr>
                      <a:lvl4pPr eaLnBrk="0" hangingPunct="0">
                        <a:spcBef>
                          <a:spcPct val="20000"/>
                        </a:spcBef>
                        <a:defRPr b="1">
                          <a:solidFill>
                            <a:schemeClr val="tx1"/>
                          </a:solidFill>
                          <a:latin typeface="Century Gothic" pitchFamily="34" charset="0"/>
                          <a:ea typeface="ＭＳ Ｐゴシック" pitchFamily="34" charset="-128"/>
                        </a:defRPr>
                      </a:lvl4pPr>
                      <a:lvl5pPr eaLnBrk="0" hangingPunct="0">
                        <a:spcBef>
                          <a:spcPct val="20000"/>
                        </a:spcBef>
                        <a:defRPr sz="1400" b="1">
                          <a:solidFill>
                            <a:schemeClr val="tx1"/>
                          </a:solidFill>
                          <a:latin typeface="Century Gothic" pitchFamily="34" charset="0"/>
                          <a:ea typeface="ＭＳ Ｐゴシック" pitchFamily="34" charset="-128"/>
                        </a:defRPr>
                      </a:lvl5pPr>
                      <a:lvl6pPr marL="457200" eaLnBrk="0" fontAlgn="base" hangingPunct="0">
                        <a:spcBef>
                          <a:spcPct val="20000"/>
                        </a:spcBef>
                        <a:spcAft>
                          <a:spcPct val="0"/>
                        </a:spcAft>
                        <a:defRPr sz="1400" b="1">
                          <a:solidFill>
                            <a:schemeClr val="tx1"/>
                          </a:solidFill>
                          <a:latin typeface="Century Gothic" pitchFamily="34" charset="0"/>
                          <a:ea typeface="ＭＳ Ｐゴシック" pitchFamily="34" charset="-128"/>
                        </a:defRPr>
                      </a:lvl6pPr>
                      <a:lvl7pPr marL="914400" eaLnBrk="0" fontAlgn="base" hangingPunct="0">
                        <a:spcBef>
                          <a:spcPct val="20000"/>
                        </a:spcBef>
                        <a:spcAft>
                          <a:spcPct val="0"/>
                        </a:spcAft>
                        <a:defRPr sz="1400" b="1">
                          <a:solidFill>
                            <a:schemeClr val="tx1"/>
                          </a:solidFill>
                          <a:latin typeface="Century Gothic" pitchFamily="34" charset="0"/>
                          <a:ea typeface="ＭＳ Ｐゴシック" pitchFamily="34" charset="-128"/>
                        </a:defRPr>
                      </a:lvl7pPr>
                      <a:lvl8pPr marL="1371600" eaLnBrk="0" fontAlgn="base" hangingPunct="0">
                        <a:spcBef>
                          <a:spcPct val="20000"/>
                        </a:spcBef>
                        <a:spcAft>
                          <a:spcPct val="0"/>
                        </a:spcAft>
                        <a:defRPr sz="1400" b="1">
                          <a:solidFill>
                            <a:schemeClr val="tx1"/>
                          </a:solidFill>
                          <a:latin typeface="Century Gothic" pitchFamily="34" charset="0"/>
                          <a:ea typeface="ＭＳ Ｐゴシック" pitchFamily="34" charset="-128"/>
                        </a:defRPr>
                      </a:lvl8pPr>
                      <a:lvl9pPr marL="1828800" eaLnBrk="0" fontAlgn="base" hangingPunct="0">
                        <a:spcBef>
                          <a:spcPct val="20000"/>
                        </a:spcBef>
                        <a:spcAft>
                          <a:spcPct val="0"/>
                        </a:spcAft>
                        <a:defRPr sz="1400" b="1">
                          <a:solidFill>
                            <a:schemeClr val="tx1"/>
                          </a:solidFill>
                          <a:latin typeface="Century Gothic" pitchFamily="34"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cs-CZ" sz="1600" b="0" i="0" u="none" strike="noStrike" cap="none" normalizeH="0" baseline="0" dirty="0" smtClean="0">
                          <a:ln>
                            <a:noFill/>
                          </a:ln>
                          <a:solidFill>
                            <a:schemeClr val="tx1"/>
                          </a:solidFill>
                          <a:effectLst/>
                          <a:latin typeface="Arial" pitchFamily="34" charset="0"/>
                          <a:ea typeface="ＭＳ Ｐゴシック" pitchFamily="34" charset="-128"/>
                        </a:rPr>
                        <a:t>Read a random sample of the data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4745">
                <a:tc>
                  <a:txBody>
                    <a:bodyPr/>
                    <a:lstStyle>
                      <a:lvl1pPr eaLnBrk="0" hangingPunct="0">
                        <a:spcBef>
                          <a:spcPct val="20000"/>
                        </a:spcBef>
                        <a:buClr>
                          <a:srgbClr val="660066"/>
                        </a:buClr>
                        <a:buFont typeface="Arial" pitchFamily="34" charset="0"/>
                        <a:defRPr sz="2200" b="1">
                          <a:solidFill>
                            <a:schemeClr val="tx1"/>
                          </a:solidFill>
                          <a:latin typeface="Century Gothic" pitchFamily="34" charset="0"/>
                          <a:ea typeface="ＭＳ Ｐゴシック" pitchFamily="34" charset="-128"/>
                        </a:defRPr>
                      </a:lvl1pPr>
                      <a:lvl2pPr marL="37931725" indent="-37474525" eaLnBrk="0" hangingPunct="0">
                        <a:spcBef>
                          <a:spcPct val="20000"/>
                        </a:spcBef>
                        <a:buClr>
                          <a:srgbClr val="660066"/>
                        </a:buClr>
                        <a:buFont typeface="Verdana" pitchFamily="34" charset="0"/>
                        <a:defRPr sz="2000" b="1">
                          <a:solidFill>
                            <a:schemeClr val="tx1"/>
                          </a:solidFill>
                          <a:latin typeface="Century Gothic" pitchFamily="34" charset="0"/>
                          <a:ea typeface="ＭＳ Ｐゴシック" pitchFamily="34" charset="-128"/>
                        </a:defRPr>
                      </a:lvl2pPr>
                      <a:lvl3pPr eaLnBrk="0" hangingPunct="0">
                        <a:spcBef>
                          <a:spcPct val="20000"/>
                        </a:spcBef>
                        <a:defRPr sz="2000" b="1">
                          <a:solidFill>
                            <a:schemeClr val="tx1"/>
                          </a:solidFill>
                          <a:latin typeface="Century Gothic" pitchFamily="34" charset="0"/>
                          <a:ea typeface="ＭＳ Ｐゴシック" pitchFamily="34" charset="-128"/>
                        </a:defRPr>
                      </a:lvl3pPr>
                      <a:lvl4pPr eaLnBrk="0" hangingPunct="0">
                        <a:spcBef>
                          <a:spcPct val="20000"/>
                        </a:spcBef>
                        <a:defRPr b="1">
                          <a:solidFill>
                            <a:schemeClr val="tx1"/>
                          </a:solidFill>
                          <a:latin typeface="Century Gothic" pitchFamily="34" charset="0"/>
                          <a:ea typeface="ＭＳ Ｐゴシック" pitchFamily="34" charset="-128"/>
                        </a:defRPr>
                      </a:lvl4pPr>
                      <a:lvl5pPr eaLnBrk="0" hangingPunct="0">
                        <a:spcBef>
                          <a:spcPct val="20000"/>
                        </a:spcBef>
                        <a:defRPr sz="1400" b="1">
                          <a:solidFill>
                            <a:schemeClr val="tx1"/>
                          </a:solidFill>
                          <a:latin typeface="Century Gothic" pitchFamily="34" charset="0"/>
                          <a:ea typeface="ＭＳ Ｐゴシック" pitchFamily="34" charset="-128"/>
                        </a:defRPr>
                      </a:lvl5pPr>
                      <a:lvl6pPr marL="457200" eaLnBrk="0" fontAlgn="base" hangingPunct="0">
                        <a:spcBef>
                          <a:spcPct val="20000"/>
                        </a:spcBef>
                        <a:spcAft>
                          <a:spcPct val="0"/>
                        </a:spcAft>
                        <a:defRPr sz="1400" b="1">
                          <a:solidFill>
                            <a:schemeClr val="tx1"/>
                          </a:solidFill>
                          <a:latin typeface="Century Gothic" pitchFamily="34" charset="0"/>
                          <a:ea typeface="ＭＳ Ｐゴシック" pitchFamily="34" charset="-128"/>
                        </a:defRPr>
                      </a:lvl6pPr>
                      <a:lvl7pPr marL="914400" eaLnBrk="0" fontAlgn="base" hangingPunct="0">
                        <a:spcBef>
                          <a:spcPct val="20000"/>
                        </a:spcBef>
                        <a:spcAft>
                          <a:spcPct val="0"/>
                        </a:spcAft>
                        <a:defRPr sz="1400" b="1">
                          <a:solidFill>
                            <a:schemeClr val="tx1"/>
                          </a:solidFill>
                          <a:latin typeface="Century Gothic" pitchFamily="34" charset="0"/>
                          <a:ea typeface="ＭＳ Ｐゴシック" pitchFamily="34" charset="-128"/>
                        </a:defRPr>
                      </a:lvl7pPr>
                      <a:lvl8pPr marL="1371600" eaLnBrk="0" fontAlgn="base" hangingPunct="0">
                        <a:spcBef>
                          <a:spcPct val="20000"/>
                        </a:spcBef>
                        <a:spcAft>
                          <a:spcPct val="0"/>
                        </a:spcAft>
                        <a:defRPr sz="1400" b="1">
                          <a:solidFill>
                            <a:schemeClr val="tx1"/>
                          </a:solidFill>
                          <a:latin typeface="Century Gothic" pitchFamily="34" charset="0"/>
                          <a:ea typeface="ＭＳ Ｐゴシック" pitchFamily="34" charset="-128"/>
                        </a:defRPr>
                      </a:lvl8pPr>
                      <a:lvl9pPr marL="1828800" eaLnBrk="0" fontAlgn="base" hangingPunct="0">
                        <a:spcBef>
                          <a:spcPct val="20000"/>
                        </a:spcBef>
                        <a:spcAft>
                          <a:spcPct val="0"/>
                        </a:spcAft>
                        <a:defRPr sz="1400" b="1">
                          <a:solidFill>
                            <a:schemeClr val="tx1"/>
                          </a:solidFill>
                          <a:latin typeface="Century Gothic" pitchFamily="34"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cs-CZ" sz="1600" b="0" i="0" u="none" strike="noStrike" cap="none" normalizeH="0" baseline="0" smtClean="0">
                          <a:ln>
                            <a:noFill/>
                          </a:ln>
                          <a:solidFill>
                            <a:schemeClr val="tx1"/>
                          </a:solidFill>
                          <a:effectLst/>
                          <a:latin typeface="Arial" pitchFamily="34" charset="0"/>
                          <a:ea typeface="ＭＳ Ｐゴシック" pitchFamily="34" charset="-128"/>
                        </a:rPr>
                        <a:t>limit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660066"/>
                        </a:buClr>
                        <a:buFont typeface="Arial" pitchFamily="34" charset="0"/>
                        <a:defRPr sz="2200" b="1">
                          <a:solidFill>
                            <a:schemeClr val="tx1"/>
                          </a:solidFill>
                          <a:latin typeface="Century Gothic" pitchFamily="34" charset="0"/>
                          <a:ea typeface="ＭＳ Ｐゴシック" pitchFamily="34" charset="-128"/>
                        </a:defRPr>
                      </a:lvl1pPr>
                      <a:lvl2pPr marL="37931725" indent="-37474525" eaLnBrk="0" hangingPunct="0">
                        <a:spcBef>
                          <a:spcPct val="20000"/>
                        </a:spcBef>
                        <a:buClr>
                          <a:srgbClr val="660066"/>
                        </a:buClr>
                        <a:buFont typeface="Verdana" pitchFamily="34" charset="0"/>
                        <a:defRPr sz="2000" b="1">
                          <a:solidFill>
                            <a:schemeClr val="tx1"/>
                          </a:solidFill>
                          <a:latin typeface="Century Gothic" pitchFamily="34" charset="0"/>
                          <a:ea typeface="ＭＳ Ｐゴシック" pitchFamily="34" charset="-128"/>
                        </a:defRPr>
                      </a:lvl2pPr>
                      <a:lvl3pPr eaLnBrk="0" hangingPunct="0">
                        <a:spcBef>
                          <a:spcPct val="20000"/>
                        </a:spcBef>
                        <a:defRPr sz="2000" b="1">
                          <a:solidFill>
                            <a:schemeClr val="tx1"/>
                          </a:solidFill>
                          <a:latin typeface="Century Gothic" pitchFamily="34" charset="0"/>
                          <a:ea typeface="ＭＳ Ｐゴシック" pitchFamily="34" charset="-128"/>
                        </a:defRPr>
                      </a:lvl3pPr>
                      <a:lvl4pPr eaLnBrk="0" hangingPunct="0">
                        <a:spcBef>
                          <a:spcPct val="20000"/>
                        </a:spcBef>
                        <a:defRPr b="1">
                          <a:solidFill>
                            <a:schemeClr val="tx1"/>
                          </a:solidFill>
                          <a:latin typeface="Century Gothic" pitchFamily="34" charset="0"/>
                          <a:ea typeface="ＭＳ Ｐゴシック" pitchFamily="34" charset="-128"/>
                        </a:defRPr>
                      </a:lvl4pPr>
                      <a:lvl5pPr eaLnBrk="0" hangingPunct="0">
                        <a:spcBef>
                          <a:spcPct val="20000"/>
                        </a:spcBef>
                        <a:defRPr sz="1400" b="1">
                          <a:solidFill>
                            <a:schemeClr val="tx1"/>
                          </a:solidFill>
                          <a:latin typeface="Century Gothic" pitchFamily="34" charset="0"/>
                          <a:ea typeface="ＭＳ Ｐゴシック" pitchFamily="34" charset="-128"/>
                        </a:defRPr>
                      </a:lvl5pPr>
                      <a:lvl6pPr marL="457200" eaLnBrk="0" fontAlgn="base" hangingPunct="0">
                        <a:spcBef>
                          <a:spcPct val="20000"/>
                        </a:spcBef>
                        <a:spcAft>
                          <a:spcPct val="0"/>
                        </a:spcAft>
                        <a:defRPr sz="1400" b="1">
                          <a:solidFill>
                            <a:schemeClr val="tx1"/>
                          </a:solidFill>
                          <a:latin typeface="Century Gothic" pitchFamily="34" charset="0"/>
                          <a:ea typeface="ＭＳ Ｐゴシック" pitchFamily="34" charset="-128"/>
                        </a:defRPr>
                      </a:lvl6pPr>
                      <a:lvl7pPr marL="914400" eaLnBrk="0" fontAlgn="base" hangingPunct="0">
                        <a:spcBef>
                          <a:spcPct val="20000"/>
                        </a:spcBef>
                        <a:spcAft>
                          <a:spcPct val="0"/>
                        </a:spcAft>
                        <a:defRPr sz="1400" b="1">
                          <a:solidFill>
                            <a:schemeClr val="tx1"/>
                          </a:solidFill>
                          <a:latin typeface="Century Gothic" pitchFamily="34" charset="0"/>
                          <a:ea typeface="ＭＳ Ｐゴシック" pitchFamily="34" charset="-128"/>
                        </a:defRPr>
                      </a:lvl7pPr>
                      <a:lvl8pPr marL="1371600" eaLnBrk="0" fontAlgn="base" hangingPunct="0">
                        <a:spcBef>
                          <a:spcPct val="20000"/>
                        </a:spcBef>
                        <a:spcAft>
                          <a:spcPct val="0"/>
                        </a:spcAft>
                        <a:defRPr sz="1400" b="1">
                          <a:solidFill>
                            <a:schemeClr val="tx1"/>
                          </a:solidFill>
                          <a:latin typeface="Century Gothic" pitchFamily="34" charset="0"/>
                          <a:ea typeface="ＭＳ Ｐゴシック" pitchFamily="34" charset="-128"/>
                        </a:defRPr>
                      </a:lvl8pPr>
                      <a:lvl9pPr marL="1828800" eaLnBrk="0" fontAlgn="base" hangingPunct="0">
                        <a:spcBef>
                          <a:spcPct val="20000"/>
                        </a:spcBef>
                        <a:spcAft>
                          <a:spcPct val="0"/>
                        </a:spcAft>
                        <a:defRPr sz="1400" b="1">
                          <a:solidFill>
                            <a:schemeClr val="tx1"/>
                          </a:solidFill>
                          <a:latin typeface="Century Gothic" pitchFamily="34"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cs-CZ" sz="1600" b="0" i="0" u="none" strike="noStrike" cap="none" normalizeH="0" baseline="0" dirty="0" smtClean="0">
                          <a:ln>
                            <a:noFill/>
                          </a:ln>
                          <a:solidFill>
                            <a:schemeClr val="tx1"/>
                          </a:solidFill>
                          <a:effectLst/>
                          <a:latin typeface="Arial" pitchFamily="34" charset="0"/>
                          <a:ea typeface="ＭＳ Ｐゴシック" pitchFamily="34" charset="-128"/>
                        </a:rPr>
                        <a:t>Limit the number of records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9444598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le 1"/>
          <p:cNvSpPr>
            <a:spLocks noGrp="1"/>
          </p:cNvSpPr>
          <p:nvPr>
            <p:ph type="title"/>
          </p:nvPr>
        </p:nvSpPr>
        <p:spPr/>
        <p:txBody>
          <a:bodyPr/>
          <a:lstStyle/>
          <a:p>
            <a:r>
              <a:rPr lang="cs-CZ" altLang="cs-CZ" dirty="0" smtClean="0"/>
              <a:t>Pig Latin vs. </a:t>
            </a:r>
            <a:r>
              <a:rPr lang="en-US" altLang="cs-CZ" dirty="0" smtClean="0"/>
              <a:t>Map Reduce</a:t>
            </a:r>
          </a:p>
        </p:txBody>
      </p:sp>
      <p:graphicFrame>
        <p:nvGraphicFramePr>
          <p:cNvPr id="10242" name="Object 2"/>
          <p:cNvGraphicFramePr>
            <a:graphicFrameLocks noChangeAspect="1"/>
          </p:cNvGraphicFramePr>
          <p:nvPr>
            <p:extLst>
              <p:ext uri="{D42A27DB-BD31-4B8C-83A1-F6EECF244321}">
                <p14:modId xmlns:p14="http://schemas.microsoft.com/office/powerpoint/2010/main" val="3155257023"/>
              </p:ext>
            </p:extLst>
          </p:nvPr>
        </p:nvGraphicFramePr>
        <p:xfrm>
          <a:off x="152400" y="548680"/>
          <a:ext cx="8897938" cy="6192688"/>
        </p:xfrm>
        <a:graphic>
          <a:graphicData uri="http://schemas.openxmlformats.org/presentationml/2006/ole">
            <mc:AlternateContent xmlns:mc="http://schemas.openxmlformats.org/markup-compatibility/2006">
              <mc:Choice xmlns:v="urn:schemas-microsoft-com:vml" Requires="v">
                <p:oleObj spid="_x0000_s8274" name="Document" r:id="rId3" imgW="13716000" imgH="9534144" progId="Word.Document.8">
                  <p:embed/>
                </p:oleObj>
              </mc:Choice>
              <mc:Fallback>
                <p:oleObj name="Document" r:id="rId3" imgW="13716000" imgH="9534144"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548680"/>
                        <a:ext cx="8897938" cy="6192688"/>
                      </a:xfrm>
                      <a:prstGeom prst="rect">
                        <a:avLst/>
                      </a:prstGeom>
                      <a:noFill/>
                      <a:ln>
                        <a:noFill/>
                      </a:ln>
                      <a:effectLst/>
                    </p:spPr>
                  </p:pic>
                </p:oleObj>
              </mc:Fallback>
            </mc:AlternateContent>
          </a:graphicData>
        </a:graphic>
      </p:graphicFrame>
      <p:sp>
        <p:nvSpPr>
          <p:cNvPr id="4" name="Text Box 4"/>
          <p:cNvSpPr txBox="1">
            <a:spLocks noChangeArrowheads="1"/>
          </p:cNvSpPr>
          <p:nvPr/>
        </p:nvSpPr>
        <p:spPr bwMode="auto">
          <a:xfrm>
            <a:off x="1619672" y="1700808"/>
            <a:ext cx="5904656" cy="3139321"/>
          </a:xfrm>
          <a:prstGeom prst="rect">
            <a:avLst/>
          </a:prstGeom>
          <a:solidFill>
            <a:schemeClr val="accent2">
              <a:lumMod val="40000"/>
              <a:lumOff val="60000"/>
              <a:alpha val="80000"/>
            </a:schemeClr>
          </a:solidFill>
          <a:ln cap="rnd">
            <a:solidFill>
              <a:schemeClr val="tx1"/>
            </a:solidFill>
          </a:ln>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cs-CZ" sz="1800" b="1" dirty="0">
                <a:latin typeface="Courier New" pitchFamily="49" charset="0"/>
              </a:rPr>
              <a:t>Users = </a:t>
            </a:r>
            <a:r>
              <a:rPr lang="en-US" altLang="cs-CZ" sz="1800" b="1" dirty="0">
                <a:solidFill>
                  <a:srgbClr val="FF0000"/>
                </a:solidFill>
                <a:latin typeface="Courier New" pitchFamily="49" charset="0"/>
              </a:rPr>
              <a:t>load</a:t>
            </a:r>
            <a:r>
              <a:rPr lang="en-US" altLang="cs-CZ" sz="1800" b="1" dirty="0">
                <a:latin typeface="Courier New" pitchFamily="49" charset="0"/>
              </a:rPr>
              <a:t> </a:t>
            </a:r>
            <a:r>
              <a:rPr lang="en-US" altLang="cs-CZ" sz="1800" b="1" dirty="0">
                <a:solidFill>
                  <a:srgbClr val="0000FF"/>
                </a:solidFill>
                <a:latin typeface="Courier New" pitchFamily="49" charset="0"/>
              </a:rPr>
              <a:t>‘users’</a:t>
            </a:r>
            <a:r>
              <a:rPr lang="en-US" altLang="cs-CZ" sz="1800" b="1" dirty="0">
                <a:latin typeface="Courier New" pitchFamily="49" charset="0"/>
              </a:rPr>
              <a:t> </a:t>
            </a:r>
            <a:r>
              <a:rPr lang="en-US" altLang="cs-CZ" sz="1800" b="1" dirty="0">
                <a:solidFill>
                  <a:srgbClr val="FF0000"/>
                </a:solidFill>
                <a:latin typeface="Courier New" pitchFamily="49" charset="0"/>
              </a:rPr>
              <a:t>as</a:t>
            </a:r>
            <a:r>
              <a:rPr lang="en-US" altLang="cs-CZ" sz="1800" b="1" dirty="0">
                <a:latin typeface="Courier New" pitchFamily="49" charset="0"/>
              </a:rPr>
              <a:t> (name, age);</a:t>
            </a:r>
            <a:br>
              <a:rPr lang="en-US" altLang="cs-CZ" sz="1800" b="1" dirty="0">
                <a:latin typeface="Courier New" pitchFamily="49" charset="0"/>
              </a:rPr>
            </a:br>
            <a:r>
              <a:rPr lang="en-US" altLang="cs-CZ" sz="1800" b="1" dirty="0" err="1">
                <a:latin typeface="Courier New" pitchFamily="49" charset="0"/>
              </a:rPr>
              <a:t>Fltrd</a:t>
            </a:r>
            <a:r>
              <a:rPr lang="en-US" altLang="cs-CZ" sz="1800" b="1" dirty="0">
                <a:latin typeface="Courier New" pitchFamily="49" charset="0"/>
              </a:rPr>
              <a:t> = </a:t>
            </a:r>
            <a:r>
              <a:rPr lang="en-US" altLang="cs-CZ" sz="1800" b="1" dirty="0">
                <a:solidFill>
                  <a:srgbClr val="FF0000"/>
                </a:solidFill>
                <a:latin typeface="Courier New" pitchFamily="49" charset="0"/>
              </a:rPr>
              <a:t>filter</a:t>
            </a:r>
            <a:r>
              <a:rPr lang="en-US" altLang="cs-CZ" sz="1800" b="1" dirty="0">
                <a:latin typeface="Courier New" pitchFamily="49" charset="0"/>
              </a:rPr>
              <a:t> Users </a:t>
            </a:r>
            <a:r>
              <a:rPr lang="en-US" altLang="cs-CZ" sz="1800" b="1" dirty="0">
                <a:solidFill>
                  <a:srgbClr val="FF0000"/>
                </a:solidFill>
                <a:latin typeface="Courier New" pitchFamily="49" charset="0"/>
              </a:rPr>
              <a:t>by</a:t>
            </a:r>
            <a:r>
              <a:rPr lang="en-US" altLang="cs-CZ" sz="1800" b="1" dirty="0">
                <a:latin typeface="Courier New" pitchFamily="49" charset="0"/>
              </a:rPr>
              <a:t> </a:t>
            </a:r>
            <a:br>
              <a:rPr lang="en-US" altLang="cs-CZ" sz="1800" b="1" dirty="0">
                <a:latin typeface="Courier New" pitchFamily="49" charset="0"/>
              </a:rPr>
            </a:br>
            <a:r>
              <a:rPr lang="en-US" altLang="cs-CZ" sz="1800" b="1" dirty="0">
                <a:latin typeface="Courier New" pitchFamily="49" charset="0"/>
              </a:rPr>
              <a:t>        age &gt;= 18 </a:t>
            </a:r>
            <a:r>
              <a:rPr lang="en-US" altLang="cs-CZ" sz="1800" b="1" dirty="0">
                <a:solidFill>
                  <a:srgbClr val="FF0000"/>
                </a:solidFill>
                <a:latin typeface="Courier New" pitchFamily="49" charset="0"/>
              </a:rPr>
              <a:t>and</a:t>
            </a:r>
            <a:r>
              <a:rPr lang="en-US" altLang="cs-CZ" sz="1800" b="1" dirty="0">
                <a:latin typeface="Courier New" pitchFamily="49" charset="0"/>
              </a:rPr>
              <a:t> age &lt;= 25; </a:t>
            </a:r>
            <a:br>
              <a:rPr lang="en-US" altLang="cs-CZ" sz="1800" b="1" dirty="0">
                <a:latin typeface="Courier New" pitchFamily="49" charset="0"/>
              </a:rPr>
            </a:br>
            <a:r>
              <a:rPr lang="en-US" altLang="cs-CZ" sz="1800" b="1" dirty="0">
                <a:latin typeface="Courier New" pitchFamily="49" charset="0"/>
              </a:rPr>
              <a:t>Pages = </a:t>
            </a:r>
            <a:r>
              <a:rPr lang="en-US" altLang="cs-CZ" sz="1800" b="1" dirty="0">
                <a:solidFill>
                  <a:srgbClr val="FF0000"/>
                </a:solidFill>
                <a:latin typeface="Courier New" pitchFamily="49" charset="0"/>
              </a:rPr>
              <a:t>load</a:t>
            </a:r>
            <a:r>
              <a:rPr lang="en-US" altLang="cs-CZ" sz="1800" b="1" dirty="0">
                <a:latin typeface="Courier New" pitchFamily="49" charset="0"/>
              </a:rPr>
              <a:t> ‘</a:t>
            </a:r>
            <a:r>
              <a:rPr lang="en-US" altLang="cs-CZ" sz="1800" b="1" dirty="0">
                <a:solidFill>
                  <a:srgbClr val="0000FF"/>
                </a:solidFill>
                <a:latin typeface="Courier New" pitchFamily="49" charset="0"/>
              </a:rPr>
              <a:t>pages</a:t>
            </a:r>
            <a:r>
              <a:rPr lang="en-US" altLang="cs-CZ" sz="1800" b="1" dirty="0">
                <a:latin typeface="Courier New" pitchFamily="49" charset="0"/>
              </a:rPr>
              <a:t>’ </a:t>
            </a:r>
            <a:r>
              <a:rPr lang="en-US" altLang="cs-CZ" sz="1800" b="1" dirty="0">
                <a:solidFill>
                  <a:srgbClr val="FF0000"/>
                </a:solidFill>
                <a:latin typeface="Courier New" pitchFamily="49" charset="0"/>
              </a:rPr>
              <a:t>as</a:t>
            </a:r>
            <a:r>
              <a:rPr lang="en-US" altLang="cs-CZ" sz="1800" b="1" dirty="0">
                <a:latin typeface="Courier New" pitchFamily="49" charset="0"/>
              </a:rPr>
              <a:t> (user, </a:t>
            </a:r>
            <a:r>
              <a:rPr lang="en-US" altLang="cs-CZ" sz="1800" b="1" dirty="0" err="1">
                <a:latin typeface="Courier New" pitchFamily="49" charset="0"/>
              </a:rPr>
              <a:t>url</a:t>
            </a:r>
            <a:r>
              <a:rPr lang="en-US" altLang="cs-CZ" sz="1800" b="1" dirty="0">
                <a:latin typeface="Courier New" pitchFamily="49" charset="0"/>
              </a:rPr>
              <a:t>);</a:t>
            </a:r>
            <a:br>
              <a:rPr lang="en-US" altLang="cs-CZ" sz="1800" b="1" dirty="0">
                <a:latin typeface="Courier New" pitchFamily="49" charset="0"/>
              </a:rPr>
            </a:br>
            <a:r>
              <a:rPr lang="en-US" altLang="cs-CZ" sz="1800" b="1" dirty="0" err="1">
                <a:latin typeface="Courier New" pitchFamily="49" charset="0"/>
              </a:rPr>
              <a:t>Jnd</a:t>
            </a:r>
            <a:r>
              <a:rPr lang="en-US" altLang="cs-CZ" sz="1800" b="1" dirty="0">
                <a:latin typeface="Courier New" pitchFamily="49" charset="0"/>
              </a:rPr>
              <a:t> = </a:t>
            </a:r>
            <a:r>
              <a:rPr lang="en-US" altLang="cs-CZ" sz="1800" b="1" dirty="0">
                <a:solidFill>
                  <a:srgbClr val="FF0000"/>
                </a:solidFill>
                <a:latin typeface="Courier New" pitchFamily="49" charset="0"/>
              </a:rPr>
              <a:t>join</a:t>
            </a:r>
            <a:r>
              <a:rPr lang="en-US" altLang="cs-CZ" sz="1800" b="1" dirty="0">
                <a:latin typeface="Courier New" pitchFamily="49" charset="0"/>
              </a:rPr>
              <a:t> </a:t>
            </a:r>
            <a:r>
              <a:rPr lang="en-US" altLang="cs-CZ" sz="1800" b="1" dirty="0" err="1">
                <a:latin typeface="Courier New" pitchFamily="49" charset="0"/>
              </a:rPr>
              <a:t>Fltrd</a:t>
            </a:r>
            <a:r>
              <a:rPr lang="en-US" altLang="cs-CZ" sz="1800" b="1" dirty="0">
                <a:latin typeface="Courier New" pitchFamily="49" charset="0"/>
              </a:rPr>
              <a:t> </a:t>
            </a:r>
            <a:r>
              <a:rPr lang="en-US" altLang="cs-CZ" sz="1800" b="1" dirty="0">
                <a:solidFill>
                  <a:srgbClr val="FF0000"/>
                </a:solidFill>
                <a:latin typeface="Courier New" pitchFamily="49" charset="0"/>
              </a:rPr>
              <a:t>by</a:t>
            </a:r>
            <a:r>
              <a:rPr lang="en-US" altLang="cs-CZ" sz="1800" b="1" dirty="0">
                <a:latin typeface="Courier New" pitchFamily="49" charset="0"/>
              </a:rPr>
              <a:t> name, Pages </a:t>
            </a:r>
            <a:r>
              <a:rPr lang="en-US" altLang="cs-CZ" sz="1800" b="1" dirty="0">
                <a:solidFill>
                  <a:srgbClr val="FF0000"/>
                </a:solidFill>
                <a:latin typeface="Courier New" pitchFamily="49" charset="0"/>
              </a:rPr>
              <a:t>by</a:t>
            </a:r>
            <a:r>
              <a:rPr lang="en-US" altLang="cs-CZ" sz="1800" b="1" dirty="0">
                <a:latin typeface="Courier New" pitchFamily="49" charset="0"/>
              </a:rPr>
              <a:t> user;</a:t>
            </a:r>
            <a:br>
              <a:rPr lang="en-US" altLang="cs-CZ" sz="1800" b="1" dirty="0">
                <a:latin typeface="Courier New" pitchFamily="49" charset="0"/>
              </a:rPr>
            </a:br>
            <a:r>
              <a:rPr lang="en-US" altLang="cs-CZ" sz="1800" b="1" dirty="0" err="1">
                <a:latin typeface="Courier New" pitchFamily="49" charset="0"/>
              </a:rPr>
              <a:t>Grpd</a:t>
            </a:r>
            <a:r>
              <a:rPr lang="en-US" altLang="cs-CZ" sz="1800" b="1" dirty="0">
                <a:latin typeface="Courier New" pitchFamily="49" charset="0"/>
              </a:rPr>
              <a:t> = </a:t>
            </a:r>
            <a:r>
              <a:rPr lang="en-US" altLang="cs-CZ" sz="1800" b="1" dirty="0">
                <a:solidFill>
                  <a:srgbClr val="FF0000"/>
                </a:solidFill>
                <a:latin typeface="Courier New" pitchFamily="49" charset="0"/>
              </a:rPr>
              <a:t>group</a:t>
            </a:r>
            <a:r>
              <a:rPr lang="en-US" altLang="cs-CZ" sz="1800" b="1" dirty="0">
                <a:latin typeface="Courier New" pitchFamily="49" charset="0"/>
              </a:rPr>
              <a:t> </a:t>
            </a:r>
            <a:r>
              <a:rPr lang="en-US" altLang="cs-CZ" sz="1800" b="1" dirty="0" err="1">
                <a:latin typeface="Courier New" pitchFamily="49" charset="0"/>
              </a:rPr>
              <a:t>Jnd</a:t>
            </a:r>
            <a:r>
              <a:rPr lang="en-US" altLang="cs-CZ" sz="1800" b="1" dirty="0">
                <a:latin typeface="Courier New" pitchFamily="49" charset="0"/>
              </a:rPr>
              <a:t> </a:t>
            </a:r>
            <a:r>
              <a:rPr lang="en-US" altLang="cs-CZ" sz="1800" b="1" dirty="0">
                <a:solidFill>
                  <a:srgbClr val="FF0000"/>
                </a:solidFill>
                <a:latin typeface="Courier New" pitchFamily="49" charset="0"/>
              </a:rPr>
              <a:t>by</a:t>
            </a:r>
            <a:r>
              <a:rPr lang="en-US" altLang="cs-CZ" sz="1800" b="1" dirty="0">
                <a:latin typeface="Courier New" pitchFamily="49" charset="0"/>
              </a:rPr>
              <a:t> </a:t>
            </a:r>
            <a:r>
              <a:rPr lang="en-US" altLang="cs-CZ" sz="1800" b="1" dirty="0" err="1">
                <a:latin typeface="Courier New" pitchFamily="49" charset="0"/>
              </a:rPr>
              <a:t>url</a:t>
            </a:r>
            <a:r>
              <a:rPr lang="en-US" altLang="cs-CZ" sz="1800" b="1" dirty="0">
                <a:latin typeface="Courier New" pitchFamily="49" charset="0"/>
              </a:rPr>
              <a:t>;</a:t>
            </a:r>
            <a:br>
              <a:rPr lang="en-US" altLang="cs-CZ" sz="1800" b="1" dirty="0">
                <a:latin typeface="Courier New" pitchFamily="49" charset="0"/>
              </a:rPr>
            </a:br>
            <a:r>
              <a:rPr lang="en-US" altLang="cs-CZ" sz="1800" b="1" dirty="0" err="1">
                <a:latin typeface="Courier New" pitchFamily="49" charset="0"/>
              </a:rPr>
              <a:t>Smmd</a:t>
            </a:r>
            <a:r>
              <a:rPr lang="en-US" altLang="cs-CZ" sz="1800" b="1" dirty="0">
                <a:latin typeface="Courier New" pitchFamily="49" charset="0"/>
              </a:rPr>
              <a:t> = </a:t>
            </a:r>
            <a:r>
              <a:rPr lang="en-US" altLang="cs-CZ" sz="1800" b="1" dirty="0" err="1">
                <a:solidFill>
                  <a:srgbClr val="FF0000"/>
                </a:solidFill>
                <a:latin typeface="Courier New" pitchFamily="49" charset="0"/>
              </a:rPr>
              <a:t>foreach</a:t>
            </a:r>
            <a:r>
              <a:rPr lang="en-US" altLang="cs-CZ" sz="1800" b="1" dirty="0">
                <a:latin typeface="Courier New" pitchFamily="49" charset="0"/>
              </a:rPr>
              <a:t> </a:t>
            </a:r>
            <a:r>
              <a:rPr lang="en-US" altLang="cs-CZ" sz="1800" b="1" dirty="0" err="1">
                <a:latin typeface="Courier New" pitchFamily="49" charset="0"/>
              </a:rPr>
              <a:t>Grpd</a:t>
            </a:r>
            <a:r>
              <a:rPr lang="en-US" altLang="cs-CZ" sz="1800" b="1" dirty="0">
                <a:latin typeface="Courier New" pitchFamily="49" charset="0"/>
              </a:rPr>
              <a:t> </a:t>
            </a:r>
            <a:r>
              <a:rPr lang="en-US" altLang="cs-CZ" sz="1800" b="1" dirty="0">
                <a:solidFill>
                  <a:srgbClr val="FF0000"/>
                </a:solidFill>
                <a:latin typeface="Courier New" pitchFamily="49" charset="0"/>
              </a:rPr>
              <a:t>generate</a:t>
            </a:r>
            <a:r>
              <a:rPr lang="en-US" altLang="cs-CZ" sz="1800" b="1" dirty="0">
                <a:latin typeface="Courier New" pitchFamily="49" charset="0"/>
              </a:rPr>
              <a:t> group,</a:t>
            </a:r>
            <a:br>
              <a:rPr lang="en-US" altLang="cs-CZ" sz="1800" b="1" dirty="0">
                <a:latin typeface="Courier New" pitchFamily="49" charset="0"/>
              </a:rPr>
            </a:br>
            <a:r>
              <a:rPr lang="en-US" altLang="cs-CZ" sz="1800" b="1" dirty="0">
                <a:latin typeface="Courier New" pitchFamily="49" charset="0"/>
              </a:rPr>
              <a:t>       COUNT(</a:t>
            </a:r>
            <a:r>
              <a:rPr lang="en-US" altLang="cs-CZ" sz="1800" b="1" dirty="0" err="1">
                <a:latin typeface="Courier New" pitchFamily="49" charset="0"/>
              </a:rPr>
              <a:t>Jnd</a:t>
            </a:r>
            <a:r>
              <a:rPr lang="en-US" altLang="cs-CZ" sz="1800" b="1" dirty="0">
                <a:latin typeface="Courier New" pitchFamily="49" charset="0"/>
              </a:rPr>
              <a:t>) </a:t>
            </a:r>
            <a:r>
              <a:rPr lang="en-US" altLang="cs-CZ" sz="1800" b="1" dirty="0">
                <a:solidFill>
                  <a:srgbClr val="FF0000"/>
                </a:solidFill>
                <a:latin typeface="Courier New" pitchFamily="49" charset="0"/>
              </a:rPr>
              <a:t>as</a:t>
            </a:r>
            <a:r>
              <a:rPr lang="en-US" altLang="cs-CZ" sz="1800" b="1" dirty="0">
                <a:latin typeface="Courier New" pitchFamily="49" charset="0"/>
              </a:rPr>
              <a:t> clicks;</a:t>
            </a:r>
            <a:br>
              <a:rPr lang="en-US" altLang="cs-CZ" sz="1800" b="1" dirty="0">
                <a:latin typeface="Courier New" pitchFamily="49" charset="0"/>
              </a:rPr>
            </a:br>
            <a:r>
              <a:rPr lang="en-US" altLang="cs-CZ" sz="1800" b="1" dirty="0" err="1">
                <a:latin typeface="Courier New" pitchFamily="49" charset="0"/>
              </a:rPr>
              <a:t>Srtd</a:t>
            </a:r>
            <a:r>
              <a:rPr lang="en-US" altLang="cs-CZ" sz="1800" b="1" dirty="0">
                <a:latin typeface="Courier New" pitchFamily="49" charset="0"/>
              </a:rPr>
              <a:t> = </a:t>
            </a:r>
            <a:r>
              <a:rPr lang="en-US" altLang="cs-CZ" sz="1800" b="1" dirty="0">
                <a:solidFill>
                  <a:srgbClr val="FF0000"/>
                </a:solidFill>
                <a:latin typeface="Courier New" pitchFamily="49" charset="0"/>
              </a:rPr>
              <a:t>order</a:t>
            </a:r>
            <a:r>
              <a:rPr lang="en-US" altLang="cs-CZ" sz="1800" b="1" dirty="0">
                <a:latin typeface="Courier New" pitchFamily="49" charset="0"/>
              </a:rPr>
              <a:t> </a:t>
            </a:r>
            <a:r>
              <a:rPr lang="en-US" altLang="cs-CZ" sz="1800" b="1" dirty="0" err="1">
                <a:latin typeface="Courier New" pitchFamily="49" charset="0"/>
              </a:rPr>
              <a:t>Smmd</a:t>
            </a:r>
            <a:r>
              <a:rPr lang="en-US" altLang="cs-CZ" sz="1800" b="1" dirty="0">
                <a:latin typeface="Courier New" pitchFamily="49" charset="0"/>
              </a:rPr>
              <a:t> </a:t>
            </a:r>
            <a:r>
              <a:rPr lang="en-US" altLang="cs-CZ" sz="1800" b="1" dirty="0">
                <a:solidFill>
                  <a:srgbClr val="FF0000"/>
                </a:solidFill>
                <a:latin typeface="Courier New" pitchFamily="49" charset="0"/>
              </a:rPr>
              <a:t>by</a:t>
            </a:r>
            <a:r>
              <a:rPr lang="en-US" altLang="cs-CZ" sz="1800" b="1" dirty="0">
                <a:latin typeface="Courier New" pitchFamily="49" charset="0"/>
              </a:rPr>
              <a:t> clicks </a:t>
            </a:r>
            <a:r>
              <a:rPr lang="en-US" altLang="cs-CZ" sz="1800" b="1" dirty="0" err="1">
                <a:latin typeface="Courier New" pitchFamily="49" charset="0"/>
              </a:rPr>
              <a:t>desc</a:t>
            </a:r>
            <a:r>
              <a:rPr lang="en-US" altLang="cs-CZ" sz="1800" b="1" dirty="0">
                <a:latin typeface="Courier New" pitchFamily="49" charset="0"/>
              </a:rPr>
              <a:t>;</a:t>
            </a:r>
            <a:br>
              <a:rPr lang="en-US" altLang="cs-CZ" sz="1800" b="1" dirty="0">
                <a:latin typeface="Courier New" pitchFamily="49" charset="0"/>
              </a:rPr>
            </a:br>
            <a:r>
              <a:rPr lang="en-US" altLang="cs-CZ" sz="1800" b="1" dirty="0">
                <a:latin typeface="Courier New" pitchFamily="49" charset="0"/>
              </a:rPr>
              <a:t>Top5 = </a:t>
            </a:r>
            <a:r>
              <a:rPr lang="en-US" altLang="cs-CZ" sz="1800" b="1" dirty="0">
                <a:solidFill>
                  <a:srgbClr val="FF0000"/>
                </a:solidFill>
                <a:latin typeface="Courier New" pitchFamily="49" charset="0"/>
              </a:rPr>
              <a:t>limit</a:t>
            </a:r>
            <a:r>
              <a:rPr lang="en-US" altLang="cs-CZ" sz="1800" b="1" dirty="0">
                <a:latin typeface="Courier New" pitchFamily="49" charset="0"/>
              </a:rPr>
              <a:t> </a:t>
            </a:r>
            <a:r>
              <a:rPr lang="en-US" altLang="cs-CZ" sz="1800" b="1" dirty="0" err="1">
                <a:latin typeface="Courier New" pitchFamily="49" charset="0"/>
              </a:rPr>
              <a:t>Srtd</a:t>
            </a:r>
            <a:r>
              <a:rPr lang="en-US" altLang="cs-CZ" sz="1800" b="1" dirty="0">
                <a:latin typeface="Courier New" pitchFamily="49" charset="0"/>
              </a:rPr>
              <a:t> 5;</a:t>
            </a:r>
            <a:br>
              <a:rPr lang="en-US" altLang="cs-CZ" sz="1800" b="1" dirty="0">
                <a:latin typeface="Courier New" pitchFamily="49" charset="0"/>
              </a:rPr>
            </a:br>
            <a:r>
              <a:rPr lang="en-US" altLang="cs-CZ" sz="1800" b="1" dirty="0">
                <a:solidFill>
                  <a:srgbClr val="FF0000"/>
                </a:solidFill>
                <a:latin typeface="Courier New" pitchFamily="49" charset="0"/>
              </a:rPr>
              <a:t>store</a:t>
            </a:r>
            <a:r>
              <a:rPr lang="en-US" altLang="cs-CZ" sz="1800" b="1" dirty="0">
                <a:latin typeface="Courier New" pitchFamily="49" charset="0"/>
              </a:rPr>
              <a:t> Top5 </a:t>
            </a:r>
            <a:r>
              <a:rPr lang="en-US" altLang="cs-CZ" sz="1800" b="1" dirty="0">
                <a:solidFill>
                  <a:srgbClr val="FF0000"/>
                </a:solidFill>
                <a:latin typeface="Courier New" pitchFamily="49" charset="0"/>
              </a:rPr>
              <a:t>into</a:t>
            </a:r>
            <a:r>
              <a:rPr lang="en-US" altLang="cs-CZ" sz="1800" b="1" dirty="0">
                <a:latin typeface="Courier New" pitchFamily="49" charset="0"/>
              </a:rPr>
              <a:t> </a:t>
            </a:r>
            <a:r>
              <a:rPr lang="en-US" altLang="cs-CZ" sz="1800" b="1" dirty="0">
                <a:solidFill>
                  <a:srgbClr val="0000FF"/>
                </a:solidFill>
                <a:latin typeface="Courier New" pitchFamily="49" charset="0"/>
              </a:rPr>
              <a:t>‘top5sites’</a:t>
            </a:r>
            <a:r>
              <a:rPr lang="en-US" altLang="cs-CZ" sz="1800" b="1" dirty="0">
                <a:latin typeface="Courier New" pitchFamily="49" charset="0"/>
              </a:rPr>
              <a:t>;</a:t>
            </a:r>
            <a:endParaRPr lang="en-US" altLang="cs-CZ" sz="4000" b="1" dirty="0">
              <a:latin typeface="Courier New" pitchFamily="49" charset="0"/>
            </a:endParaRPr>
          </a:p>
        </p:txBody>
      </p:sp>
    </p:spTree>
    <p:extLst>
      <p:ext uri="{BB962C8B-B14F-4D97-AF65-F5344CB8AC3E}">
        <p14:creationId xmlns:p14="http://schemas.microsoft.com/office/powerpoint/2010/main" val="37300720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9" y="571500"/>
            <a:ext cx="6591076" cy="4801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Execution Models</a:t>
            </a:r>
            <a:endParaRPr lang="cs-CZ" dirty="0"/>
          </a:p>
        </p:txBody>
      </p:sp>
      <p:sp>
        <p:nvSpPr>
          <p:cNvPr id="4" name="Content Placeholder 4"/>
          <p:cNvSpPr>
            <a:spLocks noGrp="1"/>
          </p:cNvSpPr>
          <p:nvPr>
            <p:ph sz="quarter" idx="13"/>
          </p:nvPr>
        </p:nvSpPr>
        <p:spPr>
          <a:xfrm>
            <a:off x="3851920" y="4509120"/>
            <a:ext cx="5184575" cy="1944216"/>
          </a:xfrm>
        </p:spPr>
        <p:txBody>
          <a:bodyPr>
            <a:normAutofit/>
          </a:bodyPr>
          <a:lstStyle/>
          <a:p>
            <a:r>
              <a:rPr lang="en-US" b="1" dirty="0" smtClean="0"/>
              <a:t>Execution models</a:t>
            </a:r>
            <a:endParaRPr lang="cs-CZ" b="1" dirty="0" smtClean="0"/>
          </a:p>
          <a:p>
            <a:pPr lvl="1"/>
            <a:r>
              <a:rPr lang="cs-CZ" dirty="0" smtClean="0"/>
              <a:t>úroveň poskytovaných služeb</a:t>
            </a:r>
          </a:p>
          <a:p>
            <a:pPr lvl="2"/>
            <a:r>
              <a:rPr lang="cs-CZ" dirty="0" smtClean="0"/>
              <a:t>pro provozování vlastních aplikací</a:t>
            </a:r>
          </a:p>
          <a:p>
            <a:pPr lvl="2"/>
            <a:r>
              <a:rPr lang="cs-CZ" dirty="0" smtClean="0"/>
              <a:t>IaaS, PaaS</a:t>
            </a:r>
          </a:p>
          <a:p>
            <a:pPr lvl="1"/>
            <a:r>
              <a:rPr lang="cs-CZ" dirty="0" smtClean="0">
                <a:solidFill>
                  <a:srgbClr val="00B050"/>
                </a:solidFill>
              </a:rPr>
              <a:t>nemusím se o nic starat</a:t>
            </a:r>
            <a:r>
              <a:rPr lang="cs-CZ" dirty="0" smtClean="0"/>
              <a:t> vs. </a:t>
            </a:r>
            <a:r>
              <a:rPr lang="cs-CZ" dirty="0" smtClean="0">
                <a:solidFill>
                  <a:srgbClr val="0070C0"/>
                </a:solidFill>
              </a:rPr>
              <a:t>můžu cokoliv</a:t>
            </a:r>
            <a:endParaRPr lang="en-US" dirty="0" smtClean="0">
              <a:solidFill>
                <a:srgbClr val="0070C0"/>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a:xfrm>
            <a:off x="107504" y="548680"/>
            <a:ext cx="8928992" cy="6192688"/>
          </a:xfrm>
        </p:spPr>
        <p:txBody>
          <a:bodyPr anchor="t">
            <a:normAutofit/>
          </a:bodyPr>
          <a:lstStyle/>
          <a:p>
            <a:r>
              <a:rPr lang="en-US" dirty="0" smtClean="0"/>
              <a:t>H</a:t>
            </a:r>
            <a:r>
              <a:rPr lang="cs-CZ" dirty="0" smtClean="0"/>
              <a:t>ive</a:t>
            </a:r>
            <a:r>
              <a:rPr lang="en-US" dirty="0" smtClean="0"/>
              <a:t>, </a:t>
            </a:r>
            <a:r>
              <a:rPr lang="en-US" dirty="0" err="1" smtClean="0"/>
              <a:t>HiveQL</a:t>
            </a:r>
            <a:endParaRPr lang="cs-CZ" dirty="0" smtClean="0"/>
          </a:p>
          <a:p>
            <a:pPr lvl="1"/>
            <a:r>
              <a:rPr lang="cs-CZ" dirty="0" smtClean="0"/>
              <a:t>Data warehousing infrastructure</a:t>
            </a:r>
          </a:p>
          <a:p>
            <a:pPr lvl="2"/>
            <a:r>
              <a:rPr lang="cs-CZ" dirty="0" smtClean="0"/>
              <a:t>t</a:t>
            </a:r>
            <a:r>
              <a:rPr lang="en-US" dirty="0" err="1" smtClean="0"/>
              <a:t>ools</a:t>
            </a:r>
            <a:r>
              <a:rPr lang="en-US" dirty="0" smtClean="0"/>
              <a:t> </a:t>
            </a:r>
            <a:r>
              <a:rPr lang="en-US" dirty="0"/>
              <a:t>to enable easy data extract/transform/load (ETL)</a:t>
            </a:r>
          </a:p>
          <a:p>
            <a:pPr lvl="2"/>
            <a:r>
              <a:rPr lang="cs-CZ" dirty="0" smtClean="0"/>
              <a:t>a</a:t>
            </a:r>
            <a:r>
              <a:rPr lang="en-US" dirty="0" smtClean="0"/>
              <a:t> </a:t>
            </a:r>
            <a:r>
              <a:rPr lang="en-US" dirty="0"/>
              <a:t>mechanism to impose structure on a variety of data formats</a:t>
            </a:r>
          </a:p>
          <a:p>
            <a:pPr lvl="2"/>
            <a:r>
              <a:rPr lang="cs-CZ" dirty="0" smtClean="0"/>
              <a:t>a</a:t>
            </a:r>
            <a:r>
              <a:rPr lang="en-US" dirty="0" err="1" smtClean="0"/>
              <a:t>ccess</a:t>
            </a:r>
            <a:r>
              <a:rPr lang="en-US" dirty="0" smtClean="0"/>
              <a:t> </a:t>
            </a:r>
            <a:r>
              <a:rPr lang="en-US" dirty="0"/>
              <a:t>to files stored </a:t>
            </a:r>
            <a:r>
              <a:rPr lang="en-US" dirty="0" smtClean="0"/>
              <a:t>in HDFS </a:t>
            </a:r>
            <a:r>
              <a:rPr lang="en-US" dirty="0"/>
              <a:t>or in </a:t>
            </a:r>
            <a:r>
              <a:rPr lang="en-US" dirty="0" smtClean="0"/>
              <a:t>data </a:t>
            </a:r>
            <a:r>
              <a:rPr lang="en-US" dirty="0"/>
              <a:t>storage systems such as </a:t>
            </a:r>
            <a:r>
              <a:rPr lang="en-US" dirty="0" err="1" smtClean="0"/>
              <a:t>HBase</a:t>
            </a:r>
            <a:endParaRPr lang="en-US" dirty="0"/>
          </a:p>
          <a:p>
            <a:pPr lvl="2"/>
            <a:r>
              <a:rPr lang="cs-CZ" dirty="0" smtClean="0"/>
              <a:t>q</a:t>
            </a:r>
            <a:r>
              <a:rPr lang="en-US" dirty="0" err="1" smtClean="0"/>
              <a:t>uery</a:t>
            </a:r>
            <a:r>
              <a:rPr lang="en-US" dirty="0" smtClean="0"/>
              <a:t> </a:t>
            </a:r>
            <a:r>
              <a:rPr lang="en-US" dirty="0"/>
              <a:t>execution via </a:t>
            </a:r>
            <a:r>
              <a:rPr lang="en-US" dirty="0" err="1"/>
              <a:t>MapReduce</a:t>
            </a:r>
            <a:endParaRPr lang="en-US" dirty="0"/>
          </a:p>
          <a:p>
            <a:pPr lvl="1"/>
            <a:r>
              <a:rPr lang="en-US" dirty="0"/>
              <a:t>Hive </a:t>
            </a:r>
            <a:r>
              <a:rPr lang="en-US" dirty="0" smtClean="0"/>
              <a:t>QL</a:t>
            </a:r>
          </a:p>
          <a:p>
            <a:pPr lvl="2"/>
            <a:r>
              <a:rPr lang="cs-CZ" dirty="0" smtClean="0"/>
              <a:t>SQL-like </a:t>
            </a:r>
            <a:r>
              <a:rPr lang="cs-CZ" dirty="0"/>
              <a:t>jazyk pro dotazy nad HDFS</a:t>
            </a:r>
            <a:endParaRPr lang="en-US" dirty="0"/>
          </a:p>
          <a:p>
            <a:pPr lvl="2"/>
            <a:r>
              <a:rPr lang="en-US" dirty="0" err="1" smtClean="0"/>
              <a:t>roz</a:t>
            </a:r>
            <a:r>
              <a:rPr lang="cs-CZ" dirty="0" smtClean="0"/>
              <a:t>šiřitelný o vlastní </a:t>
            </a:r>
            <a:r>
              <a:rPr lang="en-US" dirty="0" err="1" smtClean="0"/>
              <a:t>MapReduce</a:t>
            </a:r>
            <a:r>
              <a:rPr lang="en-US" dirty="0" smtClean="0"/>
              <a:t> mappers a</a:t>
            </a:r>
            <a:r>
              <a:rPr lang="cs-CZ" dirty="0" smtClean="0"/>
              <a:t> </a:t>
            </a:r>
            <a:r>
              <a:rPr lang="en-US" dirty="0" smtClean="0"/>
              <a:t>reducers</a:t>
            </a:r>
            <a:endParaRPr lang="cs-CZ" dirty="0" smtClean="0"/>
          </a:p>
          <a:p>
            <a:pPr lvl="1"/>
            <a:endParaRPr lang="cs-CZ" dirty="0"/>
          </a:p>
          <a:p>
            <a:pPr lvl="1"/>
            <a:endParaRPr lang="cs-CZ" dirty="0" smtClean="0"/>
          </a:p>
          <a:p>
            <a:pPr lvl="1"/>
            <a:endParaRPr lang="cs-CZ" dirty="0"/>
          </a:p>
          <a:p>
            <a:pPr lvl="1"/>
            <a:endParaRPr lang="en-US" dirty="0" smtClean="0"/>
          </a:p>
        </p:txBody>
      </p:sp>
      <p:sp>
        <p:nvSpPr>
          <p:cNvPr id="7" name="Rounded Rectangular Callout 6"/>
          <p:cNvSpPr/>
          <p:nvPr/>
        </p:nvSpPr>
        <p:spPr>
          <a:xfrm>
            <a:off x="4860032" y="4005064"/>
            <a:ext cx="3756459" cy="1425302"/>
          </a:xfrm>
          <a:prstGeom prst="wedgeRoundRectCallout">
            <a:avLst>
              <a:gd name="adj1" fmla="val -49937"/>
              <a:gd name="adj2" fmla="val -1540"/>
              <a:gd name="adj3" fmla="val 16667"/>
            </a:avLst>
          </a:prstGeom>
          <a:solidFill>
            <a:srgbClr val="D9DCE7"/>
          </a:solidFill>
        </p:spPr>
        <p:style>
          <a:lnRef idx="1">
            <a:schemeClr val="accent6"/>
          </a:lnRef>
          <a:fillRef idx="3">
            <a:schemeClr val="accent6"/>
          </a:fillRef>
          <a:effectRef idx="2">
            <a:schemeClr val="accent6"/>
          </a:effectRef>
          <a:fontRef idx="minor">
            <a:schemeClr val="lt1"/>
          </a:fontRef>
        </p:style>
        <p:txBody>
          <a:bodyPr rtlCol="0" anchor="ctr"/>
          <a:lstStyle/>
          <a:p>
            <a:r>
              <a:rPr lang="cs-CZ" sz="1600" dirty="0">
                <a:solidFill>
                  <a:srgbClr val="002060"/>
                </a:solidFill>
              </a:rPr>
              <a:t>SELECT </a:t>
            </a:r>
            <a:r>
              <a:rPr lang="cs-CZ" sz="1600" dirty="0" smtClean="0">
                <a:solidFill>
                  <a:srgbClr val="002060"/>
                </a:solidFill>
              </a:rPr>
              <a:t>customer.name</a:t>
            </a:r>
            <a:r>
              <a:rPr lang="cs-CZ" sz="1600" dirty="0">
                <a:solidFill>
                  <a:srgbClr val="002060"/>
                </a:solidFill>
              </a:rPr>
              <a:t>, sum(orders.cost)</a:t>
            </a:r>
          </a:p>
          <a:p>
            <a:r>
              <a:rPr lang="cs-CZ" sz="1600" dirty="0">
                <a:solidFill>
                  <a:srgbClr val="002060"/>
                </a:solidFill>
              </a:rPr>
              <a:t>FROM customers INNER JOIN</a:t>
            </a:r>
          </a:p>
          <a:p>
            <a:r>
              <a:rPr lang="cs-CZ" sz="1600" dirty="0">
                <a:solidFill>
                  <a:srgbClr val="002060"/>
                </a:solidFill>
              </a:rPr>
              <a:t>ON (customer.id = orders.customer_id)</a:t>
            </a:r>
          </a:p>
          <a:p>
            <a:r>
              <a:rPr lang="cs-CZ" sz="1600" dirty="0">
                <a:solidFill>
                  <a:srgbClr val="002060"/>
                </a:solidFill>
              </a:rPr>
              <a:t>WHERE customer.zipcode = '63105'</a:t>
            </a:r>
          </a:p>
          <a:p>
            <a:r>
              <a:rPr lang="cs-CZ" sz="1600" dirty="0">
                <a:solidFill>
                  <a:srgbClr val="002060"/>
                </a:solidFill>
              </a:rPr>
              <a:t>GROUP BY customer.id;</a:t>
            </a:r>
          </a:p>
        </p:txBody>
      </p:sp>
      <p:sp>
        <p:nvSpPr>
          <p:cNvPr id="2" name="Title 1"/>
          <p:cNvSpPr>
            <a:spLocks noGrp="1"/>
          </p:cNvSpPr>
          <p:nvPr>
            <p:ph type="title"/>
          </p:nvPr>
        </p:nvSpPr>
        <p:spPr/>
        <p:txBody>
          <a:bodyPr/>
          <a:lstStyle/>
          <a:p>
            <a:r>
              <a:rPr lang="en-US" dirty="0" smtClean="0"/>
              <a:t>Hive</a:t>
            </a:r>
            <a:endParaRPr lang="en-US" dirty="0"/>
          </a:p>
        </p:txBody>
      </p:sp>
      <p:pic>
        <p:nvPicPr>
          <p:cNvPr id="7170" name="Picture 2" descr="http://hive.apache.org/images/hive_logo_mediu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336" y="620687"/>
            <a:ext cx="1401070" cy="1290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44334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Hadoop</a:t>
            </a:r>
            <a:r>
              <a:rPr lang="en-US" dirty="0" smtClean="0"/>
              <a:t> Zoo</a:t>
            </a:r>
            <a:endParaRPr lang="cs-CZ" dirty="0"/>
          </a:p>
        </p:txBody>
      </p:sp>
      <p:pic>
        <p:nvPicPr>
          <p:cNvPr id="10243" name="Picture 3" descr="C:\F\dl\hdinsigh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63" y="692696"/>
            <a:ext cx="8971055" cy="5328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91960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HBase Architecture</a:t>
            </a:r>
            <a:endParaRPr lang="cs-CZ" dirty="0"/>
          </a:p>
        </p:txBody>
      </p:sp>
      <p:pic>
        <p:nvPicPr>
          <p:cNvPr id="10244" name="Picture 4" descr="http://1.bp.blogspot.com/_Cib_A77V54U/StorLZRjHSI/AAAAAAAAAEI/4IznGhslNxw/s1600/hbase-fil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620688"/>
            <a:ext cx="9256900" cy="5904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0684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SQL-on-Hadoop Frameworks</a:t>
            </a:r>
            <a:endParaRPr lang="cs-CZ" dirty="0"/>
          </a:p>
        </p:txBody>
      </p:sp>
      <p:sp>
        <p:nvSpPr>
          <p:cNvPr id="5" name="Content Placeholder 4"/>
          <p:cNvSpPr>
            <a:spLocks noGrp="1"/>
          </p:cNvSpPr>
          <p:nvPr>
            <p:ph sz="quarter" idx="13"/>
          </p:nvPr>
        </p:nvSpPr>
        <p:spPr>
          <a:xfrm>
            <a:off x="107504" y="548680"/>
            <a:ext cx="8928992" cy="6192688"/>
          </a:xfrm>
        </p:spPr>
        <p:txBody>
          <a:bodyPr>
            <a:normAutofit/>
          </a:bodyPr>
          <a:lstStyle/>
          <a:p>
            <a:r>
              <a:rPr lang="cs-CZ" dirty="0" smtClean="0"/>
              <a:t>Apache Hive</a:t>
            </a:r>
            <a:endParaRPr lang="en-US" dirty="0" smtClean="0"/>
          </a:p>
          <a:p>
            <a:pPr lvl="1"/>
            <a:r>
              <a:rPr lang="en-US" dirty="0" err="1" smtClean="0"/>
              <a:t>tradi</a:t>
            </a:r>
            <a:r>
              <a:rPr lang="cs-CZ" dirty="0" smtClean="0"/>
              <a:t>čně součást instalace Hadoop, Hive-QL, nízká výkonnost</a:t>
            </a:r>
            <a:endParaRPr lang="cs-CZ" dirty="0"/>
          </a:p>
          <a:p>
            <a:r>
              <a:rPr lang="en-US" dirty="0" err="1" smtClean="0"/>
              <a:t>Cloudera</a:t>
            </a:r>
            <a:r>
              <a:rPr lang="en-US" dirty="0" smtClean="0"/>
              <a:t> </a:t>
            </a:r>
            <a:r>
              <a:rPr lang="cs-CZ" dirty="0" smtClean="0"/>
              <a:t>Impala</a:t>
            </a:r>
          </a:p>
          <a:p>
            <a:pPr lvl="1"/>
            <a:r>
              <a:rPr lang="cs-CZ" dirty="0" smtClean="0"/>
              <a:t>SQL dotazy nad Hadoop daty, vlastní engine, pro rychlé dotazy vlastní formát</a:t>
            </a:r>
            <a:endParaRPr lang="cs-CZ" dirty="0"/>
          </a:p>
          <a:p>
            <a:r>
              <a:rPr lang="cs-CZ" dirty="0" smtClean="0"/>
              <a:t>Presto </a:t>
            </a:r>
            <a:r>
              <a:rPr lang="cs-CZ" dirty="0"/>
              <a:t>(Facebook</a:t>
            </a:r>
            <a:r>
              <a:rPr lang="cs-CZ" dirty="0" smtClean="0"/>
              <a:t>)</a:t>
            </a:r>
          </a:p>
          <a:p>
            <a:pPr lvl="1"/>
            <a:r>
              <a:rPr lang="cs-CZ" dirty="0" smtClean="0"/>
              <a:t>interaktivní SQL dotazy, specializované operátory, vlastní formát dat</a:t>
            </a:r>
            <a:endParaRPr lang="cs-CZ" dirty="0"/>
          </a:p>
          <a:p>
            <a:r>
              <a:rPr lang="cs-CZ" dirty="0" smtClean="0"/>
              <a:t>Shark</a:t>
            </a:r>
          </a:p>
          <a:p>
            <a:pPr lvl="1"/>
            <a:r>
              <a:rPr lang="cs-CZ" dirty="0" smtClean="0"/>
              <a:t>místo map-reduce používa Apache Spark, cca 10x rychlejší, Scala API</a:t>
            </a:r>
          </a:p>
          <a:p>
            <a:r>
              <a:rPr lang="cs-CZ" dirty="0" smtClean="0"/>
              <a:t>Apache </a:t>
            </a:r>
            <a:r>
              <a:rPr lang="cs-CZ" dirty="0"/>
              <a:t>Drill</a:t>
            </a:r>
          </a:p>
          <a:p>
            <a:r>
              <a:rPr lang="cs-CZ" dirty="0" smtClean="0"/>
              <a:t>EMC/Pivotal </a:t>
            </a:r>
            <a:r>
              <a:rPr lang="cs-CZ" dirty="0"/>
              <a:t>HAWQ</a:t>
            </a:r>
          </a:p>
          <a:p>
            <a:r>
              <a:rPr lang="cs-CZ" dirty="0" smtClean="0"/>
              <a:t>BigSQL </a:t>
            </a:r>
            <a:r>
              <a:rPr lang="cs-CZ" dirty="0"/>
              <a:t>by IBM</a:t>
            </a:r>
          </a:p>
          <a:p>
            <a:r>
              <a:rPr lang="cs-CZ" dirty="0" smtClean="0"/>
              <a:t>Apache </a:t>
            </a:r>
            <a:r>
              <a:rPr lang="cs-CZ" dirty="0"/>
              <a:t>Pheonix (for HBase)</a:t>
            </a:r>
          </a:p>
          <a:p>
            <a:r>
              <a:rPr lang="cs-CZ" dirty="0" smtClean="0"/>
              <a:t>Apache Tajo</a:t>
            </a:r>
          </a:p>
          <a:p>
            <a:r>
              <a:rPr lang="cs-CZ" dirty="0" smtClean="0"/>
              <a:t>... ... ...</a:t>
            </a:r>
            <a:endParaRPr lang="cs-CZ" dirty="0"/>
          </a:p>
        </p:txBody>
      </p:sp>
    </p:spTree>
    <p:extLst>
      <p:ext uri="{BB962C8B-B14F-4D97-AF65-F5344CB8AC3E}">
        <p14:creationId xmlns:p14="http://schemas.microsoft.com/office/powerpoint/2010/main" val="10367276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Networking</a:t>
            </a:r>
            <a:endParaRPr lang="cs-CZ" dirty="0"/>
          </a:p>
        </p:txBody>
      </p:sp>
      <p:pic>
        <p:nvPicPr>
          <p:cNvPr id="30722" name="Picture 2" descr="Windows Azure networking"/>
          <p:cNvPicPr>
            <a:picLocks noChangeAspect="1" noChangeArrowheads="1"/>
          </p:cNvPicPr>
          <p:nvPr/>
        </p:nvPicPr>
        <p:blipFill>
          <a:blip r:embed="rId2" cstate="print"/>
          <a:srcRect/>
          <a:stretch>
            <a:fillRect/>
          </a:stretch>
        </p:blipFill>
        <p:spPr bwMode="auto">
          <a:xfrm>
            <a:off x="1043608" y="476673"/>
            <a:ext cx="7128792" cy="3528392"/>
          </a:xfrm>
          <a:prstGeom prst="rect">
            <a:avLst/>
          </a:prstGeom>
          <a:noFill/>
        </p:spPr>
      </p:pic>
      <p:sp>
        <p:nvSpPr>
          <p:cNvPr id="4" name="Content Placeholder 4"/>
          <p:cNvSpPr>
            <a:spLocks noGrp="1"/>
          </p:cNvSpPr>
          <p:nvPr>
            <p:ph sz="quarter" idx="13"/>
          </p:nvPr>
        </p:nvSpPr>
        <p:spPr>
          <a:xfrm>
            <a:off x="107504" y="4221088"/>
            <a:ext cx="8928992" cy="2232248"/>
          </a:xfrm>
        </p:spPr>
        <p:txBody>
          <a:bodyPr>
            <a:normAutofit fontScale="92500" lnSpcReduction="10000"/>
          </a:bodyPr>
          <a:lstStyle/>
          <a:p>
            <a:r>
              <a:rPr lang="en-US" b="1" dirty="0" smtClean="0"/>
              <a:t>Virtual Network</a:t>
            </a:r>
            <a:endParaRPr lang="cs-CZ" b="1" dirty="0" smtClean="0"/>
          </a:p>
          <a:p>
            <a:pPr lvl="1"/>
            <a:r>
              <a:rPr lang="cs-CZ" dirty="0" smtClean="0"/>
              <a:t>propojení vlastní a cloudové sítě</a:t>
            </a:r>
          </a:p>
          <a:p>
            <a:r>
              <a:rPr lang="cs-CZ" b="1" dirty="0" smtClean="0"/>
              <a:t>Connect, přímé propojení</a:t>
            </a:r>
          </a:p>
          <a:p>
            <a:pPr lvl="1"/>
            <a:r>
              <a:rPr lang="cs-CZ" dirty="0" smtClean="0"/>
              <a:t>propojení cloudové sítě s lokálními počítačí</a:t>
            </a:r>
          </a:p>
          <a:p>
            <a:r>
              <a:rPr lang="cs-CZ" b="1" dirty="0" smtClean="0"/>
              <a:t>Traffic manager</a:t>
            </a:r>
          </a:p>
          <a:p>
            <a:pPr lvl="1"/>
            <a:r>
              <a:rPr lang="cs-CZ" dirty="0" smtClean="0"/>
              <a:t>load balancing, směrování</a:t>
            </a:r>
          </a:p>
          <a:p>
            <a:pPr lvl="1"/>
            <a:endParaRPr lang="cs-CZ" dirty="0" smtClean="0"/>
          </a:p>
        </p:txBody>
      </p:sp>
    </p:spTree>
    <p:extLst>
      <p:ext uri="{BB962C8B-B14F-4D97-AF65-F5344CB8AC3E}">
        <p14:creationId xmlns:p14="http://schemas.microsoft.com/office/powerpoint/2010/main" val="26312473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 Network</a:t>
            </a:r>
            <a:endParaRPr lang="cs-CZ" dirty="0"/>
          </a:p>
        </p:txBody>
      </p:sp>
      <p:sp>
        <p:nvSpPr>
          <p:cNvPr id="4" name="Content Placeholder 4"/>
          <p:cNvSpPr>
            <a:spLocks noGrp="1"/>
          </p:cNvSpPr>
          <p:nvPr>
            <p:ph sz="quarter" idx="13"/>
          </p:nvPr>
        </p:nvSpPr>
        <p:spPr>
          <a:xfrm>
            <a:off x="107504" y="4077072"/>
            <a:ext cx="8928992" cy="2376264"/>
          </a:xfrm>
        </p:spPr>
        <p:txBody>
          <a:bodyPr>
            <a:normAutofit lnSpcReduction="10000"/>
          </a:bodyPr>
          <a:lstStyle/>
          <a:p>
            <a:r>
              <a:rPr lang="en-US" b="1" dirty="0" smtClean="0"/>
              <a:t>Virtual Network</a:t>
            </a:r>
            <a:endParaRPr lang="cs-CZ" dirty="0" smtClean="0"/>
          </a:p>
          <a:p>
            <a:pPr lvl="1"/>
            <a:r>
              <a:rPr lang="cs-CZ" dirty="0" smtClean="0"/>
              <a:t>propojení s vlastní sítí</a:t>
            </a:r>
          </a:p>
          <a:p>
            <a:pPr lvl="2"/>
            <a:r>
              <a:rPr lang="cs-CZ" dirty="0" smtClean="0"/>
              <a:t>rozšíření vlastní sítě</a:t>
            </a:r>
          </a:p>
          <a:p>
            <a:pPr lvl="2"/>
            <a:r>
              <a:rPr lang="cs-CZ" dirty="0" smtClean="0"/>
              <a:t>přístup k službám lokální sítě z cloudových modulů</a:t>
            </a:r>
          </a:p>
          <a:p>
            <a:pPr lvl="2"/>
            <a:r>
              <a:rPr lang="cs-CZ" dirty="0" smtClean="0"/>
              <a:t>přístup k cloudovým službám z lokální sítě</a:t>
            </a:r>
          </a:p>
          <a:p>
            <a:pPr lvl="1"/>
            <a:r>
              <a:rPr lang="en-US" dirty="0" err="1" smtClean="0"/>
              <a:t>propojen</a:t>
            </a:r>
            <a:r>
              <a:rPr lang="cs-CZ" dirty="0"/>
              <a:t>í několika datacenter</a:t>
            </a:r>
          </a:p>
          <a:p>
            <a:pPr lvl="2"/>
            <a:r>
              <a:rPr lang="cs-CZ" dirty="0"/>
              <a:t>geografická škálovatelnost</a:t>
            </a:r>
          </a:p>
          <a:p>
            <a:pPr lvl="2"/>
            <a:endParaRPr lang="cs-CZ" dirty="0" smtClean="0"/>
          </a:p>
        </p:txBody>
      </p:sp>
      <p:pic>
        <p:nvPicPr>
          <p:cNvPr id="5122" name="Picture 2" descr="file:///C:/F/skola/Azure/papers/AzureFundamentals/Networking_files/networking_01_networking.png"/>
          <p:cNvPicPr>
            <a:picLocks noChangeAspect="1" noChangeArrowheads="1"/>
          </p:cNvPicPr>
          <p:nvPr/>
        </p:nvPicPr>
        <p:blipFill rotWithShape="1">
          <a:blip r:embed="rId2">
            <a:extLst>
              <a:ext uri="{28A0092B-C50C-407E-A947-70E740481C1C}">
                <a14:useLocalDpi xmlns:a14="http://schemas.microsoft.com/office/drawing/2010/main" val="0"/>
              </a:ext>
            </a:extLst>
          </a:blip>
          <a:srcRect l="3150" t="8217" r="2994" b="3458"/>
          <a:stretch/>
        </p:blipFill>
        <p:spPr bwMode="auto">
          <a:xfrm>
            <a:off x="1691680" y="476671"/>
            <a:ext cx="5901081" cy="3406041"/>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ular Callout 4"/>
          <p:cNvSpPr/>
          <p:nvPr/>
        </p:nvSpPr>
        <p:spPr>
          <a:xfrm>
            <a:off x="5640660" y="5589240"/>
            <a:ext cx="3252403" cy="792088"/>
          </a:xfrm>
          <a:prstGeom prst="wedgeRoundRectCallout">
            <a:avLst>
              <a:gd name="adj1" fmla="val -49937"/>
              <a:gd name="adj2" fmla="val -1540"/>
              <a:gd name="adj3" fmla="val 16667"/>
            </a:avLst>
          </a:prstGeom>
          <a:solidFill>
            <a:srgbClr val="D9DCE7"/>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cs-CZ" sz="1600" dirty="0" smtClean="0">
                <a:solidFill>
                  <a:srgbClr val="002060"/>
                </a:solidFill>
              </a:rPr>
              <a:t>možné dedikované linky</a:t>
            </a:r>
          </a:p>
          <a:p>
            <a:pPr algn="ctr"/>
            <a:r>
              <a:rPr lang="cs-CZ" sz="1600" dirty="0" smtClean="0">
                <a:solidFill>
                  <a:srgbClr val="002060"/>
                </a:solidFill>
              </a:rPr>
              <a:t>nepropojené s veřejným internetem</a:t>
            </a:r>
            <a:endParaRPr lang="cs-CZ" sz="1600" dirty="0">
              <a:solidFill>
                <a:srgbClr val="002060"/>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Přímé propojení</a:t>
            </a:r>
            <a:endParaRPr lang="cs-CZ" dirty="0"/>
          </a:p>
        </p:txBody>
      </p:sp>
      <p:sp>
        <p:nvSpPr>
          <p:cNvPr id="4" name="Content Placeholder 4"/>
          <p:cNvSpPr>
            <a:spLocks noGrp="1"/>
          </p:cNvSpPr>
          <p:nvPr>
            <p:ph sz="quarter" idx="13"/>
          </p:nvPr>
        </p:nvSpPr>
        <p:spPr>
          <a:xfrm>
            <a:off x="107504" y="4069073"/>
            <a:ext cx="8928992" cy="2384263"/>
          </a:xfrm>
        </p:spPr>
        <p:txBody>
          <a:bodyPr>
            <a:normAutofit fontScale="92500" lnSpcReduction="10000"/>
          </a:bodyPr>
          <a:lstStyle/>
          <a:p>
            <a:r>
              <a:rPr lang="cs-CZ" b="1" dirty="0" smtClean="0"/>
              <a:t>Cloud Connect - přmé propojení</a:t>
            </a:r>
            <a:endParaRPr lang="cs-CZ" dirty="0" smtClean="0"/>
          </a:p>
          <a:p>
            <a:pPr lvl="1"/>
            <a:r>
              <a:rPr lang="cs-CZ" dirty="0" smtClean="0"/>
              <a:t>VPN - nutnost VPN gateway, network admin</a:t>
            </a:r>
          </a:p>
          <a:p>
            <a:pPr lvl="1"/>
            <a:r>
              <a:rPr lang="cs-CZ" dirty="0" smtClean="0"/>
              <a:t>klientský sw</a:t>
            </a:r>
          </a:p>
          <a:p>
            <a:pPr lvl="2"/>
            <a:r>
              <a:rPr lang="cs-CZ" dirty="0" smtClean="0"/>
              <a:t>přístup k cloudovým službám z lokálních počítačů</a:t>
            </a:r>
          </a:p>
          <a:p>
            <a:pPr lvl="2"/>
            <a:r>
              <a:rPr lang="cs-CZ" dirty="0" smtClean="0"/>
              <a:t>bez nutnosti síťování</a:t>
            </a:r>
            <a:endParaRPr lang="en-US" dirty="0" smtClean="0"/>
          </a:p>
          <a:p>
            <a:pPr lvl="1"/>
            <a:r>
              <a:rPr lang="en-US" dirty="0" err="1" smtClean="0"/>
              <a:t>cloudov</a:t>
            </a:r>
            <a:r>
              <a:rPr lang="cs-CZ" dirty="0" smtClean="0"/>
              <a:t>é služby se jeví jako v lokální síti</a:t>
            </a:r>
          </a:p>
          <a:p>
            <a:pPr lvl="2"/>
            <a:r>
              <a:rPr lang="cs-CZ" dirty="0" smtClean="0"/>
              <a:t>možnost individuálního nastavení</a:t>
            </a:r>
          </a:p>
        </p:txBody>
      </p:sp>
      <p:pic>
        <p:nvPicPr>
          <p:cNvPr id="39937" name="Picture 1"/>
          <p:cNvPicPr>
            <a:picLocks noChangeAspect="1" noChangeArrowheads="1"/>
          </p:cNvPicPr>
          <p:nvPr/>
        </p:nvPicPr>
        <p:blipFill>
          <a:blip r:embed="rId2" cstate="print"/>
          <a:srcRect/>
          <a:stretch>
            <a:fillRect/>
          </a:stretch>
        </p:blipFill>
        <p:spPr bwMode="auto">
          <a:xfrm>
            <a:off x="1547664" y="474787"/>
            <a:ext cx="5914921" cy="3594286"/>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Traffic Manager</a:t>
            </a:r>
            <a:endParaRPr lang="cs-CZ" dirty="0"/>
          </a:p>
        </p:txBody>
      </p:sp>
      <p:sp>
        <p:nvSpPr>
          <p:cNvPr id="4" name="Content Placeholder 4"/>
          <p:cNvSpPr>
            <a:spLocks noGrp="1"/>
          </p:cNvSpPr>
          <p:nvPr>
            <p:ph sz="quarter" idx="13"/>
          </p:nvPr>
        </p:nvSpPr>
        <p:spPr>
          <a:xfrm>
            <a:off x="107504" y="4293096"/>
            <a:ext cx="8928992" cy="2160240"/>
          </a:xfrm>
        </p:spPr>
        <p:txBody>
          <a:bodyPr>
            <a:normAutofit lnSpcReduction="10000"/>
          </a:bodyPr>
          <a:lstStyle/>
          <a:p>
            <a:r>
              <a:rPr lang="cs-CZ" b="1" dirty="0" smtClean="0"/>
              <a:t>Traffic Manager</a:t>
            </a:r>
            <a:endParaRPr lang="cs-CZ" dirty="0" smtClean="0"/>
          </a:p>
          <a:p>
            <a:pPr lvl="1"/>
            <a:r>
              <a:rPr lang="cs-CZ" dirty="0" smtClean="0"/>
              <a:t>load balancing požadavků mezi datacentra</a:t>
            </a:r>
          </a:p>
          <a:p>
            <a:pPr lvl="1"/>
            <a:r>
              <a:rPr lang="cs-CZ" dirty="0" smtClean="0"/>
              <a:t>pravidla směrování (routing rules)</a:t>
            </a:r>
          </a:p>
          <a:p>
            <a:pPr lvl="2"/>
            <a:r>
              <a:rPr lang="cs-CZ" dirty="0" smtClean="0"/>
              <a:t>definována vývojáři aplikací</a:t>
            </a:r>
          </a:p>
          <a:p>
            <a:pPr lvl="2"/>
            <a:r>
              <a:rPr lang="en-US" dirty="0" smtClean="0"/>
              <a:t>Performance</a:t>
            </a:r>
            <a:r>
              <a:rPr lang="cs-CZ" dirty="0" smtClean="0"/>
              <a:t> (nejbližší), </a:t>
            </a:r>
            <a:r>
              <a:rPr lang="en-US" dirty="0" smtClean="0"/>
              <a:t>Failover</a:t>
            </a:r>
            <a:r>
              <a:rPr lang="cs-CZ" dirty="0" smtClean="0"/>
              <a:t> (prioritní), </a:t>
            </a:r>
            <a:r>
              <a:rPr lang="en-US" dirty="0" smtClean="0"/>
              <a:t>Round Robin</a:t>
            </a:r>
            <a:r>
              <a:rPr lang="cs-CZ" dirty="0" smtClean="0"/>
              <a:t> (kruhová sýkorka)</a:t>
            </a:r>
          </a:p>
          <a:p>
            <a:pPr lvl="1"/>
            <a:r>
              <a:rPr lang="cs-CZ" dirty="0" smtClean="0"/>
              <a:t>vhodné zejména pro velké aplikace, </a:t>
            </a:r>
            <a:r>
              <a:rPr lang="en-US" dirty="0" err="1" smtClean="0"/>
              <a:t>geografick</a:t>
            </a:r>
            <a:r>
              <a:rPr lang="cs-CZ" dirty="0" smtClean="0"/>
              <a:t>á</a:t>
            </a:r>
            <a:r>
              <a:rPr lang="en-US" dirty="0" smtClean="0"/>
              <a:t> </a:t>
            </a:r>
            <a:r>
              <a:rPr lang="cs-CZ" dirty="0" smtClean="0"/>
              <a:t>škálovatelnost</a:t>
            </a:r>
            <a:endParaRPr lang="en-US" dirty="0" smtClean="0"/>
          </a:p>
        </p:txBody>
      </p:sp>
      <p:pic>
        <p:nvPicPr>
          <p:cNvPr id="38914" name="Picture 2"/>
          <p:cNvPicPr>
            <a:picLocks noChangeAspect="1" noChangeArrowheads="1"/>
          </p:cNvPicPr>
          <p:nvPr/>
        </p:nvPicPr>
        <p:blipFill>
          <a:blip r:embed="rId3" cstate="print"/>
          <a:srcRect/>
          <a:stretch>
            <a:fillRect/>
          </a:stretch>
        </p:blipFill>
        <p:spPr bwMode="auto">
          <a:xfrm>
            <a:off x="395536" y="476673"/>
            <a:ext cx="8568952" cy="3785397"/>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cstate="print"/>
          <a:srcRect/>
          <a:stretch>
            <a:fillRect/>
          </a:stretch>
        </p:blipFill>
        <p:spPr bwMode="auto">
          <a:xfrm>
            <a:off x="467544" y="476672"/>
            <a:ext cx="8045715" cy="3226667"/>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Cloud Messaging</a:t>
            </a:r>
            <a:r>
              <a:rPr lang="cs-CZ" dirty="0" smtClean="0"/>
              <a:t> - Service Bus</a:t>
            </a:r>
            <a:endParaRPr lang="cs-CZ" dirty="0"/>
          </a:p>
        </p:txBody>
      </p:sp>
      <p:sp>
        <p:nvSpPr>
          <p:cNvPr id="4" name="Content Placeholder 4"/>
          <p:cNvSpPr>
            <a:spLocks noGrp="1"/>
          </p:cNvSpPr>
          <p:nvPr>
            <p:ph sz="quarter" idx="13"/>
          </p:nvPr>
        </p:nvSpPr>
        <p:spPr>
          <a:xfrm>
            <a:off x="107504" y="3645024"/>
            <a:ext cx="8928992" cy="2808312"/>
          </a:xfrm>
        </p:spPr>
        <p:txBody>
          <a:bodyPr>
            <a:normAutofit/>
          </a:bodyPr>
          <a:lstStyle/>
          <a:p>
            <a:r>
              <a:rPr lang="cs-CZ" b="1" dirty="0" smtClean="0"/>
              <a:t>Service Bus</a:t>
            </a:r>
            <a:endParaRPr lang="cs-CZ" dirty="0" smtClean="0"/>
          </a:p>
          <a:p>
            <a:pPr lvl="1"/>
            <a:r>
              <a:rPr lang="cs-CZ" dirty="0" smtClean="0"/>
              <a:t>publish-subscribe, loosely coupled communication</a:t>
            </a:r>
          </a:p>
          <a:p>
            <a:pPr lvl="1"/>
            <a:r>
              <a:rPr lang="cs-CZ" dirty="0" smtClean="0"/>
              <a:t>skupinová komunikace 1:N, více příjemců</a:t>
            </a:r>
          </a:p>
          <a:p>
            <a:pPr lvl="1"/>
            <a:r>
              <a:rPr lang="en-US" dirty="0" smtClean="0"/>
              <a:t>API </a:t>
            </a:r>
            <a:r>
              <a:rPr lang="cs-CZ" dirty="0" smtClean="0"/>
              <a:t>mimo cloud</a:t>
            </a:r>
          </a:p>
          <a:p>
            <a:pPr lvl="2"/>
            <a:r>
              <a:rPr lang="cs-CZ" dirty="0" smtClean="0"/>
              <a:t>letecká společnost, zpřístupnění rezervace letenek a oznamování změn</a:t>
            </a:r>
          </a:p>
          <a:p>
            <a:pPr lvl="1"/>
            <a:r>
              <a:rPr lang="cs-CZ" dirty="0" smtClean="0"/>
              <a:t>Queues, Topics, Relays</a:t>
            </a:r>
            <a:endParaRPr lang="cs-CZ"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3" cstate="print"/>
          <a:srcRect/>
          <a:stretch>
            <a:fillRect/>
          </a:stretch>
        </p:blipFill>
        <p:spPr bwMode="auto">
          <a:xfrm>
            <a:off x="3513991" y="3309814"/>
            <a:ext cx="5630009" cy="3528392"/>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Service Bus </a:t>
            </a:r>
            <a:r>
              <a:rPr lang="cs-CZ" dirty="0" smtClean="0"/>
              <a:t>- Queues</a:t>
            </a:r>
            <a:endParaRPr lang="cs-CZ" dirty="0"/>
          </a:p>
        </p:txBody>
      </p:sp>
      <p:sp>
        <p:nvSpPr>
          <p:cNvPr id="4" name="Content Placeholder 4"/>
          <p:cNvSpPr>
            <a:spLocks noGrp="1"/>
          </p:cNvSpPr>
          <p:nvPr>
            <p:ph sz="quarter" idx="13"/>
          </p:nvPr>
        </p:nvSpPr>
        <p:spPr>
          <a:xfrm>
            <a:off x="107504" y="548680"/>
            <a:ext cx="8928992" cy="5904656"/>
          </a:xfrm>
        </p:spPr>
        <p:txBody>
          <a:bodyPr>
            <a:normAutofit/>
          </a:bodyPr>
          <a:lstStyle/>
          <a:p>
            <a:r>
              <a:rPr lang="cs-CZ" b="1" dirty="0" smtClean="0"/>
              <a:t>Message Queueing</a:t>
            </a:r>
            <a:endParaRPr lang="cs-CZ" dirty="0" smtClean="0"/>
          </a:p>
          <a:p>
            <a:pPr lvl="1"/>
            <a:r>
              <a:rPr lang="cs-CZ" dirty="0" smtClean="0"/>
              <a:t>spolehlivý asynchronní jednosměrný kanál mezi rolemi</a:t>
            </a:r>
          </a:p>
          <a:p>
            <a:pPr lvl="2"/>
            <a:r>
              <a:rPr lang="cs-CZ" dirty="0" smtClean="0"/>
              <a:t>web role přijme soubor s videem</a:t>
            </a:r>
          </a:p>
          <a:p>
            <a:pPr lvl="2"/>
            <a:r>
              <a:rPr lang="cs-CZ" dirty="0" smtClean="0"/>
              <a:t>uloží ho do blobu, pošle zprávu do MQ</a:t>
            </a:r>
          </a:p>
          <a:p>
            <a:pPr lvl="2"/>
            <a:r>
              <a:rPr lang="cs-CZ" b="1" i="1" dirty="0" smtClean="0"/>
              <a:t>nějaký </a:t>
            </a:r>
            <a:r>
              <a:rPr lang="cs-CZ" dirty="0" smtClean="0"/>
              <a:t>worker role </a:t>
            </a:r>
            <a:r>
              <a:rPr lang="cs-CZ" b="1" i="1" dirty="0" smtClean="0"/>
              <a:t>někdy </a:t>
            </a:r>
            <a:r>
              <a:rPr lang="cs-CZ" dirty="0" smtClean="0"/>
              <a:t>zprávu vyzvedne a provede konverzi formátu</a:t>
            </a:r>
          </a:p>
          <a:p>
            <a:pPr lvl="1"/>
            <a:r>
              <a:rPr lang="cs-CZ" dirty="0" smtClean="0"/>
              <a:t>strukturovaná / nestrukturovaná část zprávy</a:t>
            </a:r>
          </a:p>
          <a:p>
            <a:pPr lvl="1"/>
            <a:r>
              <a:rPr lang="cs-CZ" dirty="0" smtClean="0"/>
              <a:t>škálovatelnost - nezávislý počet read/write rolí</a:t>
            </a:r>
          </a:p>
          <a:p>
            <a:pPr lvl="2"/>
            <a:r>
              <a:rPr lang="cs-CZ" dirty="0" smtClean="0"/>
              <a:t>odesílatelů i příjemců může být více</a:t>
            </a:r>
          </a:p>
          <a:p>
            <a:pPr lvl="2"/>
            <a:r>
              <a:rPr lang="cs-CZ" dirty="0" smtClean="0"/>
              <a:t>automatický load balancing</a:t>
            </a:r>
          </a:p>
          <a:p>
            <a:r>
              <a:rPr lang="cs-CZ" b="1" dirty="0" smtClean="0"/>
              <a:t>Vyzvednutí zprávy</a:t>
            </a:r>
          </a:p>
          <a:p>
            <a:pPr lvl="1"/>
            <a:r>
              <a:rPr lang="cs-CZ" dirty="0" smtClean="0"/>
              <a:t>Receive/Delete</a:t>
            </a:r>
          </a:p>
          <a:p>
            <a:pPr lvl="2"/>
            <a:r>
              <a:rPr lang="cs-CZ" dirty="0" smtClean="0"/>
              <a:t>jednodušší, možná ztráta při výpadku</a:t>
            </a:r>
          </a:p>
          <a:p>
            <a:pPr lvl="2"/>
            <a:r>
              <a:rPr lang="cs-CZ" dirty="0" smtClean="0"/>
              <a:t>idempotentní služby</a:t>
            </a:r>
          </a:p>
          <a:p>
            <a:pPr lvl="1"/>
            <a:r>
              <a:rPr lang="cs-CZ" dirty="0" smtClean="0"/>
              <a:t>Peek/Lock/Complete/Abandon</a:t>
            </a:r>
          </a:p>
          <a:p>
            <a:pPr lvl="2"/>
            <a:r>
              <a:rPr lang="cs-CZ" dirty="0" smtClean="0"/>
              <a:t>fault tolerance</a:t>
            </a:r>
          </a:p>
          <a:p>
            <a:pPr marL="594360" lvl="2" indent="0">
              <a:buNone/>
            </a:pPr>
            <a:endParaRPr lang="cs-CZ"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Service-oriented Computing</a:t>
            </a:r>
            <a:endParaRPr lang="cs-CZ" dirty="0"/>
          </a:p>
        </p:txBody>
      </p:sp>
      <p:grpSp>
        <p:nvGrpSpPr>
          <p:cNvPr id="4" name="Group 3"/>
          <p:cNvGrpSpPr/>
          <p:nvPr/>
        </p:nvGrpSpPr>
        <p:grpSpPr>
          <a:xfrm>
            <a:off x="1619672" y="585453"/>
            <a:ext cx="7344816" cy="6008711"/>
            <a:chOff x="533400" y="1590500"/>
            <a:chExt cx="9520535" cy="4962700"/>
          </a:xfrm>
        </p:grpSpPr>
        <p:grpSp>
          <p:nvGrpSpPr>
            <p:cNvPr id="5" name="Group 5"/>
            <p:cNvGrpSpPr/>
            <p:nvPr/>
          </p:nvGrpSpPr>
          <p:grpSpPr>
            <a:xfrm>
              <a:off x="533400" y="1600200"/>
              <a:ext cx="1905000" cy="4953000"/>
              <a:chOff x="614065" y="1600200"/>
              <a:chExt cx="1905000" cy="4953000"/>
            </a:xfrm>
          </p:grpSpPr>
          <p:sp>
            <p:nvSpPr>
              <p:cNvPr id="49" name="Rounded Rectangle 48"/>
              <p:cNvSpPr/>
              <p:nvPr/>
            </p:nvSpPr>
            <p:spPr>
              <a:xfrm>
                <a:off x="614065" y="1600200"/>
                <a:ext cx="1905000" cy="4953000"/>
              </a:xfrm>
              <a:prstGeom prst="roundRect">
                <a:avLst/>
              </a:prstGeom>
              <a:ln/>
            </p:spPr>
            <p:style>
              <a:lnRef idx="1">
                <a:schemeClr val="accent2"/>
              </a:lnRef>
              <a:fillRef idx="3">
                <a:schemeClr val="accent2"/>
              </a:fillRef>
              <a:effectRef idx="2">
                <a:schemeClr val="accent2"/>
              </a:effectRef>
              <a:fontRef idx="minor">
                <a:schemeClr val="lt1"/>
              </a:fontRef>
            </p:style>
            <p:txBody>
              <a:bodyPr rtlCol="0" anchor="t" anchorCtr="0"/>
              <a:lstStyle/>
              <a:p>
                <a:pPr algn="ctr"/>
                <a:r>
                  <a:rPr lang="en-US" b="1" dirty="0" smtClean="0"/>
                  <a:t>Private</a:t>
                </a:r>
              </a:p>
              <a:p>
                <a:pPr algn="ctr"/>
                <a:endParaRPr lang="en-US" sz="1600" dirty="0" smtClean="0"/>
              </a:p>
            </p:txBody>
          </p:sp>
          <p:sp>
            <p:nvSpPr>
              <p:cNvPr id="50" name="Rounded Rectangle 49"/>
              <p:cNvSpPr/>
              <p:nvPr/>
            </p:nvSpPr>
            <p:spPr>
              <a:xfrm>
                <a:off x="690265" y="5572125"/>
                <a:ext cx="1752600" cy="381000"/>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t" anchorCtr="0"/>
              <a:lstStyle/>
              <a:p>
                <a:pPr algn="ctr"/>
                <a:r>
                  <a:rPr lang="en-US" sz="1200" dirty="0" smtClean="0"/>
                  <a:t>Storage</a:t>
                </a:r>
              </a:p>
            </p:txBody>
          </p:sp>
          <p:sp>
            <p:nvSpPr>
              <p:cNvPr id="51" name="Rounded Rectangle 50"/>
              <p:cNvSpPr/>
              <p:nvPr/>
            </p:nvSpPr>
            <p:spPr>
              <a:xfrm>
                <a:off x="690265" y="5124450"/>
                <a:ext cx="1752600" cy="381000"/>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t" anchorCtr="0"/>
              <a:lstStyle/>
              <a:p>
                <a:pPr algn="ctr"/>
                <a:r>
                  <a:rPr lang="en-US" sz="1200" dirty="0" smtClean="0"/>
                  <a:t>Server HW</a:t>
                </a:r>
              </a:p>
            </p:txBody>
          </p:sp>
          <p:sp>
            <p:nvSpPr>
              <p:cNvPr id="52" name="Rounded Rectangle 51"/>
              <p:cNvSpPr/>
              <p:nvPr/>
            </p:nvSpPr>
            <p:spPr>
              <a:xfrm>
                <a:off x="690265" y="6019800"/>
                <a:ext cx="1752600" cy="381000"/>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t" anchorCtr="0"/>
              <a:lstStyle/>
              <a:p>
                <a:pPr algn="ctr"/>
                <a:r>
                  <a:rPr lang="en-US" sz="1200" dirty="0" smtClean="0"/>
                  <a:t>Networking</a:t>
                </a:r>
              </a:p>
            </p:txBody>
          </p:sp>
          <p:sp>
            <p:nvSpPr>
              <p:cNvPr id="53" name="Rounded Rectangle 52"/>
              <p:cNvSpPr/>
              <p:nvPr/>
            </p:nvSpPr>
            <p:spPr>
              <a:xfrm>
                <a:off x="690265" y="4200525"/>
                <a:ext cx="1752600" cy="381000"/>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t" anchorCtr="0"/>
              <a:lstStyle/>
              <a:p>
                <a:pPr algn="ctr"/>
                <a:r>
                  <a:rPr lang="en-US" sz="1200" dirty="0" smtClean="0"/>
                  <a:t>Servers</a:t>
                </a:r>
              </a:p>
            </p:txBody>
          </p:sp>
          <p:sp>
            <p:nvSpPr>
              <p:cNvPr id="54" name="Rounded Rectangle 53"/>
              <p:cNvSpPr/>
              <p:nvPr/>
            </p:nvSpPr>
            <p:spPr>
              <a:xfrm>
                <a:off x="690265" y="3752850"/>
                <a:ext cx="1752600" cy="381000"/>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t" anchorCtr="0"/>
              <a:lstStyle/>
              <a:p>
                <a:pPr algn="ctr"/>
                <a:r>
                  <a:rPr lang="en-US" sz="1200" dirty="0" smtClean="0"/>
                  <a:t>Databases</a:t>
                </a:r>
              </a:p>
            </p:txBody>
          </p:sp>
          <p:sp>
            <p:nvSpPr>
              <p:cNvPr id="55" name="Rounded Rectangle 54"/>
              <p:cNvSpPr/>
              <p:nvPr/>
            </p:nvSpPr>
            <p:spPr>
              <a:xfrm>
                <a:off x="690265" y="4648200"/>
                <a:ext cx="1752600" cy="381000"/>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t" anchorCtr="0"/>
              <a:lstStyle/>
              <a:p>
                <a:pPr algn="ctr"/>
                <a:r>
                  <a:rPr lang="en-US" sz="1200" dirty="0" smtClean="0"/>
                  <a:t>Virtualization</a:t>
                </a:r>
              </a:p>
            </p:txBody>
          </p:sp>
          <p:sp>
            <p:nvSpPr>
              <p:cNvPr id="56" name="Rounded Rectangle 55"/>
              <p:cNvSpPr/>
              <p:nvPr/>
            </p:nvSpPr>
            <p:spPr>
              <a:xfrm>
                <a:off x="690265" y="2828925"/>
                <a:ext cx="1752600" cy="381000"/>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t" anchorCtr="0"/>
              <a:lstStyle/>
              <a:p>
                <a:pPr algn="ctr"/>
                <a:r>
                  <a:rPr lang="en-US" sz="1200" dirty="0" smtClean="0"/>
                  <a:t>Runtimes</a:t>
                </a:r>
              </a:p>
            </p:txBody>
          </p:sp>
          <p:sp>
            <p:nvSpPr>
              <p:cNvPr id="57" name="Rounded Rectangle 56"/>
              <p:cNvSpPr/>
              <p:nvPr/>
            </p:nvSpPr>
            <p:spPr>
              <a:xfrm>
                <a:off x="690265" y="2381250"/>
                <a:ext cx="1752600" cy="381000"/>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t" anchorCtr="0"/>
              <a:lstStyle/>
              <a:p>
                <a:pPr algn="ctr"/>
                <a:r>
                  <a:rPr lang="en-US" sz="1200" dirty="0" smtClean="0"/>
                  <a:t>Applications</a:t>
                </a:r>
              </a:p>
            </p:txBody>
          </p:sp>
          <p:sp>
            <p:nvSpPr>
              <p:cNvPr id="58" name="Rounded Rectangle 57"/>
              <p:cNvSpPr/>
              <p:nvPr/>
            </p:nvSpPr>
            <p:spPr>
              <a:xfrm>
                <a:off x="690265" y="3276600"/>
                <a:ext cx="1752600" cy="381000"/>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t" anchorCtr="0"/>
              <a:lstStyle/>
              <a:p>
                <a:pPr algn="ctr"/>
                <a:r>
                  <a:rPr lang="en-US" sz="1100" dirty="0" smtClean="0"/>
                  <a:t>Security &amp; Integration</a:t>
                </a:r>
              </a:p>
            </p:txBody>
          </p:sp>
        </p:grpSp>
        <p:grpSp>
          <p:nvGrpSpPr>
            <p:cNvPr id="6" name="Group 5"/>
            <p:cNvGrpSpPr/>
            <p:nvPr/>
          </p:nvGrpSpPr>
          <p:grpSpPr>
            <a:xfrm>
              <a:off x="2438400" y="1600200"/>
              <a:ext cx="3128665" cy="4953000"/>
              <a:chOff x="2519065" y="1600200"/>
              <a:chExt cx="3128665" cy="4953000"/>
            </a:xfrm>
          </p:grpSpPr>
          <p:sp>
            <p:nvSpPr>
              <p:cNvPr id="35" name="Rounded Rectangle 34"/>
              <p:cNvSpPr/>
              <p:nvPr/>
            </p:nvSpPr>
            <p:spPr>
              <a:xfrm>
                <a:off x="3128665" y="1600200"/>
                <a:ext cx="1905001" cy="4953000"/>
              </a:xfrm>
              <a:prstGeom prst="roundRect">
                <a:avLst/>
              </a:prstGeom>
              <a:ln/>
            </p:spPr>
            <p:style>
              <a:lnRef idx="1">
                <a:schemeClr val="accent2"/>
              </a:lnRef>
              <a:fillRef idx="3">
                <a:schemeClr val="accent2"/>
              </a:fillRef>
              <a:effectRef idx="2">
                <a:schemeClr val="accent2"/>
              </a:effectRef>
              <a:fontRef idx="minor">
                <a:schemeClr val="lt1"/>
              </a:fontRef>
            </p:style>
            <p:txBody>
              <a:bodyPr lIns="0" rIns="0" rtlCol="0" anchor="t" anchorCtr="0"/>
              <a:lstStyle/>
              <a:p>
                <a:pPr algn="ctr"/>
                <a:r>
                  <a:rPr lang="en-US" sz="1700" b="1" dirty="0" smtClean="0"/>
                  <a:t>Infrastructure</a:t>
                </a:r>
              </a:p>
              <a:p>
                <a:pPr algn="ctr"/>
                <a:r>
                  <a:rPr lang="en-US" sz="1600" dirty="0" smtClean="0"/>
                  <a:t>as a Service</a:t>
                </a:r>
              </a:p>
            </p:txBody>
          </p:sp>
          <p:sp>
            <p:nvSpPr>
              <p:cNvPr id="36" name="Rounded Rectangle 35"/>
              <p:cNvSpPr/>
              <p:nvPr/>
            </p:nvSpPr>
            <p:spPr>
              <a:xfrm>
                <a:off x="3204865" y="5572125"/>
                <a:ext cx="1752600" cy="381000"/>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t" anchorCtr="0"/>
              <a:lstStyle/>
              <a:p>
                <a:pPr algn="ctr"/>
                <a:r>
                  <a:rPr lang="en-US" sz="1200" dirty="0" smtClean="0"/>
                  <a:t>Storage</a:t>
                </a:r>
              </a:p>
            </p:txBody>
          </p:sp>
          <p:sp>
            <p:nvSpPr>
              <p:cNvPr id="37" name="Rounded Rectangle 36"/>
              <p:cNvSpPr/>
              <p:nvPr/>
            </p:nvSpPr>
            <p:spPr>
              <a:xfrm>
                <a:off x="3204865" y="5124450"/>
                <a:ext cx="1752600" cy="381000"/>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t" anchorCtr="0"/>
              <a:lstStyle/>
              <a:p>
                <a:pPr algn="ctr"/>
                <a:r>
                  <a:rPr lang="en-US" sz="1200" dirty="0" smtClean="0"/>
                  <a:t>Server HW</a:t>
                </a:r>
              </a:p>
            </p:txBody>
          </p:sp>
          <p:sp>
            <p:nvSpPr>
              <p:cNvPr id="38" name="Rounded Rectangle 37"/>
              <p:cNvSpPr/>
              <p:nvPr/>
            </p:nvSpPr>
            <p:spPr>
              <a:xfrm>
                <a:off x="3204865" y="6019800"/>
                <a:ext cx="1752600" cy="381000"/>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t" anchorCtr="0"/>
              <a:lstStyle/>
              <a:p>
                <a:pPr algn="ctr"/>
                <a:r>
                  <a:rPr lang="en-US" sz="1200" dirty="0" smtClean="0"/>
                  <a:t>Networking</a:t>
                </a:r>
              </a:p>
            </p:txBody>
          </p:sp>
          <p:sp>
            <p:nvSpPr>
              <p:cNvPr id="39" name="Rounded Rectangle 38"/>
              <p:cNvSpPr/>
              <p:nvPr/>
            </p:nvSpPr>
            <p:spPr>
              <a:xfrm>
                <a:off x="3204865" y="4200525"/>
                <a:ext cx="1752600" cy="381000"/>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t" anchorCtr="0"/>
              <a:lstStyle/>
              <a:p>
                <a:pPr algn="ctr"/>
                <a:r>
                  <a:rPr lang="en-US" sz="1200" dirty="0" smtClean="0"/>
                  <a:t>Servers</a:t>
                </a:r>
              </a:p>
            </p:txBody>
          </p:sp>
          <p:sp>
            <p:nvSpPr>
              <p:cNvPr id="40" name="Rounded Rectangle 39"/>
              <p:cNvSpPr/>
              <p:nvPr/>
            </p:nvSpPr>
            <p:spPr>
              <a:xfrm>
                <a:off x="3204865" y="3752850"/>
                <a:ext cx="1752600" cy="381000"/>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t" anchorCtr="0"/>
              <a:lstStyle/>
              <a:p>
                <a:pPr algn="ctr"/>
                <a:r>
                  <a:rPr lang="en-US" sz="1200" dirty="0" smtClean="0"/>
                  <a:t>Databases</a:t>
                </a:r>
              </a:p>
            </p:txBody>
          </p:sp>
          <p:sp>
            <p:nvSpPr>
              <p:cNvPr id="41" name="Rounded Rectangle 40"/>
              <p:cNvSpPr/>
              <p:nvPr/>
            </p:nvSpPr>
            <p:spPr>
              <a:xfrm>
                <a:off x="3204865" y="4648200"/>
                <a:ext cx="1752600" cy="381000"/>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t" anchorCtr="0"/>
              <a:lstStyle/>
              <a:p>
                <a:pPr algn="ctr"/>
                <a:r>
                  <a:rPr lang="en-US" sz="1200" dirty="0" smtClean="0"/>
                  <a:t>Virtualization</a:t>
                </a:r>
              </a:p>
            </p:txBody>
          </p:sp>
          <p:sp>
            <p:nvSpPr>
              <p:cNvPr id="42" name="Rounded Rectangle 41"/>
              <p:cNvSpPr/>
              <p:nvPr/>
            </p:nvSpPr>
            <p:spPr>
              <a:xfrm>
                <a:off x="3204865" y="2828925"/>
                <a:ext cx="1752600" cy="381000"/>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t" anchorCtr="0"/>
              <a:lstStyle/>
              <a:p>
                <a:pPr algn="ctr"/>
                <a:r>
                  <a:rPr lang="en-US" sz="1200" dirty="0" smtClean="0"/>
                  <a:t>Runtimes</a:t>
                </a:r>
              </a:p>
            </p:txBody>
          </p:sp>
          <p:sp>
            <p:nvSpPr>
              <p:cNvPr id="43" name="Rounded Rectangle 42"/>
              <p:cNvSpPr/>
              <p:nvPr/>
            </p:nvSpPr>
            <p:spPr>
              <a:xfrm>
                <a:off x="3204865" y="2381250"/>
                <a:ext cx="1752600" cy="381000"/>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t" anchorCtr="0"/>
              <a:lstStyle/>
              <a:p>
                <a:pPr algn="ctr"/>
                <a:r>
                  <a:rPr lang="en-US" sz="1200" dirty="0" smtClean="0"/>
                  <a:t>Applications</a:t>
                </a:r>
              </a:p>
            </p:txBody>
          </p:sp>
          <p:sp>
            <p:nvSpPr>
              <p:cNvPr id="44" name="Rounded Rectangle 43"/>
              <p:cNvSpPr/>
              <p:nvPr/>
            </p:nvSpPr>
            <p:spPr>
              <a:xfrm>
                <a:off x="3204865" y="3276600"/>
                <a:ext cx="1752600" cy="381000"/>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t" anchorCtr="0"/>
              <a:lstStyle/>
              <a:p>
                <a:pPr algn="ctr"/>
                <a:r>
                  <a:rPr lang="en-US" sz="1100" dirty="0"/>
                  <a:t>Security &amp; Integration</a:t>
                </a:r>
              </a:p>
            </p:txBody>
          </p:sp>
          <p:sp>
            <p:nvSpPr>
              <p:cNvPr id="45" name="Left Brace 44"/>
              <p:cNvSpPr/>
              <p:nvPr/>
            </p:nvSpPr>
            <p:spPr>
              <a:xfrm flipH="1">
                <a:off x="5033665" y="4200525"/>
                <a:ext cx="266700" cy="2190750"/>
              </a:xfrm>
              <a:prstGeom prst="leftBrace">
                <a:avLst>
                  <a:gd name="adj1" fmla="val 7373"/>
                  <a:gd name="adj2" fmla="val 50000"/>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lang="en-US" sz="1600" dirty="0"/>
              </a:p>
            </p:txBody>
          </p:sp>
          <p:sp>
            <p:nvSpPr>
              <p:cNvPr id="46" name="TextBox 45"/>
              <p:cNvSpPr txBox="1"/>
              <p:nvPr/>
            </p:nvSpPr>
            <p:spPr>
              <a:xfrm flipH="1">
                <a:off x="5126458" y="4269447"/>
                <a:ext cx="521272" cy="1932465"/>
              </a:xfrm>
              <a:prstGeom prst="rect">
                <a:avLst/>
              </a:prstGeom>
              <a:noFill/>
            </p:spPr>
            <p:txBody>
              <a:bodyPr vert="eaVert" wrap="none" rtlCol="0">
                <a:spAutoFit/>
              </a:bodyPr>
              <a:lstStyle/>
              <a:p>
                <a:r>
                  <a:rPr lang="en-US" sz="1600" dirty="0" smtClean="0"/>
                  <a:t>Managed by vendor</a:t>
                </a:r>
                <a:endParaRPr lang="en-US" sz="1600" dirty="0"/>
              </a:p>
            </p:txBody>
          </p:sp>
          <p:sp>
            <p:nvSpPr>
              <p:cNvPr id="47" name="Left Brace 46"/>
              <p:cNvSpPr/>
              <p:nvPr/>
            </p:nvSpPr>
            <p:spPr>
              <a:xfrm>
                <a:off x="2866430" y="2381250"/>
                <a:ext cx="266700" cy="1752600"/>
              </a:xfrm>
              <a:prstGeom prst="leftBrace">
                <a:avLst>
                  <a:gd name="adj1" fmla="val 3687"/>
                  <a:gd name="adj2" fmla="val 50000"/>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lang="en-US" sz="1600" dirty="0"/>
              </a:p>
            </p:txBody>
          </p:sp>
          <p:sp>
            <p:nvSpPr>
              <p:cNvPr id="48" name="TextBox 47"/>
              <p:cNvSpPr txBox="1"/>
              <p:nvPr/>
            </p:nvSpPr>
            <p:spPr>
              <a:xfrm>
                <a:off x="2519065" y="2571749"/>
                <a:ext cx="521272" cy="1398274"/>
              </a:xfrm>
              <a:prstGeom prst="rect">
                <a:avLst/>
              </a:prstGeom>
              <a:noFill/>
            </p:spPr>
            <p:txBody>
              <a:bodyPr vert="vert270" wrap="square" rtlCol="0">
                <a:spAutoFit/>
              </a:bodyPr>
              <a:lstStyle/>
              <a:p>
                <a:r>
                  <a:rPr lang="en-US" sz="1600" dirty="0" smtClean="0"/>
                  <a:t>You manage</a:t>
                </a:r>
                <a:endParaRPr lang="en-US" sz="1600" dirty="0"/>
              </a:p>
            </p:txBody>
          </p:sp>
        </p:grpSp>
        <p:grpSp>
          <p:nvGrpSpPr>
            <p:cNvPr id="8" name="Group 2"/>
            <p:cNvGrpSpPr/>
            <p:nvPr/>
          </p:nvGrpSpPr>
          <p:grpSpPr>
            <a:xfrm>
              <a:off x="5300365" y="1600200"/>
              <a:ext cx="2167235" cy="4953000"/>
              <a:chOff x="5381030" y="1600200"/>
              <a:chExt cx="2167235" cy="4953000"/>
            </a:xfrm>
          </p:grpSpPr>
          <p:sp>
            <p:nvSpPr>
              <p:cNvPr id="23" name="Left Brace 22"/>
              <p:cNvSpPr/>
              <p:nvPr/>
            </p:nvSpPr>
            <p:spPr>
              <a:xfrm>
                <a:off x="5381030" y="2362200"/>
                <a:ext cx="266700" cy="400050"/>
              </a:xfrm>
              <a:prstGeom prst="leftBrace">
                <a:avLst>
                  <a:gd name="adj1" fmla="val 7373"/>
                  <a:gd name="adj2" fmla="val 50000"/>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lang="en-US" sz="1600" dirty="0"/>
              </a:p>
            </p:txBody>
          </p:sp>
          <p:sp>
            <p:nvSpPr>
              <p:cNvPr id="24" name="Rounded Rectangle 23"/>
              <p:cNvSpPr/>
              <p:nvPr/>
            </p:nvSpPr>
            <p:spPr>
              <a:xfrm>
                <a:off x="5643265" y="1600200"/>
                <a:ext cx="1905000" cy="4953000"/>
              </a:xfrm>
              <a:prstGeom prst="roundRect">
                <a:avLst/>
              </a:prstGeom>
              <a:ln/>
            </p:spPr>
            <p:style>
              <a:lnRef idx="1">
                <a:schemeClr val="accent2"/>
              </a:lnRef>
              <a:fillRef idx="3">
                <a:schemeClr val="accent2"/>
              </a:fillRef>
              <a:effectRef idx="2">
                <a:schemeClr val="accent2"/>
              </a:effectRef>
              <a:fontRef idx="minor">
                <a:schemeClr val="lt1"/>
              </a:fontRef>
            </p:style>
            <p:txBody>
              <a:bodyPr rtlCol="0" anchor="t" anchorCtr="0"/>
              <a:lstStyle/>
              <a:p>
                <a:pPr algn="ctr"/>
                <a:r>
                  <a:rPr lang="en-US" b="1" dirty="0" smtClean="0"/>
                  <a:t>Platform</a:t>
                </a:r>
                <a:endParaRPr lang="en-US" sz="1600" b="1" dirty="0" smtClean="0"/>
              </a:p>
              <a:p>
                <a:pPr algn="ctr"/>
                <a:r>
                  <a:rPr lang="en-US" sz="1600" dirty="0" smtClean="0"/>
                  <a:t>as a Service</a:t>
                </a:r>
              </a:p>
            </p:txBody>
          </p:sp>
          <p:sp>
            <p:nvSpPr>
              <p:cNvPr id="25" name="Rounded Rectangle 24"/>
              <p:cNvSpPr/>
              <p:nvPr/>
            </p:nvSpPr>
            <p:spPr>
              <a:xfrm>
                <a:off x="5719465" y="5572125"/>
                <a:ext cx="1752600" cy="381000"/>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t" anchorCtr="0"/>
              <a:lstStyle/>
              <a:p>
                <a:pPr algn="ctr"/>
                <a:r>
                  <a:rPr lang="en-US" sz="1200" dirty="0" smtClean="0"/>
                  <a:t>Storage</a:t>
                </a:r>
              </a:p>
            </p:txBody>
          </p:sp>
          <p:sp>
            <p:nvSpPr>
              <p:cNvPr id="26" name="Rounded Rectangle 25"/>
              <p:cNvSpPr/>
              <p:nvPr/>
            </p:nvSpPr>
            <p:spPr>
              <a:xfrm>
                <a:off x="5719465" y="5124450"/>
                <a:ext cx="1752600" cy="381000"/>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t" anchorCtr="0"/>
              <a:lstStyle/>
              <a:p>
                <a:pPr algn="ctr"/>
                <a:r>
                  <a:rPr lang="en-US" sz="1200" dirty="0" smtClean="0"/>
                  <a:t>Server HW</a:t>
                </a:r>
              </a:p>
            </p:txBody>
          </p:sp>
          <p:sp>
            <p:nvSpPr>
              <p:cNvPr id="27" name="Rounded Rectangle 26"/>
              <p:cNvSpPr/>
              <p:nvPr/>
            </p:nvSpPr>
            <p:spPr>
              <a:xfrm>
                <a:off x="5719465" y="6019800"/>
                <a:ext cx="1752600" cy="381000"/>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t" anchorCtr="0"/>
              <a:lstStyle/>
              <a:p>
                <a:pPr algn="ctr"/>
                <a:r>
                  <a:rPr lang="en-US" sz="1200" dirty="0" smtClean="0"/>
                  <a:t>Networking</a:t>
                </a:r>
              </a:p>
            </p:txBody>
          </p:sp>
          <p:sp>
            <p:nvSpPr>
              <p:cNvPr id="28" name="Rounded Rectangle 27"/>
              <p:cNvSpPr/>
              <p:nvPr/>
            </p:nvSpPr>
            <p:spPr>
              <a:xfrm>
                <a:off x="5719465" y="4200525"/>
                <a:ext cx="1752600" cy="381000"/>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t" anchorCtr="0"/>
              <a:lstStyle/>
              <a:p>
                <a:pPr algn="ctr"/>
                <a:r>
                  <a:rPr lang="en-US" sz="1200" dirty="0" smtClean="0"/>
                  <a:t>Servers</a:t>
                </a:r>
              </a:p>
            </p:txBody>
          </p:sp>
          <p:sp>
            <p:nvSpPr>
              <p:cNvPr id="29" name="Rounded Rectangle 28"/>
              <p:cNvSpPr/>
              <p:nvPr/>
            </p:nvSpPr>
            <p:spPr>
              <a:xfrm>
                <a:off x="5719465" y="3752850"/>
                <a:ext cx="1752600" cy="381000"/>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t" anchorCtr="0"/>
              <a:lstStyle/>
              <a:p>
                <a:pPr algn="ctr"/>
                <a:r>
                  <a:rPr lang="en-US" sz="1200" dirty="0" smtClean="0"/>
                  <a:t>Databases</a:t>
                </a:r>
              </a:p>
            </p:txBody>
          </p:sp>
          <p:sp>
            <p:nvSpPr>
              <p:cNvPr id="30" name="Rounded Rectangle 29"/>
              <p:cNvSpPr/>
              <p:nvPr/>
            </p:nvSpPr>
            <p:spPr>
              <a:xfrm>
                <a:off x="5719465" y="4648200"/>
                <a:ext cx="1752600" cy="381000"/>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t" anchorCtr="0"/>
              <a:lstStyle/>
              <a:p>
                <a:pPr algn="ctr"/>
                <a:r>
                  <a:rPr lang="en-US" sz="1200" dirty="0" smtClean="0"/>
                  <a:t>Virtualization</a:t>
                </a:r>
              </a:p>
            </p:txBody>
          </p:sp>
          <p:sp>
            <p:nvSpPr>
              <p:cNvPr id="31" name="Rounded Rectangle 30"/>
              <p:cNvSpPr/>
              <p:nvPr/>
            </p:nvSpPr>
            <p:spPr>
              <a:xfrm>
                <a:off x="5719465" y="2828925"/>
                <a:ext cx="1752600" cy="381000"/>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t" anchorCtr="0"/>
              <a:lstStyle/>
              <a:p>
                <a:pPr algn="ctr"/>
                <a:r>
                  <a:rPr lang="en-US" sz="1200" dirty="0" smtClean="0"/>
                  <a:t>Runtimes</a:t>
                </a:r>
              </a:p>
            </p:txBody>
          </p:sp>
          <p:sp>
            <p:nvSpPr>
              <p:cNvPr id="32" name="Rounded Rectangle 31"/>
              <p:cNvSpPr/>
              <p:nvPr/>
            </p:nvSpPr>
            <p:spPr>
              <a:xfrm>
                <a:off x="5719465" y="2381250"/>
                <a:ext cx="1752600" cy="381000"/>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t" anchorCtr="0"/>
              <a:lstStyle/>
              <a:p>
                <a:pPr algn="ctr"/>
                <a:r>
                  <a:rPr lang="en-US" sz="1200" dirty="0" smtClean="0"/>
                  <a:t>Applications</a:t>
                </a:r>
              </a:p>
            </p:txBody>
          </p:sp>
          <p:sp>
            <p:nvSpPr>
              <p:cNvPr id="33" name="Rounded Rectangle 32"/>
              <p:cNvSpPr/>
              <p:nvPr/>
            </p:nvSpPr>
            <p:spPr>
              <a:xfrm>
                <a:off x="5719465" y="3276600"/>
                <a:ext cx="1752600" cy="381000"/>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t" anchorCtr="0"/>
              <a:lstStyle/>
              <a:p>
                <a:pPr algn="ctr"/>
                <a:r>
                  <a:rPr lang="en-US" sz="1100" dirty="0"/>
                  <a:t>Security &amp; Integration</a:t>
                </a:r>
              </a:p>
            </p:txBody>
          </p:sp>
        </p:grpSp>
        <p:grpSp>
          <p:nvGrpSpPr>
            <p:cNvPr id="10" name="Group 1"/>
            <p:cNvGrpSpPr/>
            <p:nvPr/>
          </p:nvGrpSpPr>
          <p:grpSpPr>
            <a:xfrm>
              <a:off x="8148935" y="1590500"/>
              <a:ext cx="1905000" cy="4953000"/>
              <a:chOff x="8347981" y="1657350"/>
              <a:chExt cx="1905000" cy="4953000"/>
            </a:xfrm>
          </p:grpSpPr>
          <p:sp>
            <p:nvSpPr>
              <p:cNvPr id="11" name="Rounded Rectangle 10"/>
              <p:cNvSpPr/>
              <p:nvPr/>
            </p:nvSpPr>
            <p:spPr>
              <a:xfrm>
                <a:off x="8347981" y="1657350"/>
                <a:ext cx="1905000" cy="4953000"/>
              </a:xfrm>
              <a:prstGeom prst="roundRect">
                <a:avLst/>
              </a:prstGeom>
              <a:ln/>
            </p:spPr>
            <p:style>
              <a:lnRef idx="1">
                <a:schemeClr val="accent2"/>
              </a:lnRef>
              <a:fillRef idx="3">
                <a:schemeClr val="accent2"/>
              </a:fillRef>
              <a:effectRef idx="2">
                <a:schemeClr val="accent2"/>
              </a:effectRef>
              <a:fontRef idx="minor">
                <a:schemeClr val="lt1"/>
              </a:fontRef>
            </p:style>
            <p:txBody>
              <a:bodyPr rtlCol="0" anchor="t" anchorCtr="0"/>
              <a:lstStyle/>
              <a:p>
                <a:pPr algn="ctr"/>
                <a:r>
                  <a:rPr lang="en-US" b="1" dirty="0" smtClean="0"/>
                  <a:t>Software</a:t>
                </a:r>
                <a:endParaRPr lang="en-US" sz="1600" b="1" dirty="0" smtClean="0"/>
              </a:p>
              <a:p>
                <a:pPr algn="ctr"/>
                <a:r>
                  <a:rPr lang="en-US" sz="1600" dirty="0" smtClean="0"/>
                  <a:t>as a Service</a:t>
                </a:r>
              </a:p>
            </p:txBody>
          </p:sp>
          <p:sp>
            <p:nvSpPr>
              <p:cNvPr id="12" name="Rounded Rectangle 11"/>
              <p:cNvSpPr/>
              <p:nvPr/>
            </p:nvSpPr>
            <p:spPr>
              <a:xfrm>
                <a:off x="8424181" y="5629275"/>
                <a:ext cx="1752600" cy="381000"/>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t" anchorCtr="0"/>
              <a:lstStyle/>
              <a:p>
                <a:pPr algn="ctr"/>
                <a:r>
                  <a:rPr lang="en-US" sz="1200" dirty="0" smtClean="0"/>
                  <a:t>Storage</a:t>
                </a:r>
              </a:p>
            </p:txBody>
          </p:sp>
          <p:sp>
            <p:nvSpPr>
              <p:cNvPr id="13" name="Rounded Rectangle 12"/>
              <p:cNvSpPr/>
              <p:nvPr/>
            </p:nvSpPr>
            <p:spPr>
              <a:xfrm>
                <a:off x="8424181" y="5181600"/>
                <a:ext cx="1752600" cy="381000"/>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t" anchorCtr="0"/>
              <a:lstStyle/>
              <a:p>
                <a:pPr algn="ctr"/>
                <a:r>
                  <a:rPr lang="en-US" sz="1200" dirty="0" smtClean="0"/>
                  <a:t>Server HW</a:t>
                </a:r>
              </a:p>
            </p:txBody>
          </p:sp>
          <p:sp>
            <p:nvSpPr>
              <p:cNvPr id="14" name="Rounded Rectangle 13"/>
              <p:cNvSpPr/>
              <p:nvPr/>
            </p:nvSpPr>
            <p:spPr>
              <a:xfrm>
                <a:off x="8424181" y="6076950"/>
                <a:ext cx="1752600" cy="381000"/>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t" anchorCtr="0"/>
              <a:lstStyle/>
              <a:p>
                <a:pPr algn="ctr"/>
                <a:r>
                  <a:rPr lang="en-US" sz="1200" dirty="0" smtClean="0"/>
                  <a:t>Networking</a:t>
                </a:r>
              </a:p>
            </p:txBody>
          </p:sp>
          <p:sp>
            <p:nvSpPr>
              <p:cNvPr id="15" name="Rounded Rectangle 14"/>
              <p:cNvSpPr/>
              <p:nvPr/>
            </p:nvSpPr>
            <p:spPr>
              <a:xfrm>
                <a:off x="8424181" y="4257675"/>
                <a:ext cx="1752600" cy="381000"/>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t" anchorCtr="0"/>
              <a:lstStyle/>
              <a:p>
                <a:pPr algn="ctr"/>
                <a:r>
                  <a:rPr lang="en-US" sz="1200" dirty="0" smtClean="0"/>
                  <a:t>Servers</a:t>
                </a:r>
              </a:p>
            </p:txBody>
          </p:sp>
          <p:sp>
            <p:nvSpPr>
              <p:cNvPr id="16" name="Rounded Rectangle 15"/>
              <p:cNvSpPr/>
              <p:nvPr/>
            </p:nvSpPr>
            <p:spPr>
              <a:xfrm>
                <a:off x="8424181" y="3810000"/>
                <a:ext cx="1752600" cy="381000"/>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t" anchorCtr="0"/>
              <a:lstStyle/>
              <a:p>
                <a:pPr algn="ctr"/>
                <a:r>
                  <a:rPr lang="en-US" sz="1200" dirty="0" smtClean="0"/>
                  <a:t>Databases</a:t>
                </a:r>
              </a:p>
            </p:txBody>
          </p:sp>
          <p:sp>
            <p:nvSpPr>
              <p:cNvPr id="17" name="Rounded Rectangle 16"/>
              <p:cNvSpPr/>
              <p:nvPr/>
            </p:nvSpPr>
            <p:spPr>
              <a:xfrm>
                <a:off x="8424181" y="4705350"/>
                <a:ext cx="1752600" cy="381000"/>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t" anchorCtr="0"/>
              <a:lstStyle/>
              <a:p>
                <a:pPr algn="ctr"/>
                <a:r>
                  <a:rPr lang="en-US" sz="1200" dirty="0" smtClean="0"/>
                  <a:t>Virtualization</a:t>
                </a:r>
              </a:p>
            </p:txBody>
          </p:sp>
          <p:sp>
            <p:nvSpPr>
              <p:cNvPr id="18" name="Rounded Rectangle 17"/>
              <p:cNvSpPr/>
              <p:nvPr/>
            </p:nvSpPr>
            <p:spPr>
              <a:xfrm>
                <a:off x="8424181" y="2886075"/>
                <a:ext cx="1752600" cy="381000"/>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t" anchorCtr="0"/>
              <a:lstStyle/>
              <a:p>
                <a:pPr algn="ctr"/>
                <a:r>
                  <a:rPr lang="en-US" sz="1200" dirty="0" smtClean="0"/>
                  <a:t>Runtimes</a:t>
                </a:r>
              </a:p>
            </p:txBody>
          </p:sp>
          <p:sp>
            <p:nvSpPr>
              <p:cNvPr id="19" name="Rounded Rectangle 18"/>
              <p:cNvSpPr/>
              <p:nvPr/>
            </p:nvSpPr>
            <p:spPr>
              <a:xfrm>
                <a:off x="8424181" y="2438400"/>
                <a:ext cx="1752600" cy="381000"/>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t" anchorCtr="0"/>
              <a:lstStyle/>
              <a:p>
                <a:pPr algn="ctr"/>
                <a:r>
                  <a:rPr lang="en-US" sz="1200" dirty="0"/>
                  <a:t>Applications</a:t>
                </a:r>
              </a:p>
            </p:txBody>
          </p:sp>
          <p:sp>
            <p:nvSpPr>
              <p:cNvPr id="20" name="Rounded Rectangle 19"/>
              <p:cNvSpPr/>
              <p:nvPr/>
            </p:nvSpPr>
            <p:spPr>
              <a:xfrm>
                <a:off x="8424181" y="3333750"/>
                <a:ext cx="1752600" cy="381000"/>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t" anchorCtr="0"/>
              <a:lstStyle/>
              <a:p>
                <a:pPr algn="ctr"/>
                <a:r>
                  <a:rPr lang="en-US" sz="1100" dirty="0"/>
                  <a:t>Security &amp; Integration</a:t>
                </a:r>
              </a:p>
            </p:txBody>
          </p:sp>
        </p:grpSp>
      </p:grpSp>
      <p:sp>
        <p:nvSpPr>
          <p:cNvPr id="61" name="Rounded Rectangular Callout 60"/>
          <p:cNvSpPr/>
          <p:nvPr/>
        </p:nvSpPr>
        <p:spPr>
          <a:xfrm>
            <a:off x="251520" y="4852737"/>
            <a:ext cx="933598" cy="1545372"/>
          </a:xfrm>
          <a:prstGeom prst="wedgeRoundRectCallout">
            <a:avLst>
              <a:gd name="adj1" fmla="val 77909"/>
              <a:gd name="adj2" fmla="val -17409"/>
              <a:gd name="adj3" fmla="val 16667"/>
            </a:avLst>
          </a:prstGeom>
          <a:solidFill>
            <a:srgbClr val="D9DCE7"/>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cs-CZ" dirty="0" smtClean="0">
                <a:solidFill>
                  <a:srgbClr val="002060"/>
                </a:solidFill>
              </a:rPr>
              <a:t>HW</a:t>
            </a:r>
            <a:endParaRPr lang="cs-CZ" dirty="0">
              <a:solidFill>
                <a:srgbClr val="002060"/>
              </a:solidFill>
            </a:endParaRPr>
          </a:p>
        </p:txBody>
      </p:sp>
      <p:sp>
        <p:nvSpPr>
          <p:cNvPr id="62" name="Rounded Rectangular Callout 61"/>
          <p:cNvSpPr/>
          <p:nvPr/>
        </p:nvSpPr>
        <p:spPr>
          <a:xfrm>
            <a:off x="251520" y="4287638"/>
            <a:ext cx="933598" cy="461305"/>
          </a:xfrm>
          <a:prstGeom prst="wedgeRoundRectCallout">
            <a:avLst>
              <a:gd name="adj1" fmla="val 68726"/>
              <a:gd name="adj2" fmla="val -8596"/>
              <a:gd name="adj3" fmla="val 16667"/>
            </a:avLst>
          </a:prstGeom>
          <a:solidFill>
            <a:srgbClr val="D9DCE7"/>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cs-CZ" dirty="0" smtClean="0">
                <a:solidFill>
                  <a:srgbClr val="002060"/>
                </a:solidFill>
              </a:rPr>
              <a:t>virtual</a:t>
            </a:r>
            <a:endParaRPr lang="cs-CZ" dirty="0">
              <a:solidFill>
                <a:srgbClr val="002060"/>
              </a:solidFill>
            </a:endParaRPr>
          </a:p>
        </p:txBody>
      </p:sp>
      <p:sp>
        <p:nvSpPr>
          <p:cNvPr id="63" name="Rounded Rectangular Callout 62"/>
          <p:cNvSpPr/>
          <p:nvPr/>
        </p:nvSpPr>
        <p:spPr>
          <a:xfrm>
            <a:off x="251520" y="3744774"/>
            <a:ext cx="933598" cy="461305"/>
          </a:xfrm>
          <a:prstGeom prst="wedgeRoundRectCallout">
            <a:avLst>
              <a:gd name="adj1" fmla="val 70767"/>
              <a:gd name="adj2" fmla="val -12725"/>
              <a:gd name="adj3" fmla="val 16667"/>
            </a:avLst>
          </a:prstGeom>
          <a:solidFill>
            <a:srgbClr val="D9DCE7"/>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cs-CZ" dirty="0" smtClean="0">
                <a:solidFill>
                  <a:srgbClr val="002060"/>
                </a:solidFill>
              </a:rPr>
              <a:t>DC</a:t>
            </a:r>
            <a:endParaRPr lang="cs-CZ" dirty="0">
              <a:solidFill>
                <a:srgbClr val="002060"/>
              </a:solidFill>
            </a:endParaRPr>
          </a:p>
        </p:txBody>
      </p:sp>
      <p:sp>
        <p:nvSpPr>
          <p:cNvPr id="64" name="Rounded Rectangular Callout 63"/>
          <p:cNvSpPr/>
          <p:nvPr/>
        </p:nvSpPr>
        <p:spPr>
          <a:xfrm>
            <a:off x="251520" y="1542873"/>
            <a:ext cx="933598" cy="2110259"/>
          </a:xfrm>
          <a:prstGeom prst="wedgeRoundRectCallout">
            <a:avLst>
              <a:gd name="adj1" fmla="val 84030"/>
              <a:gd name="adj2" fmla="val -6579"/>
              <a:gd name="adj3" fmla="val 16667"/>
            </a:avLst>
          </a:prstGeom>
          <a:solidFill>
            <a:srgbClr val="D9DCE7"/>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cs-CZ" dirty="0" smtClean="0">
                <a:solidFill>
                  <a:srgbClr val="002060"/>
                </a:solidFill>
              </a:rPr>
              <a:t>cloud</a:t>
            </a:r>
            <a:endParaRPr lang="cs-CZ" dirty="0">
              <a:solidFill>
                <a:srgbClr val="002060"/>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cstate="print"/>
          <a:srcRect/>
          <a:stretch>
            <a:fillRect/>
          </a:stretch>
        </p:blipFill>
        <p:spPr bwMode="auto">
          <a:xfrm>
            <a:off x="1043608" y="404664"/>
            <a:ext cx="6864762" cy="3227302"/>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Service Bus </a:t>
            </a:r>
            <a:r>
              <a:rPr lang="cs-CZ" dirty="0" smtClean="0"/>
              <a:t>- </a:t>
            </a:r>
            <a:r>
              <a:rPr lang="en-US" dirty="0" smtClean="0"/>
              <a:t>Topics</a:t>
            </a:r>
            <a:endParaRPr lang="cs-CZ" dirty="0"/>
          </a:p>
        </p:txBody>
      </p:sp>
      <p:sp>
        <p:nvSpPr>
          <p:cNvPr id="4" name="Content Placeholder 4"/>
          <p:cNvSpPr>
            <a:spLocks noGrp="1"/>
          </p:cNvSpPr>
          <p:nvPr>
            <p:ph sz="quarter" idx="13"/>
          </p:nvPr>
        </p:nvSpPr>
        <p:spPr>
          <a:xfrm>
            <a:off x="107504" y="3631966"/>
            <a:ext cx="8928992" cy="2821370"/>
          </a:xfrm>
        </p:spPr>
        <p:txBody>
          <a:bodyPr>
            <a:normAutofit lnSpcReduction="10000"/>
          </a:bodyPr>
          <a:lstStyle/>
          <a:p>
            <a:r>
              <a:rPr lang="en-US" b="1" dirty="0" smtClean="0"/>
              <a:t>Topics</a:t>
            </a:r>
            <a:endParaRPr lang="cs-CZ" b="1" dirty="0" smtClean="0"/>
          </a:p>
          <a:p>
            <a:pPr lvl="1"/>
            <a:r>
              <a:rPr lang="cs-CZ" dirty="0" smtClean="0"/>
              <a:t>publish / subscribe</a:t>
            </a:r>
          </a:p>
          <a:p>
            <a:pPr lvl="1"/>
            <a:r>
              <a:rPr lang="cs-CZ" dirty="0" smtClean="0"/>
              <a:t>sekvence </a:t>
            </a:r>
            <a:r>
              <a:rPr lang="cs-CZ" dirty="0"/>
              <a:t>zpráv </a:t>
            </a:r>
            <a:r>
              <a:rPr lang="cs-CZ" dirty="0" smtClean="0"/>
              <a:t>týkajících se nějakého </a:t>
            </a:r>
            <a:r>
              <a:rPr lang="en-US" dirty="0" smtClean="0"/>
              <a:t>'</a:t>
            </a:r>
            <a:r>
              <a:rPr lang="cs-CZ" dirty="0" smtClean="0"/>
              <a:t>tématu</a:t>
            </a:r>
            <a:r>
              <a:rPr lang="en-US" dirty="0" smtClean="0"/>
              <a:t>'</a:t>
            </a:r>
            <a:endParaRPr lang="cs-CZ" dirty="0"/>
          </a:p>
          <a:p>
            <a:pPr lvl="1"/>
            <a:r>
              <a:rPr lang="cs-CZ" dirty="0" smtClean="0"/>
              <a:t>předplatné (subscription) je </a:t>
            </a:r>
            <a:r>
              <a:rPr lang="cs-CZ" dirty="0"/>
              <a:t>definováno jménem a filtrem</a:t>
            </a:r>
          </a:p>
          <a:p>
            <a:pPr lvl="2"/>
            <a:r>
              <a:rPr lang="cs-CZ" dirty="0" smtClean="0"/>
              <a:t>filtr </a:t>
            </a:r>
            <a:r>
              <a:rPr lang="cs-CZ" dirty="0"/>
              <a:t>na základě vlastností zprávy (WHERE klauzule)</a:t>
            </a:r>
          </a:p>
          <a:p>
            <a:pPr lvl="1"/>
            <a:r>
              <a:rPr lang="cs-CZ" dirty="0" smtClean="0"/>
              <a:t>každé </a:t>
            </a:r>
            <a:r>
              <a:rPr lang="cs-CZ" dirty="0"/>
              <a:t>předplatné má svoji virtuální kopii </a:t>
            </a:r>
            <a:r>
              <a:rPr lang="cs-CZ" dirty="0" smtClean="0"/>
              <a:t>zprávy</a:t>
            </a:r>
          </a:p>
          <a:p>
            <a:pPr lvl="2"/>
            <a:r>
              <a:rPr lang="cs-CZ" dirty="0" smtClean="0"/>
              <a:t>jedna zpráva může být zpracovávána více příjemci</a:t>
            </a:r>
          </a:p>
          <a:p>
            <a:pPr lvl="1"/>
            <a:r>
              <a:rPr lang="cs-CZ" dirty="0" smtClean="0"/>
              <a:t>Rece</a:t>
            </a:r>
            <a:r>
              <a:rPr lang="en-US" dirty="0" err="1" smtClean="0"/>
              <a:t>i</a:t>
            </a:r>
            <a:r>
              <a:rPr lang="cs-CZ" dirty="0" smtClean="0"/>
              <a:t>ve/Delete</a:t>
            </a:r>
            <a:r>
              <a:rPr lang="cs-CZ" dirty="0" smtClean="0"/>
              <a:t>, Peek/Lock</a:t>
            </a:r>
            <a:endParaRPr lang="cs-CZ"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Bus </a:t>
            </a:r>
            <a:r>
              <a:rPr lang="cs-CZ" dirty="0" smtClean="0"/>
              <a:t>- </a:t>
            </a:r>
            <a:r>
              <a:rPr lang="en-US" dirty="0" smtClean="0"/>
              <a:t>Relays</a:t>
            </a:r>
            <a:endParaRPr lang="cs-CZ" dirty="0"/>
          </a:p>
        </p:txBody>
      </p:sp>
      <p:sp>
        <p:nvSpPr>
          <p:cNvPr id="4" name="Content Placeholder 4"/>
          <p:cNvSpPr>
            <a:spLocks noGrp="1"/>
          </p:cNvSpPr>
          <p:nvPr>
            <p:ph sz="quarter" idx="13"/>
          </p:nvPr>
        </p:nvSpPr>
        <p:spPr>
          <a:xfrm>
            <a:off x="107504" y="2089572"/>
            <a:ext cx="8928992" cy="4363764"/>
          </a:xfrm>
        </p:spPr>
        <p:txBody>
          <a:bodyPr anchor="t">
            <a:normAutofit/>
          </a:bodyPr>
          <a:lstStyle/>
          <a:p>
            <a:r>
              <a:rPr lang="en-US" b="1" dirty="0" smtClean="0"/>
              <a:t>Relays</a:t>
            </a:r>
            <a:endParaRPr lang="cs-CZ" b="1" dirty="0" smtClean="0"/>
          </a:p>
          <a:p>
            <a:pPr lvl="1"/>
            <a:r>
              <a:rPr lang="cs-CZ" dirty="0" smtClean="0"/>
              <a:t>obousměrné propojení</a:t>
            </a:r>
            <a:endParaRPr lang="en-US" dirty="0" smtClean="0"/>
          </a:p>
          <a:p>
            <a:pPr lvl="2"/>
            <a:r>
              <a:rPr lang="en-US" dirty="0" smtClean="0"/>
              <a:t>(</a:t>
            </a:r>
            <a:r>
              <a:rPr lang="en-US" dirty="0" err="1" smtClean="0"/>
              <a:t>na</a:t>
            </a:r>
            <a:r>
              <a:rPr lang="cs-CZ" dirty="0" smtClean="0"/>
              <a:t> rozdíl od Queues/Topics)</a:t>
            </a:r>
          </a:p>
          <a:p>
            <a:r>
              <a:rPr lang="cs-CZ" b="1" dirty="0" smtClean="0"/>
              <a:t>Motivace</a:t>
            </a:r>
          </a:p>
          <a:p>
            <a:pPr lvl="1"/>
            <a:r>
              <a:rPr lang="cs-CZ" dirty="0" smtClean="0"/>
              <a:t>obě </a:t>
            </a:r>
            <a:r>
              <a:rPr lang="en-US" dirty="0" err="1" smtClean="0"/>
              <a:t>apli</a:t>
            </a:r>
            <a:r>
              <a:rPr lang="cs-CZ" dirty="0" smtClean="0"/>
              <a:t>k</a:t>
            </a:r>
            <a:r>
              <a:rPr lang="en-US" dirty="0" smtClean="0"/>
              <a:t>a</a:t>
            </a:r>
            <a:r>
              <a:rPr lang="cs-CZ" dirty="0" smtClean="0"/>
              <a:t>ce za </a:t>
            </a:r>
            <a:r>
              <a:rPr lang="en-US" dirty="0" smtClean="0"/>
              <a:t>firewall</a:t>
            </a:r>
            <a:r>
              <a:rPr lang="cs-CZ" dirty="0" smtClean="0"/>
              <a:t>em</a:t>
            </a:r>
          </a:p>
          <a:p>
            <a:pPr lvl="2"/>
            <a:r>
              <a:rPr lang="cs-CZ" dirty="0" smtClean="0"/>
              <a:t>blokované příchozí porty</a:t>
            </a:r>
          </a:p>
          <a:p>
            <a:pPr lvl="1"/>
            <a:r>
              <a:rPr lang="en-US" dirty="0" smtClean="0"/>
              <a:t>NAT</a:t>
            </a:r>
            <a:r>
              <a:rPr lang="cs-CZ" dirty="0" smtClean="0"/>
              <a:t> - proměnlivá </a:t>
            </a:r>
            <a:r>
              <a:rPr lang="en-US" dirty="0" smtClean="0"/>
              <a:t>IP </a:t>
            </a:r>
            <a:r>
              <a:rPr lang="en-US" dirty="0" err="1" smtClean="0"/>
              <a:t>adres</a:t>
            </a:r>
            <a:r>
              <a:rPr lang="cs-CZ" dirty="0" smtClean="0"/>
              <a:t>a</a:t>
            </a:r>
          </a:p>
          <a:p>
            <a:r>
              <a:rPr lang="cs-CZ" b="1" dirty="0" smtClean="0"/>
              <a:t>Řešení</a:t>
            </a:r>
          </a:p>
          <a:p>
            <a:pPr lvl="1"/>
            <a:r>
              <a:rPr lang="cs-CZ" dirty="0" smtClean="0"/>
              <a:t>Service Bus Relay Service</a:t>
            </a:r>
          </a:p>
          <a:p>
            <a:pPr lvl="1"/>
            <a:r>
              <a:rPr lang="cs-CZ" dirty="0" smtClean="0"/>
              <a:t>obě aplikace se přihlásí</a:t>
            </a:r>
          </a:p>
          <a:p>
            <a:pPr lvl="1"/>
            <a:r>
              <a:rPr lang="cs-CZ" dirty="0" smtClean="0"/>
              <a:t>registr relay ids</a:t>
            </a:r>
          </a:p>
          <a:p>
            <a:pPr lvl="1"/>
            <a:endParaRPr lang="cs-CZ" dirty="0" smtClean="0"/>
          </a:p>
        </p:txBody>
      </p:sp>
      <p:pic>
        <p:nvPicPr>
          <p:cNvPr id="40962" name="Picture 2"/>
          <p:cNvPicPr>
            <a:picLocks noChangeAspect="1" noChangeArrowheads="1"/>
          </p:cNvPicPr>
          <p:nvPr/>
        </p:nvPicPr>
        <p:blipFill>
          <a:blip r:embed="rId2" cstate="print"/>
          <a:srcRect/>
          <a:stretch>
            <a:fillRect/>
          </a:stretch>
        </p:blipFill>
        <p:spPr bwMode="auto">
          <a:xfrm>
            <a:off x="1763688" y="476672"/>
            <a:ext cx="5626100" cy="1612900"/>
          </a:xfrm>
          <a:prstGeom prst="rect">
            <a:avLst/>
          </a:prstGeom>
          <a:noFill/>
          <a:ln w="9525">
            <a:noFill/>
            <a:miter lim="800000"/>
            <a:headEnd/>
            <a:tailEnd/>
          </a:ln>
        </p:spPr>
      </p:pic>
      <p:pic>
        <p:nvPicPr>
          <p:cNvPr id="9218" name="Picture 2" descr="http://blogs.msdn.com/blogfiles/cesardelatorre/WindowsLiveWriter/InternetServiceBusISBBiztalkServicesSoft_D0D1/image_2.png"/>
          <p:cNvPicPr>
            <a:picLocks noChangeAspect="1" noChangeArrowheads="1"/>
          </p:cNvPicPr>
          <p:nvPr/>
        </p:nvPicPr>
        <p:blipFill rotWithShape="1">
          <a:blip r:embed="rId3">
            <a:extLst>
              <a:ext uri="{28A0092B-C50C-407E-A947-70E740481C1C}">
                <a14:useLocalDpi xmlns:a14="http://schemas.microsoft.com/office/drawing/2010/main" val="0"/>
              </a:ext>
            </a:extLst>
          </a:blip>
          <a:srcRect l="4821" r="5520" b="6624"/>
          <a:stretch/>
        </p:blipFill>
        <p:spPr bwMode="auto">
          <a:xfrm>
            <a:off x="4018756" y="2492896"/>
            <a:ext cx="5040040" cy="40708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Caching</a:t>
            </a:r>
            <a:endParaRPr lang="cs-CZ" dirty="0"/>
          </a:p>
        </p:txBody>
      </p:sp>
      <p:pic>
        <p:nvPicPr>
          <p:cNvPr id="32770" name="Picture 2" descr="Windows Azure Caching"/>
          <p:cNvPicPr>
            <a:picLocks noChangeAspect="1" noChangeArrowheads="1"/>
          </p:cNvPicPr>
          <p:nvPr/>
        </p:nvPicPr>
        <p:blipFill>
          <a:blip r:embed="rId3" cstate="print"/>
          <a:srcRect/>
          <a:stretch>
            <a:fillRect/>
          </a:stretch>
        </p:blipFill>
        <p:spPr bwMode="auto">
          <a:xfrm>
            <a:off x="3707904" y="476672"/>
            <a:ext cx="5375920" cy="3200352"/>
          </a:xfrm>
          <a:prstGeom prst="rect">
            <a:avLst/>
          </a:prstGeom>
          <a:noFill/>
        </p:spPr>
      </p:pic>
      <p:sp>
        <p:nvSpPr>
          <p:cNvPr id="4" name="Content Placeholder 4"/>
          <p:cNvSpPr>
            <a:spLocks noGrp="1"/>
          </p:cNvSpPr>
          <p:nvPr>
            <p:ph sz="quarter" idx="13"/>
          </p:nvPr>
        </p:nvSpPr>
        <p:spPr>
          <a:xfrm>
            <a:off x="107504" y="476672"/>
            <a:ext cx="8928992" cy="6192688"/>
          </a:xfrm>
        </p:spPr>
        <p:txBody>
          <a:bodyPr anchor="t">
            <a:normAutofit lnSpcReduction="10000"/>
          </a:bodyPr>
          <a:lstStyle/>
          <a:p>
            <a:endParaRPr lang="cs-CZ" b="1" dirty="0" smtClean="0"/>
          </a:p>
          <a:p>
            <a:pPr marL="0" indent="0">
              <a:buNone/>
            </a:pPr>
            <a:endParaRPr lang="cs-CZ" b="1" dirty="0" smtClean="0"/>
          </a:p>
          <a:p>
            <a:pPr marL="0" indent="0">
              <a:buNone/>
            </a:pPr>
            <a:endParaRPr lang="cs-CZ" b="1" dirty="0" smtClean="0"/>
          </a:p>
          <a:p>
            <a:r>
              <a:rPr lang="cs-CZ" b="1" dirty="0" smtClean="0"/>
              <a:t>Caching</a:t>
            </a:r>
          </a:p>
          <a:p>
            <a:pPr lvl="1"/>
            <a:r>
              <a:rPr lang="cs-CZ" i="1" dirty="0" smtClean="0"/>
              <a:t>access to SQL, Tables </a:t>
            </a:r>
            <a:r>
              <a:rPr lang="en-US" i="1" dirty="0" smtClean="0"/>
              <a:t>&amp; Blobs is fast ...</a:t>
            </a:r>
          </a:p>
          <a:p>
            <a:pPr lvl="1"/>
            <a:r>
              <a:rPr lang="en-US" i="1" dirty="0" smtClean="0"/>
              <a:t>... but access to memory is </a:t>
            </a:r>
            <a:r>
              <a:rPr lang="en-US" b="1" i="1" dirty="0" smtClean="0"/>
              <a:t>much </a:t>
            </a:r>
            <a:r>
              <a:rPr lang="en-US" i="1" dirty="0" smtClean="0"/>
              <a:t>faster</a:t>
            </a:r>
            <a:endParaRPr lang="cs-CZ" i="1" dirty="0" smtClean="0"/>
          </a:p>
          <a:p>
            <a:pPr lvl="1"/>
            <a:r>
              <a:rPr lang="cs-CZ" dirty="0" smtClean="0"/>
              <a:t>intra-app, inter-app, inter-cloud</a:t>
            </a:r>
          </a:p>
          <a:p>
            <a:pPr lvl="1"/>
            <a:r>
              <a:rPr lang="cs-CZ" dirty="0" smtClean="0"/>
              <a:t>in-memory key/value store</a:t>
            </a:r>
          </a:p>
          <a:p>
            <a:pPr lvl="2"/>
            <a:r>
              <a:rPr lang="cs-CZ" dirty="0" smtClean="0"/>
              <a:t>value: any chunk of data</a:t>
            </a:r>
          </a:p>
          <a:p>
            <a:pPr lvl="2"/>
            <a:r>
              <a:rPr lang="cs-CZ" dirty="0" smtClean="0"/>
              <a:t>possibly structured</a:t>
            </a:r>
            <a:endParaRPr lang="en-US" dirty="0" smtClean="0"/>
          </a:p>
          <a:p>
            <a:pPr lvl="1"/>
            <a:r>
              <a:rPr lang="cs-CZ" dirty="0" smtClean="0"/>
              <a:t>Memcached</a:t>
            </a:r>
          </a:p>
          <a:p>
            <a:pPr lvl="2"/>
            <a:r>
              <a:rPr lang="en-US" dirty="0" smtClean="0"/>
              <a:t>‘</a:t>
            </a:r>
            <a:r>
              <a:rPr lang="cs-CZ" dirty="0" smtClean="0"/>
              <a:t>f</a:t>
            </a:r>
            <a:r>
              <a:rPr lang="en-US" dirty="0" err="1" smtClean="0"/>
              <a:t>ree</a:t>
            </a:r>
            <a:r>
              <a:rPr lang="en-US" dirty="0" smtClean="0"/>
              <a:t> </a:t>
            </a:r>
            <a:r>
              <a:rPr lang="en-US" dirty="0"/>
              <a:t>&amp; open source, high-performance, distributed memory object caching </a:t>
            </a:r>
            <a:r>
              <a:rPr lang="en-US" dirty="0" smtClean="0"/>
              <a:t>system’</a:t>
            </a:r>
            <a:endParaRPr lang="cs-CZ" dirty="0" smtClean="0"/>
          </a:p>
          <a:p>
            <a:pPr lvl="2"/>
            <a:r>
              <a:rPr lang="cs-CZ" dirty="0" smtClean="0"/>
              <a:t>Memcached protokol</a:t>
            </a:r>
          </a:p>
          <a:p>
            <a:pPr lvl="4"/>
            <a:endParaRPr lang="cs-CZ" sz="100" b="1" dirty="0" smtClean="0"/>
          </a:p>
          <a:p>
            <a:r>
              <a:rPr lang="en-US" b="1" dirty="0" smtClean="0"/>
              <a:t>Content </a:t>
            </a:r>
            <a:r>
              <a:rPr lang="en-US" b="1" dirty="0"/>
              <a:t>Delivery Network</a:t>
            </a:r>
            <a:endParaRPr lang="cs-CZ" b="1" dirty="0"/>
          </a:p>
          <a:p>
            <a:pPr lvl="1"/>
            <a:r>
              <a:rPr lang="cs-CZ" dirty="0"/>
              <a:t>mnoho uzlů rozmístěných po celé zemi, galaxii, ...</a:t>
            </a:r>
          </a:p>
          <a:p>
            <a:pPr lvl="1"/>
            <a:r>
              <a:rPr lang="cs-CZ" dirty="0"/>
              <a:t>první </a:t>
            </a:r>
            <a:r>
              <a:rPr lang="cs-CZ" dirty="0" smtClean="0"/>
              <a:t>přístup - kopie </a:t>
            </a:r>
            <a:r>
              <a:rPr lang="cs-CZ" dirty="0"/>
              <a:t>dat (blob) do uzlu CDN</a:t>
            </a:r>
          </a:p>
          <a:p>
            <a:pPr lvl="1"/>
            <a:r>
              <a:rPr lang="cs-CZ" dirty="0"/>
              <a:t>další </a:t>
            </a:r>
            <a:r>
              <a:rPr lang="cs-CZ" dirty="0" smtClean="0"/>
              <a:t>přístupy - jen </a:t>
            </a:r>
            <a:r>
              <a:rPr lang="cs-CZ" dirty="0"/>
              <a:t>k uzlu </a:t>
            </a:r>
            <a:r>
              <a:rPr lang="cs-CZ" dirty="0" smtClean="0"/>
              <a:t>CDN</a:t>
            </a:r>
            <a:endParaRPr lang="cs-CZ"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 &amp; Media</a:t>
            </a:r>
            <a:endParaRPr lang="cs-CZ" dirty="0"/>
          </a:p>
        </p:txBody>
      </p:sp>
      <p:sp>
        <p:nvSpPr>
          <p:cNvPr id="5" name="Content Placeholder 4"/>
          <p:cNvSpPr>
            <a:spLocks noGrp="1"/>
          </p:cNvSpPr>
          <p:nvPr>
            <p:ph sz="quarter" idx="13"/>
          </p:nvPr>
        </p:nvSpPr>
        <p:spPr>
          <a:xfrm>
            <a:off x="107504" y="3336826"/>
            <a:ext cx="3888432" cy="3384375"/>
          </a:xfrm>
        </p:spPr>
        <p:txBody>
          <a:bodyPr anchor="t">
            <a:normAutofit fontScale="92500" lnSpcReduction="10000"/>
          </a:bodyPr>
          <a:lstStyle/>
          <a:p>
            <a:r>
              <a:rPr lang="en-US" b="1" dirty="0" smtClean="0"/>
              <a:t>Video &amp; Media Services</a:t>
            </a:r>
          </a:p>
          <a:p>
            <a:pPr lvl="1"/>
            <a:r>
              <a:rPr lang="cs-CZ" dirty="0" err="1"/>
              <a:t>u</a:t>
            </a:r>
            <a:r>
              <a:rPr lang="en-US" dirty="0" err="1" smtClean="0"/>
              <a:t>ploadig</a:t>
            </a:r>
            <a:r>
              <a:rPr lang="en-US" dirty="0" smtClean="0"/>
              <a:t> - blob</a:t>
            </a:r>
          </a:p>
          <a:p>
            <a:pPr lvl="1"/>
            <a:r>
              <a:rPr lang="cs-CZ" dirty="0" smtClean="0"/>
              <a:t>e</a:t>
            </a:r>
            <a:r>
              <a:rPr lang="en-US" dirty="0" err="1" smtClean="0"/>
              <a:t>ncoding</a:t>
            </a:r>
            <a:endParaRPr lang="cs-CZ" dirty="0" smtClean="0"/>
          </a:p>
          <a:p>
            <a:pPr lvl="1"/>
            <a:r>
              <a:rPr lang="en-US" dirty="0" err="1" smtClean="0"/>
              <a:t>konverze</a:t>
            </a:r>
            <a:r>
              <a:rPr lang="en-US" dirty="0" smtClean="0"/>
              <a:t> form</a:t>
            </a:r>
            <a:r>
              <a:rPr lang="cs-CZ" dirty="0" smtClean="0"/>
              <a:t>átů</a:t>
            </a:r>
            <a:endParaRPr lang="en-US" dirty="0" smtClean="0"/>
          </a:p>
          <a:p>
            <a:pPr lvl="1"/>
            <a:r>
              <a:rPr lang="en-US" dirty="0" smtClean="0"/>
              <a:t>packaging</a:t>
            </a:r>
          </a:p>
          <a:p>
            <a:pPr lvl="1"/>
            <a:r>
              <a:rPr lang="cs-CZ" dirty="0" smtClean="0"/>
              <a:t>s</a:t>
            </a:r>
            <a:r>
              <a:rPr lang="en-US" dirty="0" err="1" smtClean="0"/>
              <a:t>treaming</a:t>
            </a:r>
            <a:endParaRPr lang="en-US" dirty="0"/>
          </a:p>
          <a:p>
            <a:pPr lvl="1"/>
            <a:r>
              <a:rPr lang="en-US" dirty="0" smtClean="0"/>
              <a:t>scheduling</a:t>
            </a:r>
          </a:p>
          <a:p>
            <a:pPr lvl="1"/>
            <a:r>
              <a:rPr lang="en-US" dirty="0" smtClean="0"/>
              <a:t>protection</a:t>
            </a:r>
          </a:p>
          <a:p>
            <a:pPr lvl="1"/>
            <a:r>
              <a:rPr lang="cs-CZ" dirty="0"/>
              <a:t>a</a:t>
            </a:r>
            <a:r>
              <a:rPr lang="en-US" dirty="0" err="1" smtClean="0"/>
              <a:t>dvertising</a:t>
            </a:r>
            <a:endParaRPr lang="en-US" dirty="0" smtClean="0"/>
          </a:p>
          <a:p>
            <a:pPr lvl="1"/>
            <a:r>
              <a:rPr lang="en-US" dirty="0" smtClean="0"/>
              <a:t>analytics</a:t>
            </a:r>
          </a:p>
        </p:txBody>
      </p:sp>
      <p:pic>
        <p:nvPicPr>
          <p:cNvPr id="1026" name="Picture 2" descr="Windows Azure Media Servic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476672"/>
            <a:ext cx="7479471" cy="236070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Securing Media with Windows Azure Media Servic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912" y="2837381"/>
            <a:ext cx="5311341" cy="3883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11111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GIS</a:t>
            </a:r>
            <a:r>
              <a:rPr lang="cs-CZ" dirty="0" smtClean="0"/>
              <a:t> / Maps</a:t>
            </a:r>
            <a:endParaRPr lang="cs-CZ" dirty="0"/>
          </a:p>
        </p:txBody>
      </p:sp>
      <p:sp>
        <p:nvSpPr>
          <p:cNvPr id="3" name="Content Placeholder 2"/>
          <p:cNvSpPr>
            <a:spLocks noGrp="1"/>
          </p:cNvSpPr>
          <p:nvPr>
            <p:ph sz="quarter" idx="13"/>
          </p:nvPr>
        </p:nvSpPr>
        <p:spPr>
          <a:xfrm>
            <a:off x="107504" y="548680"/>
            <a:ext cx="8928992" cy="2448272"/>
          </a:xfrm>
        </p:spPr>
        <p:txBody>
          <a:bodyPr anchor="t">
            <a:normAutofit/>
          </a:bodyPr>
          <a:lstStyle/>
          <a:p>
            <a:r>
              <a:rPr lang="en-US" b="1" dirty="0" smtClean="0"/>
              <a:t>Geographic Information Systems</a:t>
            </a:r>
            <a:endParaRPr lang="cs-CZ" b="1" dirty="0"/>
          </a:p>
          <a:p>
            <a:pPr lvl="1"/>
            <a:r>
              <a:rPr lang="en-US" dirty="0" err="1" smtClean="0"/>
              <a:t>mapy</a:t>
            </a:r>
            <a:endParaRPr lang="en-US" dirty="0" smtClean="0"/>
          </a:p>
          <a:p>
            <a:pPr lvl="2"/>
            <a:r>
              <a:rPr lang="en-US" dirty="0" smtClean="0"/>
              <a:t>free / private / special</a:t>
            </a:r>
          </a:p>
          <a:p>
            <a:pPr lvl="1"/>
            <a:r>
              <a:rPr lang="en-US" dirty="0" err="1" smtClean="0"/>
              <a:t>vazby</a:t>
            </a:r>
            <a:r>
              <a:rPr lang="en-US" dirty="0" smtClean="0"/>
              <a:t> </a:t>
            </a:r>
            <a:r>
              <a:rPr lang="en-US" dirty="0" err="1" smtClean="0"/>
              <a:t>na</a:t>
            </a:r>
            <a:r>
              <a:rPr lang="en-US" dirty="0" smtClean="0"/>
              <a:t> </a:t>
            </a:r>
            <a:r>
              <a:rPr lang="cs-CZ" dirty="0" smtClean="0"/>
              <a:t>sémantická/</a:t>
            </a:r>
            <a:r>
              <a:rPr lang="en-US" dirty="0" err="1" smtClean="0"/>
              <a:t>rel</a:t>
            </a:r>
            <a:r>
              <a:rPr lang="cs-CZ" dirty="0" smtClean="0"/>
              <a:t>ační</a:t>
            </a:r>
            <a:r>
              <a:rPr lang="en-US" dirty="0" smtClean="0"/>
              <a:t> data</a:t>
            </a:r>
            <a:endParaRPr lang="cs-CZ" dirty="0" smtClean="0"/>
          </a:p>
          <a:p>
            <a:pPr lvl="1"/>
            <a:r>
              <a:rPr lang="cs-CZ" dirty="0" smtClean="0"/>
              <a:t>offline / online / cache</a:t>
            </a:r>
            <a:endParaRPr lang="en-US" dirty="0" smtClean="0"/>
          </a:p>
          <a:p>
            <a:pPr lvl="1"/>
            <a:r>
              <a:rPr lang="en-US" dirty="0" smtClean="0"/>
              <a:t>API, web</a:t>
            </a:r>
            <a:r>
              <a:rPr lang="cs-CZ" dirty="0" smtClean="0"/>
              <a:t>, mobile</a:t>
            </a:r>
            <a:endParaRPr lang="en-US" dirty="0" smtClean="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2298767"/>
            <a:ext cx="5767136" cy="4429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82836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107504" y="548680"/>
            <a:ext cx="3888432" cy="6192688"/>
          </a:xfrm>
          <a:prstGeom prst="rect">
            <a:avLst/>
          </a:prstGeom>
        </p:spPr>
        <p:txBody>
          <a:bodyPr vert="horz" anchor="t" anchorCtr="0">
            <a:normAutofit/>
          </a:bodyPr>
          <a:lstStyle>
            <a:lvl1pPr marL="274320" indent="-274320" algn="l" rtl="0" eaLnBrk="1" latinLnBrk="0" hangingPunct="1">
              <a:spcBef>
                <a:spcPts val="600"/>
              </a:spcBef>
              <a:buClr>
                <a:schemeClr val="accent1"/>
              </a:buClr>
              <a:buSzPct val="76000"/>
              <a:buFont typeface="Wingdings 3"/>
              <a:buChar char=""/>
              <a:defRPr kumimoji="0" sz="2400" kern="1200">
                <a:solidFill>
                  <a:schemeClr val="accent6"/>
                </a:solidFill>
                <a:latin typeface="+mn-lt"/>
                <a:ea typeface="+mn-ea"/>
                <a:cs typeface="+mn-cs"/>
              </a:defRPr>
            </a:lvl1pPr>
            <a:lvl2pPr marL="548640" indent="-274320" algn="l" rtl="0" eaLnBrk="1" latinLnBrk="0" hangingPunct="1">
              <a:spcBef>
                <a:spcPts val="500"/>
              </a:spcBef>
              <a:buClr>
                <a:schemeClr val="tx1"/>
              </a:buClr>
              <a:buSzPct val="76000"/>
              <a:buFont typeface="Wingdings 3"/>
              <a:buChar char=""/>
              <a:defRPr kumimoji="0" sz="2000" kern="1200">
                <a:solidFill>
                  <a:schemeClr val="tx1"/>
                </a:solidFill>
                <a:latin typeface="+mn-lt"/>
                <a:ea typeface="+mn-ea"/>
                <a:cs typeface="+mn-cs"/>
              </a:defRPr>
            </a:lvl2pPr>
            <a:lvl3pPr marL="822960" indent="-228600" algn="l" rtl="0" eaLnBrk="1" latinLnBrk="0" hangingPunct="1">
              <a:spcBef>
                <a:spcPts val="500"/>
              </a:spcBef>
              <a:buClr>
                <a:schemeClr val="accent6"/>
              </a:buClr>
              <a:buSzPct val="76000"/>
              <a:buFont typeface="Wingdings" pitchFamily="2" charset="2"/>
              <a:buChar char="§"/>
              <a:defRPr kumimoji="0" sz="1800" kern="1200">
                <a:solidFill>
                  <a:schemeClr val="accent6"/>
                </a:solidFill>
                <a:latin typeface="+mn-lt"/>
                <a:ea typeface="+mn-ea"/>
                <a:cs typeface="+mn-cs"/>
              </a:defRPr>
            </a:lvl3pPr>
            <a:lvl4pPr marL="1097280" indent="-228600" algn="l" rtl="0" eaLnBrk="1" latinLnBrk="0" hangingPunct="1">
              <a:spcBef>
                <a:spcPts val="400"/>
              </a:spcBef>
              <a:buClr>
                <a:schemeClr val="tx1"/>
              </a:buClr>
              <a:buSzPct val="70000"/>
              <a:buFont typeface="Wingdings" pitchFamily="2" charset="2"/>
              <a:buChar char="§"/>
              <a:defRPr kumimoji="0" sz="1600" kern="1200">
                <a:solidFill>
                  <a:schemeClr val="tx1"/>
                </a:solidFill>
                <a:latin typeface="+mn-lt"/>
                <a:ea typeface="+mn-ea"/>
                <a:cs typeface="+mn-cs"/>
              </a:defRPr>
            </a:lvl4pPr>
            <a:lvl5pPr marL="180000" indent="-228600" algn="l" rtl="0" eaLnBrk="1" latinLnBrk="0" hangingPunct="1">
              <a:spcBef>
                <a:spcPts val="600"/>
              </a:spcBef>
              <a:spcAft>
                <a:spcPts val="600"/>
              </a:spcAft>
              <a:buClr>
                <a:schemeClr val="accent2"/>
              </a:buClr>
              <a:buSzPct val="70000"/>
              <a:buFont typeface="Wingdings"/>
              <a:buNone/>
              <a:defRPr kumimoji="0" lang="en-US" sz="1400" b="1" kern="1200" dirty="0">
                <a:solidFill>
                  <a:schemeClr val="accent5"/>
                </a:solidFill>
                <a:latin typeface="Consolas" pitchFamily="49" charset="0"/>
                <a:ea typeface="+mn-ea"/>
                <a:cs typeface="Consolas" pitchFamily="49" charset="0"/>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en-US" dirty="0" smtClean="0"/>
              <a:t>server-side</a:t>
            </a:r>
          </a:p>
          <a:p>
            <a:pPr lvl="1"/>
            <a:r>
              <a:rPr lang="cs-CZ" dirty="0"/>
              <a:t>tenký klient, mobil</a:t>
            </a:r>
            <a:endParaRPr lang="en-US" dirty="0"/>
          </a:p>
          <a:p>
            <a:pPr lvl="1"/>
            <a:r>
              <a:rPr lang="cs-CZ" dirty="0"/>
              <a:t>problém: latence, </a:t>
            </a:r>
            <a:r>
              <a:rPr lang="cs-CZ" dirty="0" smtClean="0"/>
              <a:t>propustnost</a:t>
            </a:r>
            <a:endParaRPr lang="en-US" dirty="0" smtClean="0"/>
          </a:p>
          <a:p>
            <a:pPr lvl="1"/>
            <a:r>
              <a:rPr lang="en-US" dirty="0" smtClean="0"/>
              <a:t>multiplayer / community</a:t>
            </a:r>
            <a:endParaRPr lang="cs-CZ" dirty="0"/>
          </a:p>
          <a:p>
            <a:r>
              <a:rPr lang="en-US" dirty="0" smtClean="0"/>
              <a:t>client-side</a:t>
            </a:r>
            <a:endParaRPr lang="cs-CZ" dirty="0" smtClean="0"/>
          </a:p>
          <a:p>
            <a:pPr lvl="1"/>
            <a:r>
              <a:rPr lang="cs-CZ" dirty="0" smtClean="0"/>
              <a:t>deployment</a:t>
            </a:r>
          </a:p>
          <a:p>
            <a:pPr lvl="1"/>
            <a:r>
              <a:rPr lang="en-US" dirty="0"/>
              <a:t>prost</a:t>
            </a:r>
            <a:r>
              <a:rPr lang="cs-CZ" dirty="0"/>
              <a:t>ředí, mapy, levely</a:t>
            </a:r>
          </a:p>
          <a:p>
            <a:pPr lvl="1"/>
            <a:r>
              <a:rPr lang="en-US" dirty="0" smtClean="0"/>
              <a:t>save to cloud + change device</a:t>
            </a:r>
            <a:endParaRPr lang="cs-CZ" dirty="0" smtClean="0"/>
          </a:p>
          <a:p>
            <a:pPr lvl="1"/>
            <a:r>
              <a:rPr lang="cs-CZ" dirty="0" smtClean="0"/>
              <a:t>multiplayer / social gaming</a:t>
            </a:r>
            <a:endParaRPr lang="en-US" dirty="0" smtClean="0"/>
          </a:p>
          <a:p>
            <a:pPr lvl="1"/>
            <a:r>
              <a:rPr lang="cs-CZ" dirty="0" smtClean="0"/>
              <a:t>DRM – boj proti </a:t>
            </a:r>
          </a:p>
          <a:p>
            <a:r>
              <a:rPr lang="cs-CZ" dirty="0" smtClean="0"/>
              <a:t>mobile services</a:t>
            </a:r>
          </a:p>
          <a:p>
            <a:pPr lvl="1"/>
            <a:r>
              <a:rPr lang="cs-CZ" dirty="0" smtClean="0"/>
              <a:t>autentizace</a:t>
            </a:r>
          </a:p>
          <a:p>
            <a:pPr lvl="1"/>
            <a:r>
              <a:rPr lang="cs-CZ" dirty="0" smtClean="0"/>
              <a:t>push-notifications</a:t>
            </a:r>
          </a:p>
        </p:txBody>
      </p:sp>
      <p:sp>
        <p:nvSpPr>
          <p:cNvPr id="2" name="Title 1"/>
          <p:cNvSpPr>
            <a:spLocks noGrp="1"/>
          </p:cNvSpPr>
          <p:nvPr>
            <p:ph type="title"/>
          </p:nvPr>
        </p:nvSpPr>
        <p:spPr/>
        <p:txBody>
          <a:bodyPr/>
          <a:lstStyle/>
          <a:p>
            <a:r>
              <a:rPr lang="en-US" dirty="0" smtClean="0"/>
              <a:t>Gaming</a:t>
            </a:r>
            <a:endParaRPr lang="cs-CZ" dirty="0"/>
          </a:p>
        </p:txBody>
      </p:sp>
      <p:pic>
        <p:nvPicPr>
          <p:cNvPr id="12290" name="Picture 2" descr="http://static.freepik.com/free-photo/one-eyed-pirate-vector_9566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2543" y="4005064"/>
            <a:ext cx="446546" cy="446546"/>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C:\F\dl\InfoExch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8029" y="908720"/>
            <a:ext cx="5099961" cy="2232248"/>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F\dl\TelemetryProcess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936" y="3501008"/>
            <a:ext cx="5099961" cy="266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55788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476672"/>
            <a:ext cx="5937473" cy="45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cs-CZ" dirty="0" smtClean="0"/>
              <a:t>Marketplace</a:t>
            </a:r>
            <a:endParaRPr lang="cs-CZ" dirty="0"/>
          </a:p>
        </p:txBody>
      </p:sp>
      <p:sp>
        <p:nvSpPr>
          <p:cNvPr id="5" name="Content Placeholder 4"/>
          <p:cNvSpPr>
            <a:spLocks noGrp="1"/>
          </p:cNvSpPr>
          <p:nvPr>
            <p:ph sz="quarter" idx="13"/>
          </p:nvPr>
        </p:nvSpPr>
        <p:spPr>
          <a:xfrm>
            <a:off x="107504" y="3429000"/>
            <a:ext cx="8856984" cy="3024336"/>
          </a:xfrm>
        </p:spPr>
        <p:txBody>
          <a:bodyPr anchor="t">
            <a:normAutofit/>
          </a:bodyPr>
          <a:lstStyle/>
          <a:p>
            <a:r>
              <a:rPr lang="en-US" b="1" dirty="0" smtClean="0"/>
              <a:t>Marketplace</a:t>
            </a:r>
          </a:p>
          <a:p>
            <a:pPr lvl="1"/>
            <a:r>
              <a:rPr lang="en-US" dirty="0" smtClean="0"/>
              <a:t>applications/services</a:t>
            </a:r>
          </a:p>
          <a:p>
            <a:pPr lvl="1"/>
            <a:r>
              <a:rPr lang="en-US" dirty="0" smtClean="0"/>
              <a:t>data - mp3, </a:t>
            </a:r>
            <a:r>
              <a:rPr lang="en-US" dirty="0"/>
              <a:t>e-books, ...</a:t>
            </a:r>
            <a:endParaRPr lang="en-US" dirty="0" smtClean="0"/>
          </a:p>
          <a:p>
            <a:pPr lvl="1"/>
            <a:r>
              <a:rPr lang="en-US" dirty="0" smtClean="0"/>
              <a:t>publishers</a:t>
            </a:r>
            <a:endParaRPr lang="cs-CZ" dirty="0"/>
          </a:p>
          <a:p>
            <a:pPr lvl="2"/>
            <a:r>
              <a:rPr lang="en-US" dirty="0" smtClean="0"/>
              <a:t>pricing</a:t>
            </a:r>
            <a:r>
              <a:rPr lang="cs-CZ" dirty="0" smtClean="0"/>
              <a:t> </a:t>
            </a:r>
            <a:r>
              <a:rPr lang="en-US" dirty="0"/>
              <a:t>/</a:t>
            </a:r>
            <a:r>
              <a:rPr lang="cs-CZ" dirty="0"/>
              <a:t> </a:t>
            </a:r>
            <a:r>
              <a:rPr lang="en-US" dirty="0" smtClean="0"/>
              <a:t>updates</a:t>
            </a:r>
            <a:r>
              <a:rPr lang="cs-CZ" dirty="0" smtClean="0"/>
              <a:t> </a:t>
            </a:r>
            <a:r>
              <a:rPr lang="en-US" dirty="0"/>
              <a:t>/</a:t>
            </a:r>
            <a:r>
              <a:rPr lang="cs-CZ" dirty="0"/>
              <a:t> </a:t>
            </a:r>
            <a:r>
              <a:rPr lang="en-US" dirty="0" smtClean="0"/>
              <a:t>ranking</a:t>
            </a:r>
            <a:r>
              <a:rPr lang="cs-CZ" dirty="0" smtClean="0"/>
              <a:t> </a:t>
            </a:r>
            <a:r>
              <a:rPr lang="en-US" dirty="0"/>
              <a:t>/</a:t>
            </a:r>
            <a:r>
              <a:rPr lang="cs-CZ" dirty="0"/>
              <a:t> </a:t>
            </a:r>
            <a:r>
              <a:rPr lang="en-US" dirty="0"/>
              <a:t>evaluation</a:t>
            </a:r>
            <a:r>
              <a:rPr lang="cs-CZ" dirty="0"/>
              <a:t> </a:t>
            </a:r>
            <a:r>
              <a:rPr lang="en-US" dirty="0"/>
              <a:t>/...</a:t>
            </a:r>
          </a:p>
          <a:p>
            <a:pPr lvl="1"/>
            <a:r>
              <a:rPr lang="en-US" dirty="0" smtClean="0"/>
              <a:t>customers</a:t>
            </a:r>
            <a:endParaRPr lang="cs-CZ" dirty="0"/>
          </a:p>
          <a:p>
            <a:pPr lvl="2"/>
            <a:r>
              <a:rPr lang="en-US" dirty="0" smtClean="0"/>
              <a:t>identity</a:t>
            </a:r>
            <a:r>
              <a:rPr lang="cs-CZ" dirty="0" smtClean="0"/>
              <a:t> </a:t>
            </a:r>
            <a:r>
              <a:rPr lang="en-US" dirty="0"/>
              <a:t>/</a:t>
            </a:r>
            <a:r>
              <a:rPr lang="cs-CZ" dirty="0"/>
              <a:t> </a:t>
            </a:r>
            <a:r>
              <a:rPr lang="en-US" dirty="0" smtClean="0"/>
              <a:t>subscriptions</a:t>
            </a:r>
            <a:r>
              <a:rPr lang="cs-CZ" dirty="0" smtClean="0"/>
              <a:t> </a:t>
            </a:r>
            <a:r>
              <a:rPr lang="en-US" dirty="0"/>
              <a:t>/</a:t>
            </a:r>
            <a:r>
              <a:rPr lang="cs-CZ" dirty="0"/>
              <a:t> </a:t>
            </a:r>
            <a:r>
              <a:rPr lang="en-US" dirty="0"/>
              <a:t>push</a:t>
            </a:r>
            <a:r>
              <a:rPr lang="cs-CZ" dirty="0"/>
              <a:t> </a:t>
            </a:r>
            <a:r>
              <a:rPr lang="en-US" dirty="0" smtClean="0"/>
              <a:t>/</a:t>
            </a:r>
            <a:r>
              <a:rPr lang="cs-CZ" dirty="0" smtClean="0"/>
              <a:t> </a:t>
            </a:r>
            <a:r>
              <a:rPr lang="en-US" dirty="0" smtClean="0"/>
              <a:t>updates</a:t>
            </a:r>
            <a:r>
              <a:rPr lang="cs-CZ" dirty="0" smtClean="0"/>
              <a:t> </a:t>
            </a:r>
            <a:r>
              <a:rPr lang="en-US" dirty="0"/>
              <a:t>/</a:t>
            </a:r>
            <a:r>
              <a:rPr lang="cs-CZ" dirty="0"/>
              <a:t> </a:t>
            </a:r>
            <a:r>
              <a:rPr lang="en-US" dirty="0"/>
              <a:t>reviews</a:t>
            </a:r>
            <a:r>
              <a:rPr lang="cs-CZ" dirty="0"/>
              <a:t> </a:t>
            </a:r>
            <a:r>
              <a:rPr lang="en-US" dirty="0"/>
              <a:t>/</a:t>
            </a:r>
            <a:r>
              <a:rPr lang="cs-CZ" dirty="0"/>
              <a:t> </a:t>
            </a:r>
            <a:r>
              <a:rPr lang="en-US" dirty="0"/>
              <a:t>ranking</a:t>
            </a:r>
            <a:r>
              <a:rPr lang="cs-CZ" dirty="0"/>
              <a:t> </a:t>
            </a:r>
            <a:r>
              <a:rPr lang="en-US" dirty="0"/>
              <a:t>/</a:t>
            </a:r>
            <a:r>
              <a:rPr lang="cs-CZ" dirty="0"/>
              <a:t> </a:t>
            </a:r>
            <a:r>
              <a:rPr lang="en-US" dirty="0" smtClean="0"/>
              <a:t>...</a:t>
            </a:r>
            <a:endParaRPr lang="en-US" dirty="0"/>
          </a:p>
          <a:p>
            <a:pPr lvl="1"/>
            <a:r>
              <a:rPr lang="en-US" dirty="0" smtClean="0"/>
              <a:t>publishing</a:t>
            </a:r>
            <a:r>
              <a:rPr lang="cs-CZ" dirty="0" smtClean="0"/>
              <a:t> / subscription</a:t>
            </a:r>
            <a:r>
              <a:rPr lang="en-US" dirty="0" smtClean="0"/>
              <a:t> API</a:t>
            </a:r>
          </a:p>
        </p:txBody>
      </p:sp>
    </p:spTree>
    <p:extLst>
      <p:ext uri="{BB962C8B-B14F-4D97-AF65-F5344CB8AC3E}">
        <p14:creationId xmlns:p14="http://schemas.microsoft.com/office/powerpoint/2010/main" val="7417927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&amp;</a:t>
            </a:r>
            <a:r>
              <a:rPr lang="cs-CZ" dirty="0" smtClean="0"/>
              <a:t> more...</a:t>
            </a:r>
            <a:endParaRPr lang="cs-CZ" dirty="0"/>
          </a:p>
        </p:txBody>
      </p:sp>
      <p:sp>
        <p:nvSpPr>
          <p:cNvPr id="4" name="Content Placeholder 2"/>
          <p:cNvSpPr txBox="1">
            <a:spLocks/>
          </p:cNvSpPr>
          <p:nvPr/>
        </p:nvSpPr>
        <p:spPr>
          <a:xfrm>
            <a:off x="107504" y="568896"/>
            <a:ext cx="8928992" cy="6192688"/>
          </a:xfrm>
          <a:prstGeom prst="rect">
            <a:avLst/>
          </a:prstGeom>
        </p:spPr>
        <p:txBody>
          <a:bodyPr vert="horz" anchor="t" anchorCtr="0">
            <a:normAutofit/>
          </a:bodyPr>
          <a:lstStyle>
            <a:lvl1pPr marL="274320" indent="-274320" algn="l" rtl="0" eaLnBrk="1" latinLnBrk="0" hangingPunct="1">
              <a:spcBef>
                <a:spcPts val="600"/>
              </a:spcBef>
              <a:buClr>
                <a:schemeClr val="accent1"/>
              </a:buClr>
              <a:buSzPct val="76000"/>
              <a:buFont typeface="Wingdings 3"/>
              <a:buChar char=""/>
              <a:defRPr kumimoji="0" sz="2400" kern="1200">
                <a:solidFill>
                  <a:schemeClr val="accent6"/>
                </a:solidFill>
                <a:latin typeface="+mn-lt"/>
                <a:ea typeface="+mn-ea"/>
                <a:cs typeface="+mn-cs"/>
              </a:defRPr>
            </a:lvl1pPr>
            <a:lvl2pPr marL="548640" indent="-274320" algn="l" rtl="0" eaLnBrk="1" latinLnBrk="0" hangingPunct="1">
              <a:spcBef>
                <a:spcPts val="500"/>
              </a:spcBef>
              <a:buClr>
                <a:schemeClr val="tx1"/>
              </a:buClr>
              <a:buSzPct val="76000"/>
              <a:buFont typeface="Wingdings 3"/>
              <a:buChar char=""/>
              <a:defRPr kumimoji="0" sz="2000" kern="1200">
                <a:solidFill>
                  <a:schemeClr val="tx1"/>
                </a:solidFill>
                <a:latin typeface="+mn-lt"/>
                <a:ea typeface="+mn-ea"/>
                <a:cs typeface="+mn-cs"/>
              </a:defRPr>
            </a:lvl2pPr>
            <a:lvl3pPr marL="822960" indent="-228600" algn="l" rtl="0" eaLnBrk="1" latinLnBrk="0" hangingPunct="1">
              <a:spcBef>
                <a:spcPts val="500"/>
              </a:spcBef>
              <a:buClr>
                <a:schemeClr val="accent6"/>
              </a:buClr>
              <a:buSzPct val="76000"/>
              <a:buFont typeface="Wingdings" pitchFamily="2" charset="2"/>
              <a:buChar char="§"/>
              <a:defRPr kumimoji="0" sz="1800" kern="1200">
                <a:solidFill>
                  <a:schemeClr val="accent6"/>
                </a:solidFill>
                <a:latin typeface="+mn-lt"/>
                <a:ea typeface="+mn-ea"/>
                <a:cs typeface="+mn-cs"/>
              </a:defRPr>
            </a:lvl3pPr>
            <a:lvl4pPr marL="1097280" indent="-228600" algn="l" rtl="0" eaLnBrk="1" latinLnBrk="0" hangingPunct="1">
              <a:spcBef>
                <a:spcPts val="400"/>
              </a:spcBef>
              <a:buClr>
                <a:schemeClr val="tx1"/>
              </a:buClr>
              <a:buSzPct val="70000"/>
              <a:buFont typeface="Wingdings" pitchFamily="2" charset="2"/>
              <a:buChar char="§"/>
              <a:defRPr kumimoji="0" sz="1600" kern="1200">
                <a:solidFill>
                  <a:schemeClr val="tx1"/>
                </a:solidFill>
                <a:latin typeface="+mn-lt"/>
                <a:ea typeface="+mn-ea"/>
                <a:cs typeface="+mn-cs"/>
              </a:defRPr>
            </a:lvl4pPr>
            <a:lvl5pPr marL="180000" indent="-228600" algn="l" rtl="0" eaLnBrk="1" latinLnBrk="0" hangingPunct="1">
              <a:spcBef>
                <a:spcPts val="600"/>
              </a:spcBef>
              <a:spcAft>
                <a:spcPts val="600"/>
              </a:spcAft>
              <a:buClr>
                <a:schemeClr val="accent2"/>
              </a:buClr>
              <a:buSzPct val="70000"/>
              <a:buFont typeface="Wingdings"/>
              <a:buNone/>
              <a:defRPr kumimoji="0" lang="en-US" sz="1400" b="1" kern="1200" dirty="0">
                <a:solidFill>
                  <a:schemeClr val="accent5"/>
                </a:solidFill>
                <a:latin typeface="Consolas" pitchFamily="49" charset="0"/>
                <a:ea typeface="+mn-ea"/>
                <a:cs typeface="Consolas" pitchFamily="49" charset="0"/>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cs-CZ" b="1" dirty="0" smtClean="0"/>
              <a:t>Další cloudové služby</a:t>
            </a:r>
          </a:p>
          <a:p>
            <a:pPr lvl="1"/>
            <a:r>
              <a:rPr lang="cs-CZ" dirty="0" smtClean="0"/>
              <a:t>vyhledávání</a:t>
            </a:r>
            <a:endParaRPr lang="en-US" dirty="0" smtClean="0"/>
          </a:p>
          <a:p>
            <a:pPr lvl="2"/>
            <a:r>
              <a:rPr lang="cs-CZ" dirty="0" smtClean="0"/>
              <a:t>text, img, video</a:t>
            </a:r>
            <a:endParaRPr lang="en-US" dirty="0" smtClean="0"/>
          </a:p>
          <a:p>
            <a:pPr lvl="2"/>
            <a:r>
              <a:rPr lang="cs-CZ" dirty="0" smtClean="0"/>
              <a:t>similarity search</a:t>
            </a:r>
            <a:endParaRPr lang="en-US" dirty="0" smtClean="0"/>
          </a:p>
          <a:p>
            <a:pPr lvl="1"/>
            <a:r>
              <a:rPr lang="cs-CZ" dirty="0" smtClean="0"/>
              <a:t>jazykové a překladatelské služby</a:t>
            </a:r>
          </a:p>
          <a:p>
            <a:pPr lvl="2"/>
            <a:r>
              <a:rPr lang="cs-CZ" dirty="0" smtClean="0"/>
              <a:t>translation API</a:t>
            </a:r>
          </a:p>
          <a:p>
            <a:pPr lvl="2"/>
            <a:r>
              <a:rPr lang="cs-CZ" dirty="0" smtClean="0"/>
              <a:t>implemented by ... </a:t>
            </a:r>
            <a:r>
              <a:rPr lang="hi-IN" dirty="0" smtClean="0">
                <a:latin typeface="Arial Unicode MS"/>
                <a:ea typeface="Arial Unicode MS"/>
                <a:cs typeface="Arial Unicode MS"/>
              </a:rPr>
              <a:t>औ</a:t>
            </a:r>
            <a:endParaRPr lang="cs-CZ" dirty="0" smtClean="0"/>
          </a:p>
          <a:p>
            <a:pPr lvl="1"/>
            <a:r>
              <a:rPr lang="en-US" dirty="0" smtClean="0"/>
              <a:t>collaboration</a:t>
            </a:r>
            <a:endParaRPr lang="cs-CZ" dirty="0" smtClean="0"/>
          </a:p>
          <a:p>
            <a:pPr lvl="2"/>
            <a:r>
              <a:rPr lang="cs-CZ" dirty="0" smtClean="0"/>
              <a:t>Google Docs, Office 365 Online</a:t>
            </a:r>
          </a:p>
          <a:p>
            <a:pPr lvl="2"/>
            <a:r>
              <a:rPr lang="cs-CZ" dirty="0" smtClean="0"/>
              <a:t>GDrive, OneDrive, DropBox, ..., ...</a:t>
            </a:r>
            <a:endParaRPr lang="en-US" dirty="0" smtClean="0"/>
          </a:p>
          <a:p>
            <a:pPr lvl="1"/>
            <a:r>
              <a:rPr lang="cs-CZ" dirty="0"/>
              <a:t>prediction </a:t>
            </a:r>
            <a:r>
              <a:rPr lang="en-US" dirty="0"/>
              <a:t>&amp; </a:t>
            </a:r>
            <a:r>
              <a:rPr lang="cs-CZ" dirty="0"/>
              <a:t>knowledge </a:t>
            </a:r>
            <a:r>
              <a:rPr lang="cs-CZ" dirty="0" smtClean="0"/>
              <a:t>discovery</a:t>
            </a:r>
          </a:p>
          <a:p>
            <a:pPr lvl="1"/>
            <a:r>
              <a:rPr lang="cs-CZ" dirty="0" smtClean="0"/>
              <a:t>..., </a:t>
            </a:r>
            <a:r>
              <a:rPr lang="cs-CZ" dirty="0"/>
              <a:t>..., </a:t>
            </a:r>
            <a:r>
              <a:rPr lang="cs-CZ" dirty="0" smtClean="0"/>
              <a:t>...</a:t>
            </a:r>
            <a:endParaRPr lang="en-US" dirty="0" smtClean="0"/>
          </a:p>
          <a:p>
            <a:pPr lvl="1"/>
            <a:endParaRPr lang="en-US" dirty="0"/>
          </a:p>
          <a:p>
            <a:r>
              <a:rPr lang="en-US" b="1" dirty="0" err="1" smtClean="0"/>
              <a:t>Identita</a:t>
            </a:r>
            <a:r>
              <a:rPr lang="en-US" b="1" dirty="0" smtClean="0"/>
              <a:t> a </a:t>
            </a:r>
            <a:r>
              <a:rPr lang="cs-CZ" b="1" dirty="0" smtClean="0"/>
              <a:t>ochrana přístupu</a:t>
            </a:r>
            <a:endParaRPr lang="cs-CZ" b="1" dirty="0"/>
          </a:p>
        </p:txBody>
      </p:sp>
    </p:spTree>
    <p:extLst>
      <p:ext uri="{BB962C8B-B14F-4D97-AF65-F5344CB8AC3E}">
        <p14:creationId xmlns:p14="http://schemas.microsoft.com/office/powerpoint/2010/main" val="8311509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Vlastnosti</a:t>
            </a:r>
            <a:r>
              <a:rPr lang="en-US" dirty="0" smtClean="0"/>
              <a:t> cloud</a:t>
            </a:r>
            <a:r>
              <a:rPr lang="cs-CZ" dirty="0" smtClean="0"/>
              <a:t>ů</a:t>
            </a:r>
            <a:endParaRPr lang="cs-CZ" dirty="0"/>
          </a:p>
        </p:txBody>
      </p:sp>
      <p:sp>
        <p:nvSpPr>
          <p:cNvPr id="5" name="Content Placeholder 4"/>
          <p:cNvSpPr>
            <a:spLocks noGrp="1"/>
          </p:cNvSpPr>
          <p:nvPr>
            <p:ph sz="quarter" idx="13"/>
          </p:nvPr>
        </p:nvSpPr>
        <p:spPr>
          <a:xfrm>
            <a:off x="107504" y="548680"/>
            <a:ext cx="8928992" cy="6048672"/>
          </a:xfrm>
        </p:spPr>
        <p:txBody>
          <a:bodyPr anchor="t">
            <a:normAutofit fontScale="92500" lnSpcReduction="10000"/>
          </a:bodyPr>
          <a:lstStyle/>
          <a:p>
            <a:r>
              <a:rPr lang="cs-CZ" b="1" dirty="0" smtClean="0"/>
              <a:t>Sdílení systému </a:t>
            </a:r>
            <a:r>
              <a:rPr lang="cs-CZ" dirty="0" smtClean="0"/>
              <a:t>(</a:t>
            </a:r>
            <a:r>
              <a:rPr lang="en-US" dirty="0"/>
              <a:t>m</a:t>
            </a:r>
            <a:r>
              <a:rPr lang="cs-CZ" dirty="0" smtClean="0"/>
              <a:t>ultitenancy)</a:t>
            </a:r>
            <a:endParaRPr lang="en-US" dirty="0" smtClean="0"/>
          </a:p>
          <a:p>
            <a:pPr lvl="1"/>
            <a:r>
              <a:rPr lang="cs-CZ" dirty="0" smtClean="0"/>
              <a:t>jeden prostředek (server, dat</a:t>
            </a:r>
            <a:r>
              <a:rPr lang="en-US" dirty="0" smtClean="0"/>
              <a:t>a</a:t>
            </a:r>
            <a:r>
              <a:rPr lang="cs-CZ" dirty="0" smtClean="0"/>
              <a:t>, síť) využívá více uživatelů současně</a:t>
            </a:r>
          </a:p>
          <a:p>
            <a:pPr lvl="1"/>
            <a:r>
              <a:rPr lang="cs-CZ" dirty="0" smtClean="0"/>
              <a:t>virtualizované zdroje jsou logicky odděleny</a:t>
            </a:r>
          </a:p>
          <a:p>
            <a:pPr lvl="2"/>
            <a:r>
              <a:rPr lang="cs-CZ" dirty="0" smtClean="0"/>
              <a:t>nelze přistupovat k cizím zdrojům</a:t>
            </a:r>
          </a:p>
          <a:p>
            <a:r>
              <a:rPr lang="cs-CZ" b="1" dirty="0" smtClean="0"/>
              <a:t>Thin provisioning</a:t>
            </a:r>
            <a:endParaRPr lang="en-US" b="1" dirty="0" smtClean="0"/>
          </a:p>
          <a:p>
            <a:pPr lvl="1"/>
            <a:r>
              <a:rPr lang="cs-CZ" dirty="0" smtClean="0"/>
              <a:t>virtuální alokace prostoru na úložišti dat</a:t>
            </a:r>
          </a:p>
          <a:p>
            <a:pPr lvl="1"/>
            <a:r>
              <a:rPr lang="cs-CZ" dirty="0" smtClean="0"/>
              <a:t>klientu je zdánlivě vyhrazena požadovaná kapacita</a:t>
            </a:r>
          </a:p>
          <a:p>
            <a:pPr lvl="2"/>
            <a:r>
              <a:rPr lang="cs-CZ" dirty="0" smtClean="0"/>
              <a:t>ve skutečnosti ji mohou až do doby využití, používat jiné systémy</a:t>
            </a:r>
          </a:p>
          <a:p>
            <a:pPr lvl="2"/>
            <a:r>
              <a:rPr lang="cs-CZ" dirty="0" smtClean="0"/>
              <a:t>různé úrovně záruky dostupnosti</a:t>
            </a:r>
          </a:p>
          <a:p>
            <a:r>
              <a:rPr lang="cs-CZ" b="1" dirty="0" smtClean="0"/>
              <a:t>Škálovatelnost a elasticita</a:t>
            </a:r>
            <a:r>
              <a:rPr lang="cs-CZ" dirty="0" smtClean="0"/>
              <a:t> (</a:t>
            </a:r>
            <a:r>
              <a:rPr lang="en-US" dirty="0" smtClean="0"/>
              <a:t>s</a:t>
            </a:r>
            <a:r>
              <a:rPr lang="cs-CZ" dirty="0" smtClean="0"/>
              <a:t>calability, </a:t>
            </a:r>
            <a:r>
              <a:rPr lang="en-US" dirty="0" smtClean="0"/>
              <a:t>e</a:t>
            </a:r>
            <a:r>
              <a:rPr lang="cs-CZ" dirty="0" smtClean="0"/>
              <a:t>lasticity)</a:t>
            </a:r>
            <a:endParaRPr lang="en-US" dirty="0" smtClean="0"/>
          </a:p>
          <a:p>
            <a:pPr lvl="1"/>
            <a:r>
              <a:rPr lang="cs-CZ" dirty="0" smtClean="0"/>
              <a:t>změna výkonu podle potřeb klienta</a:t>
            </a:r>
          </a:p>
          <a:p>
            <a:pPr lvl="1"/>
            <a:r>
              <a:rPr lang="cs-CZ" dirty="0" smtClean="0"/>
              <a:t>služby jsou účtovány podle skutečného využití</a:t>
            </a:r>
          </a:p>
          <a:p>
            <a:r>
              <a:rPr lang="cs-CZ" b="1" dirty="0" smtClean="0"/>
              <a:t>Spolehlivost a dostupnost</a:t>
            </a:r>
            <a:r>
              <a:rPr lang="cs-CZ" dirty="0" smtClean="0"/>
              <a:t> (</a:t>
            </a:r>
            <a:r>
              <a:rPr lang="en-US" dirty="0" smtClean="0"/>
              <a:t>r</a:t>
            </a:r>
            <a:r>
              <a:rPr lang="cs-CZ" dirty="0" smtClean="0"/>
              <a:t>eliability)</a:t>
            </a:r>
            <a:endParaRPr lang="en-US" dirty="0" smtClean="0"/>
          </a:p>
          <a:p>
            <a:pPr lvl="1"/>
            <a:r>
              <a:rPr lang="cs-CZ" dirty="0" smtClean="0"/>
              <a:t>záložní systémy na různých úrovních (servery, infrastruktura, datová centra)</a:t>
            </a:r>
          </a:p>
          <a:p>
            <a:pPr lvl="1"/>
            <a:r>
              <a:rPr lang="cs-CZ" dirty="0" smtClean="0"/>
              <a:t>software, který za provozu zajistí rychlé nahrazení nefunkční části systému</a:t>
            </a:r>
          </a:p>
          <a:p>
            <a:r>
              <a:rPr lang="cs-CZ" b="1" dirty="0" smtClean="0"/>
              <a:t>Aktualizovanost </a:t>
            </a:r>
            <a:r>
              <a:rPr lang="cs-CZ" dirty="0" smtClean="0"/>
              <a:t>(</a:t>
            </a:r>
            <a:r>
              <a:rPr lang="en-US" dirty="0" smtClean="0"/>
              <a:t>u</a:t>
            </a:r>
            <a:r>
              <a:rPr lang="cs-CZ" dirty="0" smtClean="0"/>
              <a:t>p-to-date)</a:t>
            </a:r>
          </a:p>
          <a:p>
            <a:pPr lvl="1"/>
            <a:r>
              <a:rPr lang="cs-CZ" dirty="0" smtClean="0"/>
              <a:t>software je automaticky aktualizovaný, uživatel nemusí zasahovat</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Druhy</a:t>
            </a:r>
            <a:r>
              <a:rPr lang="en-US" dirty="0" smtClean="0"/>
              <a:t> cloud</a:t>
            </a:r>
            <a:r>
              <a:rPr lang="cs-CZ" dirty="0" smtClean="0"/>
              <a:t>ů</a:t>
            </a:r>
            <a:endParaRPr lang="cs-CZ" dirty="0"/>
          </a:p>
        </p:txBody>
      </p:sp>
      <p:sp>
        <p:nvSpPr>
          <p:cNvPr id="5" name="Content Placeholder 4"/>
          <p:cNvSpPr>
            <a:spLocks noGrp="1"/>
          </p:cNvSpPr>
          <p:nvPr>
            <p:ph sz="quarter" idx="13"/>
          </p:nvPr>
        </p:nvSpPr>
        <p:spPr/>
        <p:txBody>
          <a:bodyPr anchor="t">
            <a:normAutofit/>
          </a:bodyPr>
          <a:lstStyle/>
          <a:p>
            <a:r>
              <a:rPr lang="cs-CZ" b="1" dirty="0" smtClean="0"/>
              <a:t>Veřejný cloud</a:t>
            </a:r>
            <a:r>
              <a:rPr lang="cs-CZ" dirty="0" smtClean="0"/>
              <a:t> (Public cloud)</a:t>
            </a:r>
            <a:endParaRPr lang="en-US" dirty="0" smtClean="0"/>
          </a:p>
          <a:p>
            <a:pPr lvl="1"/>
            <a:r>
              <a:rPr lang="cs-CZ" dirty="0" smtClean="0"/>
              <a:t>poskytování služeb (IaaS, PaaS, SaaS) třetí stranou - nejčastější typ</a:t>
            </a:r>
          </a:p>
          <a:p>
            <a:pPr lvl="1"/>
            <a:r>
              <a:rPr lang="cs-CZ" dirty="0" smtClean="0"/>
              <a:t>zajištěna vysoká škálovatelnost a účtování podle využívaných zdrojů</a:t>
            </a:r>
          </a:p>
          <a:p>
            <a:r>
              <a:rPr lang="cs-CZ" b="1" dirty="0" smtClean="0"/>
              <a:t>Soukromý cloud</a:t>
            </a:r>
            <a:r>
              <a:rPr lang="cs-CZ" dirty="0" smtClean="0"/>
              <a:t> (Private cloud)</a:t>
            </a:r>
            <a:endParaRPr lang="en-US" dirty="0" smtClean="0"/>
          </a:p>
          <a:p>
            <a:pPr lvl="1"/>
            <a:r>
              <a:rPr lang="cs-CZ" dirty="0" smtClean="0"/>
              <a:t>infrastruktura poskytující služby pouze jedné organizaci</a:t>
            </a:r>
          </a:p>
          <a:p>
            <a:pPr lvl="1"/>
            <a:r>
              <a:rPr lang="cs-CZ" dirty="0" smtClean="0"/>
              <a:t>schopnost účtování jednotlivým složkám organizace</a:t>
            </a:r>
          </a:p>
          <a:p>
            <a:r>
              <a:rPr lang="cs-CZ" b="1" dirty="0" smtClean="0"/>
              <a:t>Komunitní cloud</a:t>
            </a:r>
            <a:r>
              <a:rPr lang="cs-CZ" dirty="0" smtClean="0"/>
              <a:t> (Community cloud)</a:t>
            </a:r>
            <a:endParaRPr lang="en-US" dirty="0" smtClean="0"/>
          </a:p>
          <a:p>
            <a:pPr lvl="1"/>
            <a:r>
              <a:rPr lang="cs-CZ" dirty="0" smtClean="0"/>
              <a:t>cloud využívaný komunitou - spolupracující firmy, projekt apod.</a:t>
            </a:r>
          </a:p>
          <a:p>
            <a:r>
              <a:rPr lang="cs-CZ" b="1" dirty="0" smtClean="0"/>
              <a:t>Hybridní cloud</a:t>
            </a:r>
            <a:r>
              <a:rPr lang="cs-CZ" dirty="0" smtClean="0"/>
              <a:t> (Hybrid cloud)</a:t>
            </a:r>
            <a:endParaRPr lang="en-US" dirty="0" smtClean="0"/>
          </a:p>
          <a:p>
            <a:pPr lvl="1"/>
            <a:r>
              <a:rPr lang="cs-CZ" dirty="0" smtClean="0"/>
              <a:t>cloud složený z více různých cloudů, např. několika veřejných a soukromého</a:t>
            </a:r>
          </a:p>
          <a:p>
            <a:pPr lvl="1"/>
            <a:r>
              <a:rPr lang="cs-CZ" dirty="0" smtClean="0"/>
              <a:t>cloud interoperability - Sky Computing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4" name="Picture 6"/>
          <p:cNvPicPr>
            <a:picLocks noChangeAspect="1" noChangeArrowheads="1"/>
          </p:cNvPicPr>
          <p:nvPr/>
        </p:nvPicPr>
        <p:blipFill>
          <a:blip r:embed="rId3" cstate="print"/>
          <a:srcRect/>
          <a:stretch>
            <a:fillRect/>
          </a:stretch>
        </p:blipFill>
        <p:spPr bwMode="auto">
          <a:xfrm>
            <a:off x="1475656" y="548680"/>
            <a:ext cx="6048672" cy="2738664"/>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Execution Models</a:t>
            </a:r>
            <a:r>
              <a:rPr lang="cs-CZ" dirty="0" smtClean="0"/>
              <a:t> - Virtual Machine</a:t>
            </a:r>
            <a:endParaRPr lang="cs-CZ" dirty="0"/>
          </a:p>
        </p:txBody>
      </p:sp>
      <p:sp>
        <p:nvSpPr>
          <p:cNvPr id="4" name="Content Placeholder 4"/>
          <p:cNvSpPr>
            <a:spLocks noGrp="1"/>
          </p:cNvSpPr>
          <p:nvPr>
            <p:ph sz="quarter" idx="13"/>
          </p:nvPr>
        </p:nvSpPr>
        <p:spPr>
          <a:xfrm>
            <a:off x="107504" y="3501008"/>
            <a:ext cx="4320480" cy="3096344"/>
          </a:xfrm>
        </p:spPr>
        <p:txBody>
          <a:bodyPr>
            <a:normAutofit fontScale="92500" lnSpcReduction="20000"/>
          </a:bodyPr>
          <a:lstStyle/>
          <a:p>
            <a:r>
              <a:rPr lang="cs-CZ" b="1" dirty="0" smtClean="0"/>
              <a:t>Virtual machines</a:t>
            </a:r>
          </a:p>
          <a:p>
            <a:pPr lvl="1"/>
            <a:r>
              <a:rPr lang="cs-CZ" dirty="0" smtClean="0"/>
              <a:t>vlastní image / gallery</a:t>
            </a:r>
          </a:p>
          <a:p>
            <a:pPr lvl="1"/>
            <a:r>
              <a:rPr lang="cs-CZ" dirty="0" smtClean="0"/>
              <a:t>další</a:t>
            </a:r>
            <a:r>
              <a:rPr lang="en-US" dirty="0" smtClean="0"/>
              <a:t> </a:t>
            </a:r>
            <a:r>
              <a:rPr lang="cs-CZ" dirty="0" smtClean="0"/>
              <a:t>cloudové služby</a:t>
            </a:r>
            <a:endParaRPr lang="en-US" dirty="0" smtClean="0"/>
          </a:p>
          <a:p>
            <a:pPr lvl="2"/>
            <a:r>
              <a:rPr lang="cs-CZ" dirty="0" smtClean="0"/>
              <a:t>db, networking</a:t>
            </a:r>
          </a:p>
          <a:p>
            <a:pPr lvl="1"/>
            <a:r>
              <a:rPr lang="cs-CZ" dirty="0" smtClean="0"/>
              <a:t>pay-per-use, pay-per-config</a:t>
            </a:r>
          </a:p>
          <a:p>
            <a:pPr lvl="2"/>
            <a:r>
              <a:rPr lang="cs-CZ" dirty="0" smtClean="0"/>
              <a:t>memory, processors, disk space</a:t>
            </a:r>
            <a:endParaRPr lang="en-US" dirty="0" smtClean="0"/>
          </a:p>
          <a:p>
            <a:pPr lvl="1"/>
            <a:r>
              <a:rPr lang="en-US" dirty="0" err="1" smtClean="0"/>
              <a:t>administrace</a:t>
            </a:r>
            <a:endParaRPr lang="cs-CZ" dirty="0"/>
          </a:p>
          <a:p>
            <a:pPr lvl="2"/>
            <a:r>
              <a:rPr lang="en-US" dirty="0" smtClean="0"/>
              <a:t>web</a:t>
            </a:r>
            <a:r>
              <a:rPr lang="cs-CZ" dirty="0" smtClean="0"/>
              <a:t> portal</a:t>
            </a:r>
          </a:p>
          <a:p>
            <a:pPr lvl="2"/>
            <a:r>
              <a:rPr lang="cs-CZ" dirty="0" smtClean="0"/>
              <a:t>scripting console</a:t>
            </a:r>
          </a:p>
          <a:p>
            <a:pPr lvl="2"/>
            <a:r>
              <a:rPr lang="en-US" dirty="0" smtClean="0"/>
              <a:t>API</a:t>
            </a:r>
            <a:r>
              <a:rPr lang="cs-CZ" dirty="0" smtClean="0"/>
              <a:t> (REST)</a:t>
            </a:r>
          </a:p>
        </p:txBody>
      </p:sp>
      <p:sp>
        <p:nvSpPr>
          <p:cNvPr id="7" name="Content Placeholder 4"/>
          <p:cNvSpPr txBox="1">
            <a:spLocks/>
          </p:cNvSpPr>
          <p:nvPr/>
        </p:nvSpPr>
        <p:spPr>
          <a:xfrm>
            <a:off x="4211960" y="3501008"/>
            <a:ext cx="4680520" cy="3096344"/>
          </a:xfrm>
          <a:prstGeom prst="rect">
            <a:avLst/>
          </a:prstGeom>
        </p:spPr>
        <p:txBody>
          <a:bodyPr vert="horz" anchor="ctr" anchorCtr="0">
            <a:normAutofit lnSpcReduction="10000"/>
          </a:bodyPr>
          <a:lstStyle>
            <a:lvl1pPr marL="274320" indent="-274320" algn="l" rtl="0" eaLnBrk="1" latinLnBrk="0" hangingPunct="1">
              <a:spcBef>
                <a:spcPts val="600"/>
              </a:spcBef>
              <a:buClr>
                <a:schemeClr val="accent1"/>
              </a:buClr>
              <a:buSzPct val="76000"/>
              <a:buFont typeface="Wingdings 3"/>
              <a:buChar char=""/>
              <a:defRPr kumimoji="0" sz="2400" kern="1200">
                <a:solidFill>
                  <a:schemeClr val="accent6"/>
                </a:solidFill>
                <a:latin typeface="+mn-lt"/>
                <a:ea typeface="+mn-ea"/>
                <a:cs typeface="+mn-cs"/>
              </a:defRPr>
            </a:lvl1pPr>
            <a:lvl2pPr marL="548640" indent="-274320" algn="l" rtl="0" eaLnBrk="1" latinLnBrk="0" hangingPunct="1">
              <a:spcBef>
                <a:spcPts val="500"/>
              </a:spcBef>
              <a:buClr>
                <a:schemeClr val="tx1"/>
              </a:buClr>
              <a:buSzPct val="76000"/>
              <a:buFont typeface="Wingdings 3"/>
              <a:buChar char=""/>
              <a:defRPr kumimoji="0" sz="2000" kern="1200">
                <a:solidFill>
                  <a:schemeClr val="tx1"/>
                </a:solidFill>
                <a:latin typeface="+mn-lt"/>
                <a:ea typeface="+mn-ea"/>
                <a:cs typeface="+mn-cs"/>
              </a:defRPr>
            </a:lvl2pPr>
            <a:lvl3pPr marL="822960" indent="-228600" algn="l" rtl="0" eaLnBrk="1" latinLnBrk="0" hangingPunct="1">
              <a:spcBef>
                <a:spcPts val="500"/>
              </a:spcBef>
              <a:buClr>
                <a:schemeClr val="accent6"/>
              </a:buClr>
              <a:buSzPct val="76000"/>
              <a:buFont typeface="Wingdings" pitchFamily="2" charset="2"/>
              <a:buChar char="§"/>
              <a:defRPr kumimoji="0" sz="1800" kern="1200">
                <a:solidFill>
                  <a:schemeClr val="accent6"/>
                </a:solidFill>
                <a:latin typeface="+mn-lt"/>
                <a:ea typeface="+mn-ea"/>
                <a:cs typeface="+mn-cs"/>
              </a:defRPr>
            </a:lvl3pPr>
            <a:lvl4pPr marL="1097280" indent="-228600" algn="l" rtl="0" eaLnBrk="1" latinLnBrk="0" hangingPunct="1">
              <a:spcBef>
                <a:spcPts val="400"/>
              </a:spcBef>
              <a:buClr>
                <a:schemeClr val="tx1"/>
              </a:buClr>
              <a:buSzPct val="70000"/>
              <a:buFont typeface="Wingdings" pitchFamily="2" charset="2"/>
              <a:buChar char="§"/>
              <a:defRPr kumimoji="0" sz="1600" kern="1200">
                <a:solidFill>
                  <a:schemeClr val="tx1"/>
                </a:solidFill>
                <a:latin typeface="+mn-lt"/>
                <a:ea typeface="+mn-ea"/>
                <a:cs typeface="+mn-cs"/>
              </a:defRPr>
            </a:lvl4pPr>
            <a:lvl5pPr marL="180000" indent="-228600" algn="l" rtl="0" eaLnBrk="1" latinLnBrk="0" hangingPunct="1">
              <a:spcBef>
                <a:spcPts val="600"/>
              </a:spcBef>
              <a:spcAft>
                <a:spcPts val="600"/>
              </a:spcAft>
              <a:buClr>
                <a:schemeClr val="accent2"/>
              </a:buClr>
              <a:buSzPct val="70000"/>
              <a:buFont typeface="Wingdings"/>
              <a:buNone/>
              <a:defRPr kumimoji="0" lang="en-US" sz="1400" b="1" kern="1200" dirty="0">
                <a:solidFill>
                  <a:schemeClr val="accent5"/>
                </a:solidFill>
                <a:latin typeface="Consolas" pitchFamily="49" charset="0"/>
                <a:ea typeface="+mn-ea"/>
                <a:cs typeface="Consolas" pitchFamily="49" charset="0"/>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lvl="1"/>
            <a:r>
              <a:rPr lang="cs-CZ" dirty="0" smtClean="0"/>
              <a:t>běžící VM</a:t>
            </a:r>
          </a:p>
          <a:p>
            <a:pPr lvl="2"/>
            <a:r>
              <a:rPr lang="cs-CZ" dirty="0" smtClean="0"/>
              <a:t>virtuální disky - OS, data</a:t>
            </a:r>
          </a:p>
          <a:p>
            <a:pPr lvl="2"/>
            <a:r>
              <a:rPr lang="cs-CZ" dirty="0" smtClean="0"/>
              <a:t>typicky BLOBy</a:t>
            </a:r>
          </a:p>
          <a:p>
            <a:pPr lvl="1"/>
            <a:r>
              <a:rPr lang="cs-CZ" dirty="0" smtClean="0"/>
              <a:t>využití</a:t>
            </a:r>
          </a:p>
          <a:p>
            <a:pPr lvl="2"/>
            <a:r>
              <a:rPr lang="cs-CZ" dirty="0" smtClean="0"/>
              <a:t>development /test environment</a:t>
            </a:r>
          </a:p>
          <a:p>
            <a:pPr lvl="2"/>
            <a:r>
              <a:rPr lang="cs-CZ" dirty="0" smtClean="0"/>
              <a:t>běh aplikací, provoz služeb</a:t>
            </a:r>
          </a:p>
          <a:p>
            <a:pPr lvl="2"/>
            <a:r>
              <a:rPr lang="cs-CZ" dirty="0" smtClean="0"/>
              <a:t>rozšíření datacentra</a:t>
            </a:r>
          </a:p>
          <a:p>
            <a:pPr lvl="2"/>
            <a:r>
              <a:rPr lang="en-US" dirty="0" smtClean="0"/>
              <a:t>disaster recovery</a:t>
            </a:r>
            <a:endParaRPr lang="cs-CZ" dirty="0" smtClean="0"/>
          </a:p>
          <a:p>
            <a:pPr lvl="2"/>
            <a:r>
              <a:rPr lang="cs-CZ" i="1" dirty="0" smtClean="0"/>
              <a:t>... whatever</a:t>
            </a:r>
            <a:endParaRPr lang="cs-CZ" i="1" dirty="0"/>
          </a:p>
        </p:txBody>
      </p:sp>
    </p:spTree>
    <p:extLst>
      <p:ext uri="{BB962C8B-B14F-4D97-AF65-F5344CB8AC3E}">
        <p14:creationId xmlns:p14="http://schemas.microsoft.com/office/powerpoint/2010/main" val="32895896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a:t>
            </a:r>
            <a:r>
              <a:rPr lang="cs-CZ" dirty="0" smtClean="0"/>
              <a:t>o</a:t>
            </a:r>
            <a:r>
              <a:rPr lang="en-US" dirty="0" err="1" smtClean="0"/>
              <a:t>riented</a:t>
            </a:r>
            <a:r>
              <a:rPr lang="en-US" dirty="0" smtClean="0"/>
              <a:t> Computing</a:t>
            </a:r>
            <a:endParaRPr lang="cs-CZ" dirty="0"/>
          </a:p>
        </p:txBody>
      </p:sp>
      <p:sp>
        <p:nvSpPr>
          <p:cNvPr id="5" name="Content Placeholder 4"/>
          <p:cNvSpPr>
            <a:spLocks noGrp="1"/>
          </p:cNvSpPr>
          <p:nvPr>
            <p:ph sz="quarter" idx="13"/>
          </p:nvPr>
        </p:nvSpPr>
        <p:spPr>
          <a:xfrm>
            <a:off x="107504" y="548680"/>
            <a:ext cx="8928992" cy="6120680"/>
          </a:xfrm>
        </p:spPr>
        <p:txBody>
          <a:bodyPr>
            <a:normAutofit fontScale="92500" lnSpcReduction="10000"/>
          </a:bodyPr>
          <a:lstStyle/>
          <a:p>
            <a:r>
              <a:rPr lang="en-US" b="1" dirty="0" smtClean="0"/>
              <a:t>Software as a Service</a:t>
            </a:r>
            <a:endParaRPr lang="en-US" dirty="0" smtClean="0"/>
          </a:p>
          <a:p>
            <a:pPr lvl="1"/>
            <a:r>
              <a:rPr lang="en-US" dirty="0" smtClean="0"/>
              <a:t>Typically no installation</a:t>
            </a:r>
          </a:p>
          <a:p>
            <a:pPr lvl="1"/>
            <a:r>
              <a:rPr lang="en-US" dirty="0" smtClean="0"/>
              <a:t>Support and maintenance are simplified</a:t>
            </a:r>
          </a:p>
          <a:p>
            <a:pPr lvl="1"/>
            <a:r>
              <a:rPr lang="en-US" dirty="0" smtClean="0"/>
              <a:t>Pay per use, advanced pricing models</a:t>
            </a:r>
          </a:p>
          <a:p>
            <a:pPr lvl="2"/>
            <a:r>
              <a:rPr lang="en-US" dirty="0" smtClean="0"/>
              <a:t>Ex</a:t>
            </a:r>
            <a:r>
              <a:rPr lang="cs-CZ" dirty="0" smtClean="0"/>
              <a:t>:</a:t>
            </a:r>
            <a:r>
              <a:rPr lang="cs-CZ" b="1" dirty="0" smtClean="0"/>
              <a:t> </a:t>
            </a:r>
            <a:r>
              <a:rPr lang="en-US" dirty="0" smtClean="0"/>
              <a:t>Gmail, Google Apps, IBM Lotus Live</a:t>
            </a:r>
          </a:p>
          <a:p>
            <a:r>
              <a:rPr lang="en-US" b="1" dirty="0" smtClean="0"/>
              <a:t>Platform as a Service</a:t>
            </a:r>
            <a:endParaRPr lang="en-US" dirty="0" smtClean="0"/>
          </a:p>
          <a:p>
            <a:pPr lvl="1"/>
            <a:r>
              <a:rPr lang="en-US" dirty="0" smtClean="0"/>
              <a:t>Solution Stack (HW+SW) as a Service</a:t>
            </a:r>
          </a:p>
          <a:p>
            <a:pPr lvl="1"/>
            <a:r>
              <a:rPr lang="en-US" dirty="0" smtClean="0"/>
              <a:t>Customers can build applications on the platform</a:t>
            </a:r>
          </a:p>
          <a:p>
            <a:pPr lvl="1"/>
            <a:r>
              <a:rPr lang="en-US" dirty="0" smtClean="0"/>
              <a:t>Platform maintenance</a:t>
            </a:r>
          </a:p>
          <a:p>
            <a:pPr lvl="2"/>
            <a:r>
              <a:rPr lang="en-US" dirty="0" smtClean="0"/>
              <a:t>Ex</a:t>
            </a:r>
            <a:r>
              <a:rPr lang="cs-CZ" dirty="0" smtClean="0"/>
              <a:t>:</a:t>
            </a:r>
            <a:r>
              <a:rPr lang="cs-CZ" b="1" dirty="0" smtClean="0"/>
              <a:t> </a:t>
            </a:r>
            <a:r>
              <a:rPr lang="en-US" dirty="0" smtClean="0"/>
              <a:t>Amazon Web Services, Windows Azure, Google App Engine</a:t>
            </a:r>
          </a:p>
          <a:p>
            <a:r>
              <a:rPr lang="en-US" b="1" dirty="0" smtClean="0"/>
              <a:t>Infrastructure as a Service</a:t>
            </a:r>
            <a:endParaRPr lang="en-US" dirty="0" smtClean="0"/>
          </a:p>
          <a:p>
            <a:pPr lvl="1"/>
            <a:r>
              <a:rPr lang="en-US" dirty="0" smtClean="0"/>
              <a:t>Virtualization technology to enable service delivery</a:t>
            </a:r>
          </a:p>
          <a:p>
            <a:pPr lvl="1"/>
            <a:r>
              <a:rPr lang="en-US" dirty="0" smtClean="0"/>
              <a:t>Hardware servers, software , storage, network, ... in a Pay per use model</a:t>
            </a:r>
          </a:p>
          <a:p>
            <a:pPr lvl="2"/>
            <a:r>
              <a:rPr lang="en-US" dirty="0" smtClean="0"/>
              <a:t>Ex</a:t>
            </a:r>
            <a:r>
              <a:rPr lang="cs-CZ" dirty="0" smtClean="0"/>
              <a:t>:</a:t>
            </a:r>
            <a:r>
              <a:rPr lang="cs-CZ" b="1" dirty="0" smtClean="0"/>
              <a:t> </a:t>
            </a:r>
            <a:r>
              <a:rPr lang="en-US" dirty="0" smtClean="0"/>
              <a:t>Amazon Elastic Compute Cloud (EC2), Windows Azure, </a:t>
            </a:r>
            <a:r>
              <a:rPr lang="en-US" dirty="0" err="1" smtClean="0"/>
              <a:t>Rackspace</a:t>
            </a:r>
            <a:endParaRPr lang="cs-CZ" dirty="0" smtClean="0"/>
          </a:p>
          <a:p>
            <a:r>
              <a:rPr lang="en-US" b="1" dirty="0" smtClean="0"/>
              <a:t>Desktop as </a:t>
            </a:r>
            <a:r>
              <a:rPr lang="en-US" b="1" dirty="0" err="1" smtClean="0"/>
              <a:t>as</a:t>
            </a:r>
            <a:r>
              <a:rPr lang="en-US" b="1" dirty="0" smtClean="0"/>
              <a:t> Service</a:t>
            </a:r>
          </a:p>
          <a:p>
            <a:r>
              <a:rPr lang="cs-CZ" b="1" dirty="0" smtClean="0"/>
              <a:t>XaaS - </a:t>
            </a:r>
            <a:r>
              <a:rPr lang="cs-CZ" b="1" i="1" dirty="0" smtClean="0"/>
              <a:t>Whatever</a:t>
            </a:r>
            <a:r>
              <a:rPr lang="cs-CZ" b="1" dirty="0" smtClean="0"/>
              <a:t> as a Service</a:t>
            </a:r>
          </a:p>
          <a:p>
            <a:pPr lvl="1"/>
            <a:r>
              <a:rPr lang="en-US" dirty="0" err="1" smtClean="0"/>
              <a:t>STaaS</a:t>
            </a:r>
            <a:r>
              <a:rPr lang="en-US" dirty="0" smtClean="0"/>
              <a:t> </a:t>
            </a:r>
            <a:r>
              <a:rPr lang="cs-CZ" dirty="0" smtClean="0"/>
              <a:t> (Storage), </a:t>
            </a:r>
            <a:r>
              <a:rPr lang="en-US" dirty="0" err="1" smtClean="0"/>
              <a:t>SECaaS</a:t>
            </a:r>
            <a:r>
              <a:rPr lang="cs-CZ" dirty="0" smtClean="0"/>
              <a:t> (Security), </a:t>
            </a:r>
            <a:r>
              <a:rPr lang="en-US" dirty="0" err="1" smtClean="0"/>
              <a:t>DAaaS</a:t>
            </a:r>
            <a:r>
              <a:rPr lang="en-US" dirty="0" smtClean="0"/>
              <a:t> </a:t>
            </a:r>
            <a:r>
              <a:rPr lang="cs-CZ" dirty="0" smtClean="0"/>
              <a:t>(Data), </a:t>
            </a:r>
            <a:r>
              <a:rPr lang="en-US" dirty="0" err="1" smtClean="0"/>
              <a:t>TEaaS</a:t>
            </a:r>
            <a:r>
              <a:rPr lang="cs-CZ" dirty="0" smtClean="0"/>
              <a:t> (Test env), </a:t>
            </a:r>
            <a:r>
              <a:rPr lang="en-US" dirty="0" err="1" smtClean="0"/>
              <a:t>APIaaS</a:t>
            </a:r>
            <a:r>
              <a:rPr lang="cs-CZ" dirty="0" smtClean="0"/>
              <a:t> (API)</a:t>
            </a:r>
            <a:endParaRPr lang="en-US" dirty="0" smtClean="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Computing Hype Cycle</a:t>
            </a:r>
            <a:r>
              <a:rPr lang="cs-CZ" dirty="0" smtClean="0"/>
              <a:t> </a:t>
            </a:r>
            <a:r>
              <a:rPr lang="en-US" dirty="0" smtClean="0"/>
              <a:t>2013</a:t>
            </a:r>
            <a:endParaRPr lang="cs-CZ" dirty="0"/>
          </a:p>
        </p:txBody>
      </p:sp>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536" y="404664"/>
            <a:ext cx="10009111" cy="6696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33285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Microsoft Azure</a:t>
            </a:r>
            <a:endParaRPr lang="en-US" dirty="0"/>
          </a:p>
        </p:txBody>
      </p:sp>
      <p:pic>
        <p:nvPicPr>
          <p:cNvPr id="3" name="Picture 2" descr="Azure components"/>
          <p:cNvPicPr>
            <a:picLocks noChangeAspect="1" noChangeArrowheads="1"/>
          </p:cNvPicPr>
          <p:nvPr/>
        </p:nvPicPr>
        <p:blipFill rotWithShape="1">
          <a:blip r:embed="rId2">
            <a:extLst>
              <a:ext uri="{28A0092B-C50C-407E-A947-70E740481C1C}">
                <a14:useLocalDpi xmlns:a14="http://schemas.microsoft.com/office/drawing/2010/main" val="0"/>
              </a:ext>
            </a:extLst>
          </a:blip>
          <a:srcRect l="3160" t="8594" r="3221" b="1412"/>
          <a:stretch/>
        </p:blipFill>
        <p:spPr bwMode="auto">
          <a:xfrm>
            <a:off x="-1" y="404664"/>
            <a:ext cx="9153526" cy="6453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98290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Google </a:t>
            </a:r>
            <a:r>
              <a:rPr lang="en-US" dirty="0" smtClean="0"/>
              <a:t>Cloud Platform - Compute Engine / </a:t>
            </a:r>
            <a:r>
              <a:rPr lang="cs-CZ" dirty="0" smtClean="0"/>
              <a:t>App Engine</a:t>
            </a:r>
            <a:endParaRPr lang="en-US" dirty="0"/>
          </a:p>
        </p:txBody>
      </p:sp>
      <p:pic>
        <p:nvPicPr>
          <p:cNvPr id="9218" name="Picture 2" descr="C:\F\dl\sprite-s4fa3b1c658.png"/>
          <p:cNvPicPr>
            <a:picLocks noChangeAspect="1" noChangeArrowheads="1"/>
          </p:cNvPicPr>
          <p:nvPr/>
        </p:nvPicPr>
        <p:blipFill rotWithShape="1">
          <a:blip r:embed="rId2">
            <a:extLst>
              <a:ext uri="{28A0092B-C50C-407E-A947-70E740481C1C}">
                <a14:useLocalDpi xmlns:a14="http://schemas.microsoft.com/office/drawing/2010/main" val="0"/>
              </a:ext>
            </a:extLst>
          </a:blip>
          <a:srcRect t="17451" b="-522"/>
          <a:stretch/>
        </p:blipFill>
        <p:spPr bwMode="auto">
          <a:xfrm>
            <a:off x="467544" y="1556792"/>
            <a:ext cx="523875" cy="4716000"/>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F\dl\gc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765176"/>
            <a:ext cx="3648075" cy="457200"/>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4"/>
          <p:cNvSpPr>
            <a:spLocks noGrp="1"/>
          </p:cNvSpPr>
          <p:nvPr>
            <p:ph sz="quarter" idx="13"/>
          </p:nvPr>
        </p:nvSpPr>
        <p:spPr>
          <a:xfrm>
            <a:off x="1187624" y="1556792"/>
            <a:ext cx="7344816" cy="4896544"/>
          </a:xfrm>
        </p:spPr>
        <p:txBody>
          <a:bodyPr anchor="t">
            <a:normAutofit/>
          </a:bodyPr>
          <a:lstStyle/>
          <a:p>
            <a:pPr>
              <a:lnSpc>
                <a:spcPct val="120000"/>
              </a:lnSpc>
            </a:pPr>
            <a:r>
              <a:rPr lang="en-US" dirty="0" smtClean="0"/>
              <a:t>App Engine</a:t>
            </a:r>
          </a:p>
          <a:p>
            <a:pPr>
              <a:lnSpc>
                <a:spcPct val="120000"/>
              </a:lnSpc>
            </a:pPr>
            <a:r>
              <a:rPr lang="en-US" dirty="0" smtClean="0"/>
              <a:t>Translate API</a:t>
            </a:r>
          </a:p>
          <a:p>
            <a:pPr>
              <a:lnSpc>
                <a:spcPct val="120000"/>
              </a:lnSpc>
            </a:pPr>
            <a:r>
              <a:rPr lang="en-US" dirty="0" smtClean="0"/>
              <a:t>Prediction API</a:t>
            </a:r>
          </a:p>
          <a:p>
            <a:pPr>
              <a:lnSpc>
                <a:spcPct val="120000"/>
              </a:lnSpc>
            </a:pPr>
            <a:r>
              <a:rPr lang="en-US" dirty="0" smtClean="0"/>
              <a:t>Big Query</a:t>
            </a:r>
          </a:p>
          <a:p>
            <a:pPr>
              <a:lnSpc>
                <a:spcPct val="120000"/>
              </a:lnSpc>
            </a:pPr>
            <a:r>
              <a:rPr lang="en-US" dirty="0" smtClean="0"/>
              <a:t>Compute Engine</a:t>
            </a:r>
          </a:p>
          <a:p>
            <a:pPr>
              <a:lnSpc>
                <a:spcPct val="120000"/>
              </a:lnSpc>
            </a:pPr>
            <a:r>
              <a:rPr lang="en-US" dirty="0" smtClean="0"/>
              <a:t>Cloud </a:t>
            </a:r>
            <a:r>
              <a:rPr lang="en-US" dirty="0" err="1" smtClean="0"/>
              <a:t>Datastore</a:t>
            </a:r>
            <a:endParaRPr lang="en-US" dirty="0" smtClean="0"/>
          </a:p>
          <a:p>
            <a:pPr>
              <a:lnSpc>
                <a:spcPct val="120000"/>
              </a:lnSpc>
            </a:pPr>
            <a:r>
              <a:rPr lang="en-US" dirty="0" smtClean="0"/>
              <a:t>Cloud SQL</a:t>
            </a:r>
          </a:p>
          <a:p>
            <a:pPr>
              <a:lnSpc>
                <a:spcPct val="120000"/>
              </a:lnSpc>
            </a:pPr>
            <a:r>
              <a:rPr lang="en-US" dirty="0" smtClean="0"/>
              <a:t>Cloud Endpoints</a:t>
            </a:r>
          </a:p>
          <a:p>
            <a:pPr>
              <a:lnSpc>
                <a:spcPct val="120000"/>
              </a:lnSpc>
            </a:pPr>
            <a:r>
              <a:rPr lang="en-US" dirty="0" smtClean="0"/>
              <a:t>Cloud Storage</a:t>
            </a:r>
          </a:p>
        </p:txBody>
      </p:sp>
      <p:pic>
        <p:nvPicPr>
          <p:cNvPr id="11266" name="Picture 2" descr="http://3.bp.blogspot.com/-yd_1ERTy-E8/UHRRXVcjRJI/AAAAAAAAALw/I_xPiyP8JKw/s1600/arichetur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888" y="836712"/>
            <a:ext cx="5544616" cy="471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Amazon </a:t>
            </a:r>
            <a:r>
              <a:rPr lang="en-US" dirty="0" smtClean="0"/>
              <a:t>Elastic Cloud</a:t>
            </a:r>
            <a:endParaRPr lang="en-US" dirty="0"/>
          </a:p>
        </p:txBody>
      </p:sp>
      <p:pic>
        <p:nvPicPr>
          <p:cNvPr id="10242" name="Picture 2" descr="C:\F\dl\EC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620688"/>
            <a:ext cx="8908471" cy="55446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penstack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5976" y="4581128"/>
            <a:ext cx="2304256" cy="172819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cs-CZ" dirty="0" smtClean="0"/>
              <a:t>Open Stack</a:t>
            </a:r>
            <a:endParaRPr lang="cs-CZ" dirty="0"/>
          </a:p>
        </p:txBody>
      </p:sp>
      <p:sp>
        <p:nvSpPr>
          <p:cNvPr id="3" name="Content Placeholder 4"/>
          <p:cNvSpPr>
            <a:spLocks noGrp="1"/>
          </p:cNvSpPr>
          <p:nvPr>
            <p:ph sz="quarter" idx="13"/>
          </p:nvPr>
        </p:nvSpPr>
        <p:spPr>
          <a:xfrm>
            <a:off x="107504" y="548680"/>
            <a:ext cx="8928992" cy="5904656"/>
          </a:xfrm>
        </p:spPr>
        <p:txBody>
          <a:bodyPr>
            <a:normAutofit lnSpcReduction="10000"/>
          </a:bodyPr>
          <a:lstStyle/>
          <a:p>
            <a:r>
              <a:rPr lang="cs-CZ" b="1" dirty="0" smtClean="0"/>
              <a:t>Cloud Lock-in</a:t>
            </a:r>
          </a:p>
          <a:p>
            <a:pPr lvl="1"/>
            <a:r>
              <a:rPr lang="cs-CZ" dirty="0" smtClean="0"/>
              <a:t>functionality, license, development</a:t>
            </a:r>
          </a:p>
          <a:p>
            <a:r>
              <a:rPr lang="cs-CZ" b="1" dirty="0" smtClean="0"/>
              <a:t>OpenStack</a:t>
            </a:r>
          </a:p>
          <a:p>
            <a:pPr lvl="1"/>
            <a:r>
              <a:rPr lang="en-US" i="1" dirty="0" smtClean="0"/>
              <a:t>'cloud </a:t>
            </a:r>
            <a:r>
              <a:rPr lang="en-US" i="1" dirty="0"/>
              <a:t>operating </a:t>
            </a:r>
            <a:r>
              <a:rPr lang="en-US" i="1" dirty="0" smtClean="0"/>
              <a:t>system'</a:t>
            </a:r>
            <a:endParaRPr lang="cs-CZ" i="1" dirty="0" smtClean="0"/>
          </a:p>
          <a:p>
            <a:pPr lvl="1"/>
            <a:r>
              <a:rPr lang="cs-CZ" dirty="0" smtClean="0"/>
              <a:t>open source - public / private cloud</a:t>
            </a:r>
          </a:p>
          <a:p>
            <a:pPr lvl="1"/>
            <a:r>
              <a:rPr lang="en-US" dirty="0" smtClean="0"/>
              <a:t>compute</a:t>
            </a:r>
            <a:r>
              <a:rPr lang="en-US" dirty="0"/>
              <a:t>, storage, and networking </a:t>
            </a:r>
            <a:r>
              <a:rPr lang="en-US" dirty="0" smtClean="0"/>
              <a:t>resources</a:t>
            </a:r>
            <a:endParaRPr lang="cs-CZ" dirty="0" smtClean="0"/>
          </a:p>
          <a:p>
            <a:pPr lvl="1"/>
            <a:r>
              <a:rPr lang="en-US" dirty="0" smtClean="0"/>
              <a:t>managed </a:t>
            </a:r>
            <a:r>
              <a:rPr lang="en-US" dirty="0"/>
              <a:t>through a </a:t>
            </a:r>
            <a:r>
              <a:rPr lang="en-US" dirty="0" smtClean="0"/>
              <a:t>dashboard</a:t>
            </a:r>
            <a:endParaRPr lang="cs-CZ" dirty="0" smtClean="0"/>
          </a:p>
          <a:p>
            <a:pPr lvl="1"/>
            <a:r>
              <a:rPr lang="cs-CZ" dirty="0" smtClean="0"/>
              <a:t>API compatible with Amazon EC2 and S3</a:t>
            </a:r>
          </a:p>
          <a:p>
            <a:r>
              <a:rPr lang="cs-CZ" b="1" dirty="0" smtClean="0"/>
              <a:t>Modules</a:t>
            </a:r>
          </a:p>
          <a:p>
            <a:pPr lvl="1"/>
            <a:r>
              <a:rPr lang="cs-CZ" dirty="0"/>
              <a:t>OpenStack Compute - </a:t>
            </a:r>
            <a:r>
              <a:rPr lang="cs-CZ" b="1" dirty="0">
                <a:solidFill>
                  <a:schemeClr val="accent6"/>
                </a:solidFill>
              </a:rPr>
              <a:t>Nova</a:t>
            </a:r>
          </a:p>
          <a:p>
            <a:pPr lvl="1"/>
            <a:r>
              <a:rPr lang="cs-CZ" dirty="0"/>
              <a:t>OpenStack Object Storage - </a:t>
            </a:r>
            <a:r>
              <a:rPr lang="cs-CZ" b="1" dirty="0">
                <a:solidFill>
                  <a:schemeClr val="accent6"/>
                </a:solidFill>
              </a:rPr>
              <a:t>Swift</a:t>
            </a:r>
          </a:p>
          <a:p>
            <a:pPr lvl="1"/>
            <a:r>
              <a:rPr lang="cs-CZ" dirty="0"/>
              <a:t>OpenStack Block Storage - </a:t>
            </a:r>
            <a:r>
              <a:rPr lang="cs-CZ" b="1" dirty="0">
                <a:solidFill>
                  <a:schemeClr val="accent6"/>
                </a:solidFill>
              </a:rPr>
              <a:t>Cinder</a:t>
            </a:r>
          </a:p>
          <a:p>
            <a:pPr lvl="1"/>
            <a:r>
              <a:rPr lang="cs-CZ" dirty="0"/>
              <a:t>OpenStack Image Service - </a:t>
            </a:r>
            <a:r>
              <a:rPr lang="cs-CZ" b="1" dirty="0">
                <a:solidFill>
                  <a:schemeClr val="accent6"/>
                </a:solidFill>
              </a:rPr>
              <a:t>Glance</a:t>
            </a:r>
          </a:p>
          <a:p>
            <a:pPr lvl="1"/>
            <a:r>
              <a:rPr lang="cs-CZ" dirty="0"/>
              <a:t>OpenStack Networking - </a:t>
            </a:r>
            <a:r>
              <a:rPr lang="cs-CZ" b="1" dirty="0">
                <a:solidFill>
                  <a:schemeClr val="accent6"/>
                </a:solidFill>
              </a:rPr>
              <a:t>Quantum</a:t>
            </a:r>
          </a:p>
          <a:p>
            <a:pPr lvl="1"/>
            <a:r>
              <a:rPr lang="cs-CZ" dirty="0"/>
              <a:t>OpenStack Identity - </a:t>
            </a:r>
            <a:r>
              <a:rPr lang="cs-CZ" b="1" dirty="0">
                <a:solidFill>
                  <a:schemeClr val="accent6"/>
                </a:solidFill>
              </a:rPr>
              <a:t>Keystone</a:t>
            </a:r>
          </a:p>
          <a:p>
            <a:pPr lvl="1"/>
            <a:r>
              <a:rPr lang="cs-CZ" dirty="0"/>
              <a:t>OpenStack Dashboard - </a:t>
            </a:r>
            <a:r>
              <a:rPr lang="cs-CZ" b="1" dirty="0">
                <a:solidFill>
                  <a:schemeClr val="accent6"/>
                </a:solidFill>
              </a:rPr>
              <a:t>Horizon</a:t>
            </a:r>
          </a:p>
        </p:txBody>
      </p:sp>
      <p:pic>
        <p:nvPicPr>
          <p:cNvPr id="9218" name="Picture 2" descr="C:\F\dl\OpenStac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476672"/>
            <a:ext cx="2627784" cy="62767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Interoperability - Sky Computing</a:t>
            </a:r>
            <a:endParaRPr lang="cs-CZ" dirty="0"/>
          </a:p>
        </p:txBody>
      </p:sp>
      <p:pic>
        <p:nvPicPr>
          <p:cNvPr id="33794" name="Picture 2"/>
          <p:cNvPicPr>
            <a:picLocks noChangeAspect="1" noChangeArrowheads="1"/>
          </p:cNvPicPr>
          <p:nvPr/>
        </p:nvPicPr>
        <p:blipFill>
          <a:blip r:embed="rId2" cstate="print"/>
          <a:srcRect/>
          <a:stretch>
            <a:fillRect/>
          </a:stretch>
        </p:blipFill>
        <p:spPr bwMode="auto">
          <a:xfrm>
            <a:off x="919163" y="904875"/>
            <a:ext cx="7305675" cy="5048250"/>
          </a:xfrm>
          <a:prstGeom prst="rect">
            <a:avLst/>
          </a:prstGeom>
          <a:noFill/>
          <a:ln w="9525">
            <a:noFill/>
            <a:miter lim="800000"/>
            <a:headEnd/>
            <a:tailEnd/>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InterCloud</a:t>
            </a:r>
            <a:endParaRPr lang="cs-CZ"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9" y="1547394"/>
            <a:ext cx="7992887" cy="5183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4"/>
          <p:cNvSpPr>
            <a:spLocks noGrp="1"/>
          </p:cNvSpPr>
          <p:nvPr>
            <p:ph sz="quarter" idx="13"/>
          </p:nvPr>
        </p:nvSpPr>
        <p:spPr>
          <a:xfrm>
            <a:off x="107504" y="548680"/>
            <a:ext cx="8928992" cy="5904656"/>
          </a:xfrm>
        </p:spPr>
        <p:txBody>
          <a:bodyPr anchor="t">
            <a:normAutofit/>
          </a:bodyPr>
          <a:lstStyle/>
          <a:p>
            <a:r>
              <a:rPr lang="en-US" b="1" dirty="0" err="1" smtClean="0"/>
              <a:t>InterCloud</a:t>
            </a:r>
            <a:endParaRPr lang="cs-CZ" b="1" dirty="0" smtClean="0"/>
          </a:p>
          <a:p>
            <a:pPr lvl="1"/>
            <a:r>
              <a:rPr lang="cs-CZ" dirty="0" smtClean="0"/>
              <a:t>cloud interoperability</a:t>
            </a:r>
          </a:p>
          <a:p>
            <a:pPr lvl="1"/>
            <a:r>
              <a:rPr lang="en-US" dirty="0" err="1" smtClean="0"/>
              <a:t>protokoly</a:t>
            </a:r>
            <a:r>
              <a:rPr lang="en-US" dirty="0" smtClean="0"/>
              <a:t>, form</a:t>
            </a:r>
            <a:r>
              <a:rPr lang="cs-CZ" dirty="0" smtClean="0"/>
              <a:t>áty a mechanismy</a:t>
            </a:r>
          </a:p>
        </p:txBody>
      </p:sp>
    </p:spTree>
    <p:extLst>
      <p:ext uri="{BB962C8B-B14F-4D97-AF65-F5344CB8AC3E}">
        <p14:creationId xmlns:p14="http://schemas.microsoft.com/office/powerpoint/2010/main" val="98543321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Design Patterns</a:t>
            </a:r>
            <a:endParaRPr lang="cs-CZ" dirty="0"/>
          </a:p>
        </p:txBody>
      </p:sp>
      <p:sp>
        <p:nvSpPr>
          <p:cNvPr id="3" name="Content Placeholder 4"/>
          <p:cNvSpPr>
            <a:spLocks noGrp="1"/>
          </p:cNvSpPr>
          <p:nvPr>
            <p:ph sz="quarter" idx="13"/>
          </p:nvPr>
        </p:nvSpPr>
        <p:spPr>
          <a:xfrm>
            <a:off x="107504" y="548680"/>
            <a:ext cx="8928992" cy="6192688"/>
          </a:xfrm>
        </p:spPr>
        <p:txBody>
          <a:bodyPr anchor="t">
            <a:normAutofit/>
          </a:bodyPr>
          <a:lstStyle/>
          <a:p>
            <a:endParaRPr lang="en-US" b="1" dirty="0" smtClean="0"/>
          </a:p>
          <a:p>
            <a:pPr marL="0" indent="0">
              <a:buNone/>
            </a:pPr>
            <a:endParaRPr lang="en-US" b="1" dirty="0" smtClean="0"/>
          </a:p>
          <a:p>
            <a:r>
              <a:rPr lang="en-US" b="1" dirty="0" smtClean="0"/>
              <a:t>Problem Areas</a:t>
            </a:r>
            <a:endParaRPr lang="cs-CZ" b="1" dirty="0" smtClean="0"/>
          </a:p>
          <a:p>
            <a:pPr lvl="1"/>
            <a:r>
              <a:rPr lang="en-US" dirty="0" smtClean="0"/>
              <a:t>Availability</a:t>
            </a:r>
          </a:p>
          <a:p>
            <a:pPr lvl="1"/>
            <a:r>
              <a:rPr lang="en-US" dirty="0" smtClean="0"/>
              <a:t>Data management</a:t>
            </a:r>
          </a:p>
          <a:p>
            <a:pPr lvl="1"/>
            <a:r>
              <a:rPr lang="en-US" dirty="0" smtClean="0"/>
              <a:t>Design and implementation</a:t>
            </a:r>
          </a:p>
          <a:p>
            <a:pPr lvl="1"/>
            <a:r>
              <a:rPr lang="en-US" dirty="0" smtClean="0"/>
              <a:t>Messaging</a:t>
            </a:r>
          </a:p>
          <a:p>
            <a:pPr lvl="1"/>
            <a:r>
              <a:rPr lang="en-US" dirty="0" smtClean="0"/>
              <a:t>Management and monitoring</a:t>
            </a:r>
          </a:p>
          <a:p>
            <a:pPr lvl="1"/>
            <a:r>
              <a:rPr lang="en-US" dirty="0" smtClean="0"/>
              <a:t>Performance and scalability</a:t>
            </a:r>
          </a:p>
          <a:p>
            <a:pPr lvl="1"/>
            <a:r>
              <a:rPr lang="en-US" dirty="0" smtClean="0"/>
              <a:t>Resiliency</a:t>
            </a:r>
          </a:p>
          <a:p>
            <a:pPr lvl="1"/>
            <a:r>
              <a:rPr lang="en-US" dirty="0" smtClean="0"/>
              <a:t>Security</a:t>
            </a:r>
          </a:p>
          <a:p>
            <a:pPr lvl="1"/>
            <a:endParaRPr lang="cs-CZ" dirty="0" smtClean="0"/>
          </a:p>
        </p:txBody>
      </p:sp>
      <p:pic>
        <p:nvPicPr>
          <p:cNvPr id="10242" name="Picture 2" descr="http://2.bp.blogspot.com/-2OXiOgqhiMs/Uy643G3p24I/AAAAAAAAAx4/r774oj-ssds/s1600/2014-03-23+11_33_41-CloudDesignPatternsBook-PDF.pdf.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0824" y="836712"/>
            <a:ext cx="4087426" cy="5184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811784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Cache-aside</a:t>
            </a:r>
            <a:endParaRPr lang="cs-CZ" dirty="0"/>
          </a:p>
        </p:txBody>
      </p:sp>
      <p:sp>
        <p:nvSpPr>
          <p:cNvPr id="3" name="Content Placeholder 4"/>
          <p:cNvSpPr>
            <a:spLocks noGrp="1"/>
          </p:cNvSpPr>
          <p:nvPr>
            <p:ph sz="quarter" idx="13"/>
          </p:nvPr>
        </p:nvSpPr>
        <p:spPr>
          <a:xfrm>
            <a:off x="107504" y="548680"/>
            <a:ext cx="8928992" cy="1368152"/>
          </a:xfrm>
        </p:spPr>
        <p:txBody>
          <a:bodyPr anchor="t">
            <a:normAutofit/>
          </a:bodyPr>
          <a:lstStyle/>
          <a:p>
            <a:pPr marL="0" lvl="1" indent="6350">
              <a:buNone/>
            </a:pPr>
            <a:r>
              <a:rPr lang="en-US" dirty="0"/>
              <a:t>Load data on demand into a cache from a data store. This pattern can improve </a:t>
            </a:r>
            <a:r>
              <a:rPr lang="en-US" dirty="0" smtClean="0"/>
              <a:t>performance and </a:t>
            </a:r>
            <a:r>
              <a:rPr lang="en-US" dirty="0"/>
              <a:t>also helps to maintain consistency between data held in the cache and </a:t>
            </a:r>
            <a:r>
              <a:rPr lang="en-US" dirty="0" smtClean="0"/>
              <a:t>the data </a:t>
            </a:r>
            <a:r>
              <a:rPr lang="en-US" dirty="0"/>
              <a:t>in the underlying data store.</a:t>
            </a:r>
            <a:endParaRPr lang="cs-CZ" dirty="0" smtClean="0"/>
          </a:p>
        </p:txBody>
      </p:sp>
      <p:pic>
        <p:nvPicPr>
          <p:cNvPr id="9222" name="Picture 6" descr="Figure 1 - Using the Cache-Aside pattern to store data in the cach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2132856"/>
            <a:ext cx="3429000" cy="3971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115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Execution Models</a:t>
            </a:r>
            <a:r>
              <a:rPr lang="cs-CZ" dirty="0" smtClean="0"/>
              <a:t> - REST API a scripting</a:t>
            </a:r>
            <a:endParaRPr lang="cs-CZ" dirty="0"/>
          </a:p>
        </p:txBody>
      </p:sp>
      <p:sp>
        <p:nvSpPr>
          <p:cNvPr id="6" name="Rounded Rectangular Callout 5"/>
          <p:cNvSpPr/>
          <p:nvPr/>
        </p:nvSpPr>
        <p:spPr>
          <a:xfrm>
            <a:off x="251520" y="2982068"/>
            <a:ext cx="5040560" cy="3471267"/>
          </a:xfrm>
          <a:prstGeom prst="wedgeRoundRectCallout">
            <a:avLst>
              <a:gd name="adj1" fmla="val -49937"/>
              <a:gd name="adj2" fmla="val -1540"/>
              <a:gd name="adj3" fmla="val 16667"/>
            </a:avLst>
          </a:prstGeom>
          <a:solidFill>
            <a:srgbClr val="D9DCE7"/>
          </a:solidFill>
        </p:spPr>
        <p:style>
          <a:lnRef idx="1">
            <a:schemeClr val="accent6"/>
          </a:lnRef>
          <a:fillRef idx="3">
            <a:schemeClr val="accent6"/>
          </a:fillRef>
          <a:effectRef idx="2">
            <a:schemeClr val="accent6"/>
          </a:effectRef>
          <a:fontRef idx="minor">
            <a:schemeClr val="lt1"/>
          </a:fontRef>
        </p:style>
        <p:txBody>
          <a:bodyPr rtlCol="0" anchor="ctr"/>
          <a:lstStyle/>
          <a:p>
            <a:r>
              <a:rPr lang="cs-CZ" sz="1600" dirty="0" smtClean="0">
                <a:solidFill>
                  <a:srgbClr val="002060"/>
                </a:solidFill>
              </a:rPr>
              <a:t>Add OS Image</a:t>
            </a:r>
          </a:p>
          <a:p>
            <a:r>
              <a:rPr lang="cs-CZ" sz="1600" dirty="0">
                <a:solidFill>
                  <a:srgbClr val="002060"/>
                </a:solidFill>
              </a:rPr>
              <a:t>https://</a:t>
            </a:r>
            <a:r>
              <a:rPr lang="cs-CZ" sz="1600" dirty="0" smtClean="0">
                <a:solidFill>
                  <a:srgbClr val="002060"/>
                </a:solidFill>
              </a:rPr>
              <a:t>management.core.net/&lt;id</a:t>
            </a:r>
            <a:r>
              <a:rPr lang="cs-CZ" sz="1600" dirty="0">
                <a:solidFill>
                  <a:srgbClr val="002060"/>
                </a:solidFill>
              </a:rPr>
              <a:t>&gt;/services/images</a:t>
            </a:r>
          </a:p>
          <a:p>
            <a:endParaRPr lang="cs-CZ" sz="1200" dirty="0" smtClean="0">
              <a:solidFill>
                <a:srgbClr val="002060"/>
              </a:solidFill>
            </a:endParaRPr>
          </a:p>
          <a:p>
            <a:r>
              <a:rPr lang="cs-CZ" sz="1200" dirty="0" smtClean="0">
                <a:solidFill>
                  <a:srgbClr val="002060"/>
                </a:solidFill>
              </a:rPr>
              <a:t>&lt;</a:t>
            </a:r>
            <a:r>
              <a:rPr lang="cs-CZ" sz="1200" dirty="0">
                <a:solidFill>
                  <a:srgbClr val="002060"/>
                </a:solidFill>
              </a:rPr>
              <a:t>OSImage</a:t>
            </a:r>
            <a:r>
              <a:rPr lang="cs-CZ" sz="1200" dirty="0" smtClean="0">
                <a:solidFill>
                  <a:srgbClr val="002060"/>
                </a:solidFill>
              </a:rPr>
              <a:t> xmlns:i="http://www.w3.org/2001/XMLSchema-instance"&gt;</a:t>
            </a:r>
          </a:p>
          <a:p>
            <a:r>
              <a:rPr lang="cs-CZ" sz="1200" dirty="0" smtClean="0">
                <a:solidFill>
                  <a:srgbClr val="002060"/>
                </a:solidFill>
              </a:rPr>
              <a:t>   &lt;Label&gt;image-label&lt;/Label&gt;</a:t>
            </a:r>
          </a:p>
          <a:p>
            <a:r>
              <a:rPr lang="cs-CZ" sz="1200" dirty="0" smtClean="0">
                <a:solidFill>
                  <a:srgbClr val="002060"/>
                </a:solidFill>
              </a:rPr>
              <a:t>   &lt;MediaLink&gt;uri-of-the-containing-blob&lt;/MediaLink&gt;</a:t>
            </a:r>
          </a:p>
          <a:p>
            <a:r>
              <a:rPr lang="cs-CZ" sz="1200" dirty="0" smtClean="0">
                <a:solidFill>
                  <a:srgbClr val="002060"/>
                </a:solidFill>
              </a:rPr>
              <a:t>   &lt;Name&gt;image-name&lt;/Name&gt;</a:t>
            </a:r>
          </a:p>
          <a:p>
            <a:r>
              <a:rPr lang="cs-CZ" sz="1200" dirty="0" smtClean="0">
                <a:solidFill>
                  <a:srgbClr val="002060"/>
                </a:solidFill>
              </a:rPr>
              <a:t>   &lt;OS&gt;Linux|Windows&lt;/OS&gt;</a:t>
            </a:r>
          </a:p>
          <a:p>
            <a:r>
              <a:rPr lang="cs-CZ" sz="1200" dirty="0" smtClean="0">
                <a:solidFill>
                  <a:srgbClr val="002060"/>
                </a:solidFill>
              </a:rPr>
              <a:t>   &lt;Description&gt;image-description&lt;/Description&gt;</a:t>
            </a:r>
          </a:p>
          <a:p>
            <a:r>
              <a:rPr lang="cs-CZ" sz="1200" dirty="0" smtClean="0">
                <a:solidFill>
                  <a:srgbClr val="002060"/>
                </a:solidFill>
              </a:rPr>
              <a:t>   &lt;ImageFamily&gt;image-family&lt;/ImageFamily&gt;</a:t>
            </a:r>
          </a:p>
          <a:p>
            <a:r>
              <a:rPr lang="cs-CZ" sz="1200" dirty="0" smtClean="0">
                <a:solidFill>
                  <a:srgbClr val="002060"/>
                </a:solidFill>
              </a:rPr>
              <a:t>   &lt;PublishedDate&gt;published-date&lt;/PublishedDate&gt;</a:t>
            </a:r>
          </a:p>
          <a:p>
            <a:r>
              <a:rPr lang="cs-CZ" sz="1200" dirty="0" smtClean="0">
                <a:solidFill>
                  <a:srgbClr val="002060"/>
                </a:solidFill>
              </a:rPr>
              <a:t>   &lt;ShowInGui&gt;true/false&lt;/ShowInGui&gt;</a:t>
            </a:r>
          </a:p>
          <a:p>
            <a:r>
              <a:rPr lang="cs-CZ" sz="1200" dirty="0" smtClean="0">
                <a:solidFill>
                  <a:srgbClr val="002060"/>
                </a:solidFill>
              </a:rPr>
              <a:t>   &lt;Privacy&gt;http://www.example.com/privacypolicy.html&lt;/Privacy&gt;</a:t>
            </a:r>
          </a:p>
          <a:p>
            <a:r>
              <a:rPr lang="cs-CZ" sz="1200" dirty="0" smtClean="0">
                <a:solidFill>
                  <a:srgbClr val="002060"/>
                </a:solidFill>
              </a:rPr>
              <a:t>   &lt;IconUri&gt;http://www.example.com/favicon.png&lt;/IconUri&gt;</a:t>
            </a:r>
          </a:p>
          <a:p>
            <a:r>
              <a:rPr lang="cs-CZ" sz="1200" dirty="0" smtClean="0">
                <a:solidFill>
                  <a:srgbClr val="002060"/>
                </a:solidFill>
              </a:rPr>
              <a:t>   &lt;RecVMSize&gt;Small/Large/Medium/ExtraLarge&lt;/RecVMSize&gt;</a:t>
            </a:r>
          </a:p>
          <a:p>
            <a:r>
              <a:rPr lang="cs-CZ" sz="1200" dirty="0" smtClean="0">
                <a:solidFill>
                  <a:srgbClr val="002060"/>
                </a:solidFill>
              </a:rPr>
              <a:t>  &lt;Language&gt;language-of-image&lt;/Language&gt;</a:t>
            </a:r>
          </a:p>
          <a:p>
            <a:r>
              <a:rPr lang="cs-CZ" sz="1200" dirty="0" smtClean="0">
                <a:solidFill>
                  <a:srgbClr val="002060"/>
                </a:solidFill>
              </a:rPr>
              <a:t>&lt;/OSImage&gt;</a:t>
            </a:r>
            <a:endParaRPr lang="cs-CZ" sz="1200" dirty="0">
              <a:solidFill>
                <a:srgbClr val="002060"/>
              </a:solidFill>
            </a:endParaRPr>
          </a:p>
        </p:txBody>
      </p:sp>
      <p:sp>
        <p:nvSpPr>
          <p:cNvPr id="8" name="Rounded Rectangular Callout 7"/>
          <p:cNvSpPr/>
          <p:nvPr/>
        </p:nvSpPr>
        <p:spPr>
          <a:xfrm>
            <a:off x="5580112" y="620688"/>
            <a:ext cx="3312368" cy="5832647"/>
          </a:xfrm>
          <a:prstGeom prst="wedgeRoundRectCallout">
            <a:avLst>
              <a:gd name="adj1" fmla="val -49937"/>
              <a:gd name="adj2" fmla="val -1540"/>
              <a:gd name="adj3" fmla="val 16667"/>
            </a:avLst>
          </a:prstGeom>
          <a:solidFill>
            <a:srgbClr val="D9DCE7"/>
          </a:solidFill>
        </p:spPr>
        <p:style>
          <a:lnRef idx="1">
            <a:schemeClr val="accent6"/>
          </a:lnRef>
          <a:fillRef idx="3">
            <a:schemeClr val="accent6"/>
          </a:fillRef>
          <a:effectRef idx="2">
            <a:schemeClr val="accent6"/>
          </a:effectRef>
          <a:fontRef idx="minor">
            <a:schemeClr val="lt1"/>
          </a:fontRef>
        </p:style>
        <p:txBody>
          <a:bodyPr rtlCol="0" anchor="ctr"/>
          <a:lstStyle/>
          <a:p>
            <a:r>
              <a:rPr lang="cs-CZ" sz="1600" dirty="0" smtClean="0">
                <a:solidFill>
                  <a:srgbClr val="002060"/>
                </a:solidFill>
              </a:rPr>
              <a:t>Set-AzureDeployment</a:t>
            </a:r>
          </a:p>
          <a:p>
            <a:r>
              <a:rPr lang="cs-CZ" sz="1600" dirty="0" smtClean="0">
                <a:solidFill>
                  <a:srgbClr val="002060"/>
                </a:solidFill>
              </a:rPr>
              <a:t>[-</a:t>
            </a:r>
            <a:r>
              <a:rPr lang="cs-CZ" sz="1600" dirty="0">
                <a:solidFill>
                  <a:srgbClr val="002060"/>
                </a:solidFill>
              </a:rPr>
              <a:t>Config</a:t>
            </a:r>
            <a:r>
              <a:rPr lang="cs-CZ" sz="1600" dirty="0" smtClean="0">
                <a:solidFill>
                  <a:srgbClr val="002060"/>
                </a:solidFill>
              </a:rPr>
              <a:t>]</a:t>
            </a:r>
          </a:p>
          <a:p>
            <a:r>
              <a:rPr lang="cs-CZ" sz="1600" dirty="0" smtClean="0">
                <a:solidFill>
                  <a:srgbClr val="002060"/>
                </a:solidFill>
              </a:rPr>
              <a:t>[-</a:t>
            </a:r>
            <a:r>
              <a:rPr lang="cs-CZ" sz="1600" dirty="0">
                <a:solidFill>
                  <a:srgbClr val="002060"/>
                </a:solidFill>
              </a:rPr>
              <a:t>ServiceName] &lt;String</a:t>
            </a:r>
            <a:r>
              <a:rPr lang="cs-CZ" sz="1600" dirty="0" smtClean="0">
                <a:solidFill>
                  <a:srgbClr val="002060"/>
                </a:solidFill>
              </a:rPr>
              <a:t>&gt;</a:t>
            </a:r>
          </a:p>
          <a:p>
            <a:r>
              <a:rPr lang="cs-CZ" sz="1600" dirty="0" smtClean="0">
                <a:solidFill>
                  <a:srgbClr val="002060"/>
                </a:solidFill>
              </a:rPr>
              <a:t>[-</a:t>
            </a:r>
            <a:r>
              <a:rPr lang="cs-CZ" sz="1600" dirty="0">
                <a:solidFill>
                  <a:srgbClr val="002060"/>
                </a:solidFill>
              </a:rPr>
              <a:t>Configuration] &lt;String&gt; </a:t>
            </a:r>
            <a:endParaRPr lang="cs-CZ" sz="1600" dirty="0" smtClean="0">
              <a:solidFill>
                <a:srgbClr val="002060"/>
              </a:solidFill>
            </a:endParaRPr>
          </a:p>
          <a:p>
            <a:r>
              <a:rPr lang="cs-CZ" sz="1600" dirty="0" smtClean="0">
                <a:solidFill>
                  <a:srgbClr val="002060"/>
                </a:solidFill>
              </a:rPr>
              <a:t>[-</a:t>
            </a:r>
            <a:r>
              <a:rPr lang="cs-CZ" sz="1600" dirty="0">
                <a:solidFill>
                  <a:srgbClr val="002060"/>
                </a:solidFill>
              </a:rPr>
              <a:t>Slot] &lt;String&gt; </a:t>
            </a:r>
            <a:endParaRPr lang="cs-CZ" sz="1600" dirty="0" smtClean="0">
              <a:solidFill>
                <a:srgbClr val="002060"/>
              </a:solidFill>
            </a:endParaRPr>
          </a:p>
          <a:p>
            <a:r>
              <a:rPr lang="cs-CZ" sz="1600" dirty="0" smtClean="0">
                <a:solidFill>
                  <a:srgbClr val="002060"/>
                </a:solidFill>
              </a:rPr>
              <a:t>[[-</a:t>
            </a:r>
            <a:r>
              <a:rPr lang="cs-CZ" sz="1600" dirty="0">
                <a:solidFill>
                  <a:srgbClr val="002060"/>
                </a:solidFill>
              </a:rPr>
              <a:t>ExtensionConfiguration] &lt;ExtensionConfigurationInput[]&gt; </a:t>
            </a:r>
            <a:r>
              <a:rPr lang="cs-CZ" sz="1600" dirty="0" smtClean="0">
                <a:solidFill>
                  <a:srgbClr val="002060"/>
                </a:solidFill>
              </a:rPr>
              <a:t>]</a:t>
            </a:r>
          </a:p>
          <a:p>
            <a:r>
              <a:rPr lang="cs-CZ" sz="1600" dirty="0" smtClean="0">
                <a:solidFill>
                  <a:srgbClr val="002060"/>
                </a:solidFill>
              </a:rPr>
              <a:t>[ </a:t>
            </a:r>
            <a:r>
              <a:rPr lang="cs-CZ" sz="1600" dirty="0">
                <a:solidFill>
                  <a:srgbClr val="002060"/>
                </a:solidFill>
              </a:rPr>
              <a:t>&lt;CommonParameters</a:t>
            </a:r>
            <a:r>
              <a:rPr lang="cs-CZ" sz="1600" dirty="0" smtClean="0">
                <a:solidFill>
                  <a:srgbClr val="002060"/>
                </a:solidFill>
              </a:rPr>
              <a:t>&gt;]</a:t>
            </a:r>
          </a:p>
          <a:p>
            <a:endParaRPr lang="cs-CZ" sz="1600" dirty="0">
              <a:solidFill>
                <a:srgbClr val="002060"/>
              </a:solidFill>
            </a:endParaRPr>
          </a:p>
          <a:p>
            <a:r>
              <a:rPr lang="cs-CZ" sz="1600" dirty="0" smtClean="0">
                <a:solidFill>
                  <a:srgbClr val="002060"/>
                </a:solidFill>
              </a:rPr>
              <a:t>Set-AzureDeployment</a:t>
            </a:r>
          </a:p>
          <a:p>
            <a:r>
              <a:rPr lang="cs-CZ" sz="1600" dirty="0" smtClean="0">
                <a:solidFill>
                  <a:srgbClr val="002060"/>
                </a:solidFill>
              </a:rPr>
              <a:t>[-</a:t>
            </a:r>
            <a:r>
              <a:rPr lang="cs-CZ" sz="1600" dirty="0">
                <a:solidFill>
                  <a:srgbClr val="002060"/>
                </a:solidFill>
              </a:rPr>
              <a:t>Upgrade</a:t>
            </a:r>
            <a:r>
              <a:rPr lang="cs-CZ" sz="1600" dirty="0" smtClean="0">
                <a:solidFill>
                  <a:srgbClr val="002060"/>
                </a:solidFill>
              </a:rPr>
              <a:t>]</a:t>
            </a:r>
          </a:p>
          <a:p>
            <a:r>
              <a:rPr lang="cs-CZ" sz="1600" dirty="0" smtClean="0">
                <a:solidFill>
                  <a:srgbClr val="002060"/>
                </a:solidFill>
              </a:rPr>
              <a:t>[-</a:t>
            </a:r>
            <a:r>
              <a:rPr lang="cs-CZ" sz="1600" dirty="0">
                <a:solidFill>
                  <a:srgbClr val="002060"/>
                </a:solidFill>
              </a:rPr>
              <a:t>ServiceName] &lt;String&gt; </a:t>
            </a:r>
            <a:endParaRPr lang="cs-CZ" sz="1600" dirty="0" smtClean="0">
              <a:solidFill>
                <a:srgbClr val="002060"/>
              </a:solidFill>
            </a:endParaRPr>
          </a:p>
          <a:p>
            <a:r>
              <a:rPr lang="cs-CZ" sz="1600" dirty="0" smtClean="0">
                <a:solidFill>
                  <a:srgbClr val="002060"/>
                </a:solidFill>
              </a:rPr>
              <a:t>[-</a:t>
            </a:r>
            <a:r>
              <a:rPr lang="cs-CZ" sz="1600" dirty="0">
                <a:solidFill>
                  <a:srgbClr val="002060"/>
                </a:solidFill>
              </a:rPr>
              <a:t>Package] &lt;String&gt; </a:t>
            </a:r>
            <a:endParaRPr lang="cs-CZ" sz="1600" dirty="0" smtClean="0">
              <a:solidFill>
                <a:srgbClr val="002060"/>
              </a:solidFill>
            </a:endParaRPr>
          </a:p>
          <a:p>
            <a:r>
              <a:rPr lang="cs-CZ" sz="1600" dirty="0" smtClean="0">
                <a:solidFill>
                  <a:srgbClr val="002060"/>
                </a:solidFill>
              </a:rPr>
              <a:t>[-</a:t>
            </a:r>
            <a:r>
              <a:rPr lang="cs-CZ" sz="1600" dirty="0">
                <a:solidFill>
                  <a:srgbClr val="002060"/>
                </a:solidFill>
              </a:rPr>
              <a:t>Configuration] &lt;String&gt; </a:t>
            </a:r>
            <a:endParaRPr lang="cs-CZ" sz="1600" dirty="0" smtClean="0">
              <a:solidFill>
                <a:srgbClr val="002060"/>
              </a:solidFill>
            </a:endParaRPr>
          </a:p>
          <a:p>
            <a:r>
              <a:rPr lang="cs-CZ" sz="1600" dirty="0" smtClean="0">
                <a:solidFill>
                  <a:srgbClr val="002060"/>
                </a:solidFill>
              </a:rPr>
              <a:t>[-</a:t>
            </a:r>
            <a:r>
              <a:rPr lang="cs-CZ" sz="1600" dirty="0">
                <a:solidFill>
                  <a:srgbClr val="002060"/>
                </a:solidFill>
              </a:rPr>
              <a:t>Slot] &lt;String&gt; </a:t>
            </a:r>
            <a:endParaRPr lang="cs-CZ" sz="1600" dirty="0" smtClean="0">
              <a:solidFill>
                <a:srgbClr val="002060"/>
              </a:solidFill>
            </a:endParaRPr>
          </a:p>
          <a:p>
            <a:r>
              <a:rPr lang="cs-CZ" sz="1600" dirty="0" smtClean="0">
                <a:solidFill>
                  <a:srgbClr val="002060"/>
                </a:solidFill>
              </a:rPr>
              <a:t>[[-</a:t>
            </a:r>
            <a:r>
              <a:rPr lang="cs-CZ" sz="1600" dirty="0">
                <a:solidFill>
                  <a:srgbClr val="002060"/>
                </a:solidFill>
              </a:rPr>
              <a:t>Mode] &lt;String&gt; ] </a:t>
            </a:r>
            <a:endParaRPr lang="cs-CZ" sz="1600" dirty="0" smtClean="0">
              <a:solidFill>
                <a:srgbClr val="002060"/>
              </a:solidFill>
            </a:endParaRPr>
          </a:p>
          <a:p>
            <a:r>
              <a:rPr lang="cs-CZ" sz="1600" dirty="0" smtClean="0">
                <a:solidFill>
                  <a:srgbClr val="002060"/>
                </a:solidFill>
              </a:rPr>
              <a:t>[[-</a:t>
            </a:r>
            <a:r>
              <a:rPr lang="cs-CZ" sz="1600" dirty="0">
                <a:solidFill>
                  <a:srgbClr val="002060"/>
                </a:solidFill>
              </a:rPr>
              <a:t>Label] &lt;String&gt; ] </a:t>
            </a:r>
            <a:endParaRPr lang="cs-CZ" sz="1600" dirty="0" smtClean="0">
              <a:solidFill>
                <a:srgbClr val="002060"/>
              </a:solidFill>
            </a:endParaRPr>
          </a:p>
          <a:p>
            <a:r>
              <a:rPr lang="cs-CZ" sz="1600" dirty="0" smtClean="0">
                <a:solidFill>
                  <a:srgbClr val="002060"/>
                </a:solidFill>
              </a:rPr>
              <a:t>[[-</a:t>
            </a:r>
            <a:r>
              <a:rPr lang="cs-CZ" sz="1600" dirty="0">
                <a:solidFill>
                  <a:srgbClr val="002060"/>
                </a:solidFill>
              </a:rPr>
              <a:t>RoleName] &lt;String&gt; ] </a:t>
            </a:r>
            <a:endParaRPr lang="cs-CZ" sz="1600" dirty="0" smtClean="0">
              <a:solidFill>
                <a:srgbClr val="002060"/>
              </a:solidFill>
            </a:endParaRPr>
          </a:p>
          <a:p>
            <a:r>
              <a:rPr lang="cs-CZ" sz="1600" dirty="0" smtClean="0">
                <a:solidFill>
                  <a:srgbClr val="002060"/>
                </a:solidFill>
              </a:rPr>
              <a:t>[[-</a:t>
            </a:r>
            <a:r>
              <a:rPr lang="cs-CZ" sz="1600" dirty="0">
                <a:solidFill>
                  <a:srgbClr val="002060"/>
                </a:solidFill>
              </a:rPr>
              <a:t>Force]] </a:t>
            </a:r>
            <a:endParaRPr lang="cs-CZ" sz="1600" dirty="0" smtClean="0">
              <a:solidFill>
                <a:srgbClr val="002060"/>
              </a:solidFill>
            </a:endParaRPr>
          </a:p>
          <a:p>
            <a:r>
              <a:rPr lang="cs-CZ" sz="1600" dirty="0" smtClean="0">
                <a:solidFill>
                  <a:srgbClr val="002060"/>
                </a:solidFill>
              </a:rPr>
              <a:t>[[-</a:t>
            </a:r>
            <a:r>
              <a:rPr lang="cs-CZ" sz="1600" dirty="0">
                <a:solidFill>
                  <a:srgbClr val="002060"/>
                </a:solidFill>
              </a:rPr>
              <a:t>ExtensionConfiguration] &lt;ExtensionConfigurationInput[]&gt; </a:t>
            </a:r>
            <a:r>
              <a:rPr lang="cs-CZ" sz="1600" dirty="0" smtClean="0">
                <a:solidFill>
                  <a:srgbClr val="002060"/>
                </a:solidFill>
              </a:rPr>
              <a:t>]</a:t>
            </a:r>
          </a:p>
          <a:p>
            <a:r>
              <a:rPr lang="cs-CZ" sz="1600" dirty="0" smtClean="0">
                <a:solidFill>
                  <a:srgbClr val="002060"/>
                </a:solidFill>
              </a:rPr>
              <a:t>[ </a:t>
            </a:r>
            <a:r>
              <a:rPr lang="cs-CZ" sz="1600" dirty="0">
                <a:solidFill>
                  <a:srgbClr val="002060"/>
                </a:solidFill>
              </a:rPr>
              <a:t>&lt;CommonParameters&gt;] </a:t>
            </a:r>
          </a:p>
        </p:txBody>
      </p:sp>
      <p:sp>
        <p:nvSpPr>
          <p:cNvPr id="9" name="Content Placeholder 4"/>
          <p:cNvSpPr>
            <a:spLocks noGrp="1"/>
          </p:cNvSpPr>
          <p:nvPr>
            <p:ph sz="quarter" idx="13"/>
          </p:nvPr>
        </p:nvSpPr>
        <p:spPr>
          <a:xfrm>
            <a:off x="0" y="548680"/>
            <a:ext cx="5436096" cy="2232248"/>
          </a:xfrm>
        </p:spPr>
        <p:txBody>
          <a:bodyPr>
            <a:normAutofit/>
          </a:bodyPr>
          <a:lstStyle/>
          <a:p>
            <a:pPr lvl="1"/>
            <a:r>
              <a:rPr lang="en-US" b="1" dirty="0" smtClean="0"/>
              <a:t>REST</a:t>
            </a:r>
            <a:r>
              <a:rPr lang="cs-CZ" b="1" dirty="0" smtClean="0"/>
              <a:t> - Re</a:t>
            </a:r>
            <a:r>
              <a:rPr lang="cs-CZ" dirty="0" smtClean="0"/>
              <a:t>presentational </a:t>
            </a:r>
            <a:r>
              <a:rPr lang="en-US" b="1" dirty="0" smtClean="0"/>
              <a:t>S</a:t>
            </a:r>
            <a:r>
              <a:rPr lang="cs-CZ" dirty="0" smtClean="0"/>
              <a:t>tate </a:t>
            </a:r>
            <a:r>
              <a:rPr lang="en-US" b="1" dirty="0" smtClean="0"/>
              <a:t>T</a:t>
            </a:r>
            <a:r>
              <a:rPr lang="cs-CZ" dirty="0" smtClean="0"/>
              <a:t>ransfer</a:t>
            </a:r>
            <a:endParaRPr lang="cs-CZ" dirty="0"/>
          </a:p>
          <a:p>
            <a:pPr lvl="1"/>
            <a:r>
              <a:rPr lang="cs-CZ" dirty="0" smtClean="0"/>
              <a:t>jednotný </a:t>
            </a:r>
            <a:r>
              <a:rPr lang="cs-CZ" dirty="0"/>
              <a:t>přístup </a:t>
            </a:r>
            <a:r>
              <a:rPr lang="cs-CZ" dirty="0" smtClean="0"/>
              <a:t>- CRUD</a:t>
            </a:r>
          </a:p>
          <a:p>
            <a:pPr lvl="2"/>
            <a:r>
              <a:rPr lang="cs-CZ" dirty="0" smtClean="0"/>
              <a:t>Create</a:t>
            </a:r>
            <a:r>
              <a:rPr lang="cs-CZ" dirty="0"/>
              <a:t>, Read, Update, </a:t>
            </a:r>
            <a:r>
              <a:rPr lang="cs-CZ" dirty="0" smtClean="0"/>
              <a:t>Delete</a:t>
            </a:r>
            <a:endParaRPr lang="cs-CZ" dirty="0"/>
          </a:p>
          <a:p>
            <a:pPr lvl="1"/>
            <a:r>
              <a:rPr lang="en-US" dirty="0" smtClean="0"/>
              <a:t>P</a:t>
            </a:r>
            <a:r>
              <a:rPr lang="cs-CZ" dirty="0" smtClean="0"/>
              <a:t>ří</a:t>
            </a:r>
            <a:r>
              <a:rPr lang="en-US" dirty="0" err="1" smtClean="0"/>
              <a:t>stup</a:t>
            </a:r>
            <a:r>
              <a:rPr lang="en-US" dirty="0" smtClean="0"/>
              <a:t> k </a:t>
            </a:r>
            <a:r>
              <a:rPr lang="cs-CZ" dirty="0" smtClean="0"/>
              <a:t>službám i </a:t>
            </a:r>
            <a:r>
              <a:rPr lang="en-US" dirty="0" err="1" smtClean="0"/>
              <a:t>dat</a:t>
            </a:r>
            <a:r>
              <a:rPr lang="cs-CZ" dirty="0" smtClean="0"/>
              <a:t>ů</a:t>
            </a:r>
            <a:r>
              <a:rPr lang="en-US" dirty="0" smtClean="0"/>
              <a:t>m</a:t>
            </a:r>
          </a:p>
          <a:p>
            <a:pPr lvl="2"/>
            <a:r>
              <a:rPr lang="cs-CZ" dirty="0"/>
              <a:t>http</a:t>
            </a:r>
            <a:r>
              <a:rPr lang="cs-CZ" dirty="0" smtClean="0"/>
              <a:t>://</a:t>
            </a:r>
            <a:r>
              <a:rPr lang="en-US" dirty="0" err="1" smtClean="0"/>
              <a:t>My.tables</a:t>
            </a:r>
            <a:r>
              <a:rPr lang="cs-CZ" dirty="0" smtClean="0"/>
              <a:t>.</a:t>
            </a:r>
            <a:r>
              <a:rPr lang="en-US" dirty="0" err="1" smtClean="0"/>
              <a:t>MyCloud</a:t>
            </a:r>
            <a:r>
              <a:rPr lang="cs-CZ" dirty="0" smtClean="0"/>
              <a:t>/&lt;</a:t>
            </a:r>
            <a:r>
              <a:rPr lang="en-US" dirty="0" err="1" smtClean="0"/>
              <a:t>MyTable</a:t>
            </a:r>
            <a:r>
              <a:rPr lang="cs-CZ" dirty="0" smtClean="0"/>
              <a:t>&gt;</a:t>
            </a:r>
            <a:r>
              <a:rPr lang="en-US" dirty="0"/>
              <a:t>(</a:t>
            </a:r>
            <a:r>
              <a:rPr lang="en-US" dirty="0" err="1"/>
              <a:t>PartitionKey</a:t>
            </a:r>
            <a:r>
              <a:rPr lang="en-US" dirty="0"/>
              <a:t>=</a:t>
            </a:r>
            <a:r>
              <a:rPr lang="en-US" dirty="0" smtClean="0"/>
              <a:t>'PK',</a:t>
            </a:r>
            <a:r>
              <a:rPr lang="en-US" dirty="0" err="1"/>
              <a:t>RowKey</a:t>
            </a:r>
            <a:r>
              <a:rPr lang="en-US" dirty="0"/>
              <a:t>=</a:t>
            </a:r>
            <a:r>
              <a:rPr lang="en-US" dirty="0" smtClean="0"/>
              <a:t>'RK')?$</a:t>
            </a:r>
            <a:r>
              <a:rPr lang="en-US" dirty="0"/>
              <a:t>select</a:t>
            </a:r>
            <a:r>
              <a:rPr lang="en-US" dirty="0" smtClean="0"/>
              <a:t>=&lt;</a:t>
            </a:r>
            <a:r>
              <a:rPr lang="en-US" dirty="0" err="1" smtClean="0"/>
              <a:t>FirstProperty</a:t>
            </a:r>
            <a:r>
              <a:rPr lang="en-US" dirty="0" smtClean="0"/>
              <a:t>&gt;</a:t>
            </a:r>
            <a:endParaRPr lang="cs-CZ" dirty="0" smtClean="0"/>
          </a:p>
        </p:txBody>
      </p:sp>
    </p:spTree>
    <p:extLst>
      <p:ext uri="{BB962C8B-B14F-4D97-AF65-F5344CB8AC3E}">
        <p14:creationId xmlns:p14="http://schemas.microsoft.com/office/powerpoint/2010/main" val="339970176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Circuit Breaker</a:t>
            </a:r>
          </a:p>
        </p:txBody>
      </p:sp>
      <p:sp>
        <p:nvSpPr>
          <p:cNvPr id="3" name="Content Placeholder 4"/>
          <p:cNvSpPr>
            <a:spLocks noGrp="1"/>
          </p:cNvSpPr>
          <p:nvPr>
            <p:ph sz="quarter" idx="13"/>
          </p:nvPr>
        </p:nvSpPr>
        <p:spPr>
          <a:xfrm>
            <a:off x="107504" y="548680"/>
            <a:ext cx="8928992" cy="1368152"/>
          </a:xfrm>
        </p:spPr>
        <p:txBody>
          <a:bodyPr anchor="t">
            <a:normAutofit fontScale="92500"/>
          </a:bodyPr>
          <a:lstStyle/>
          <a:p>
            <a:pPr marL="0" lvl="1" indent="6350">
              <a:buNone/>
            </a:pPr>
            <a:r>
              <a:rPr lang="en-US" dirty="0"/>
              <a:t>Handle faults that may take a variable amount of time to rectify when connecting to a</a:t>
            </a:r>
          </a:p>
          <a:p>
            <a:pPr marL="0" lvl="1" indent="6350">
              <a:buNone/>
            </a:pPr>
            <a:r>
              <a:rPr lang="en-US" dirty="0"/>
              <a:t>remote service or resource. This pattern can improve the stability and resiliency of an</a:t>
            </a:r>
          </a:p>
          <a:p>
            <a:pPr marL="0" lvl="1" indent="6350">
              <a:buNone/>
            </a:pPr>
            <a:r>
              <a:rPr lang="en-US" dirty="0"/>
              <a:t>application.</a:t>
            </a:r>
            <a:endParaRPr lang="cs-CZ" dirty="0" smtClean="0"/>
          </a:p>
        </p:txBody>
      </p:sp>
      <p:pic>
        <p:nvPicPr>
          <p:cNvPr id="10246" name="Picture 6" descr="Figure 1 - Circuit Breaker sta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1844824"/>
            <a:ext cx="5580698" cy="4620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391737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Compensating </a:t>
            </a:r>
            <a:r>
              <a:rPr lang="cs-CZ" dirty="0" smtClean="0"/>
              <a:t>Transaction</a:t>
            </a:r>
            <a:endParaRPr lang="cs-CZ" dirty="0"/>
          </a:p>
        </p:txBody>
      </p:sp>
      <p:sp>
        <p:nvSpPr>
          <p:cNvPr id="3" name="Content Placeholder 4"/>
          <p:cNvSpPr>
            <a:spLocks noGrp="1"/>
          </p:cNvSpPr>
          <p:nvPr>
            <p:ph sz="quarter" idx="13"/>
          </p:nvPr>
        </p:nvSpPr>
        <p:spPr>
          <a:xfrm>
            <a:off x="107504" y="548680"/>
            <a:ext cx="8928992" cy="1368152"/>
          </a:xfrm>
        </p:spPr>
        <p:txBody>
          <a:bodyPr anchor="t">
            <a:normAutofit/>
          </a:bodyPr>
          <a:lstStyle/>
          <a:p>
            <a:pPr marL="0" lvl="1" indent="6350">
              <a:buNone/>
            </a:pPr>
            <a:r>
              <a:rPr lang="en-US" dirty="0"/>
              <a:t>Enable multiple concurrent consumers to process messages received on the same messaging channel. This pattern enables a system to process multiple messages concurrently to optimize throughput, to improve scalability and availability, and to balance the workload.</a:t>
            </a:r>
            <a:endParaRPr lang="cs-CZ" dirty="0" smtClean="0"/>
          </a:p>
        </p:txBody>
      </p:sp>
      <p:pic>
        <p:nvPicPr>
          <p:cNvPr id="11266" name="Picture 2" descr="Figure 1 - Using a message queue to distribute work to instances of a servi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2636912"/>
            <a:ext cx="73152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662340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Compute Resource </a:t>
            </a:r>
            <a:r>
              <a:rPr lang="cs-CZ" dirty="0" smtClean="0"/>
              <a:t>Consolidation</a:t>
            </a:r>
            <a:endParaRPr lang="cs-CZ" dirty="0"/>
          </a:p>
        </p:txBody>
      </p:sp>
      <p:sp>
        <p:nvSpPr>
          <p:cNvPr id="3" name="Content Placeholder 4"/>
          <p:cNvSpPr>
            <a:spLocks noGrp="1"/>
          </p:cNvSpPr>
          <p:nvPr>
            <p:ph sz="quarter" idx="13"/>
          </p:nvPr>
        </p:nvSpPr>
        <p:spPr>
          <a:xfrm>
            <a:off x="107504" y="548680"/>
            <a:ext cx="8928992" cy="1368152"/>
          </a:xfrm>
        </p:spPr>
        <p:txBody>
          <a:bodyPr anchor="t">
            <a:normAutofit/>
          </a:bodyPr>
          <a:lstStyle/>
          <a:p>
            <a:pPr marL="0" lvl="1" indent="6350">
              <a:buNone/>
            </a:pPr>
            <a:r>
              <a:rPr lang="en-US" dirty="0"/>
              <a:t>Consolidate multiple tasks or operations into a single computational unit. This pattern can increase compute resource utilization, and reduce the costs and management overhead associated with performing compute processing in cloud-hosted applications.</a:t>
            </a:r>
            <a:endParaRPr lang="cs-CZ" dirty="0" smtClean="0"/>
          </a:p>
        </p:txBody>
      </p:sp>
      <p:pic>
        <p:nvPicPr>
          <p:cNvPr id="12290" name="Picture 2" descr="Figure 2 - The lifecycle of tasks and resources in a role in a Azure cloud servi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2844" y="1916832"/>
            <a:ext cx="5492591" cy="4795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14736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Command and Query Responsibility Segregation (CQRS</a:t>
            </a:r>
            <a:r>
              <a:rPr lang="en-US" dirty="0" smtClean="0"/>
              <a:t>)</a:t>
            </a:r>
            <a:endParaRPr lang="cs-CZ" dirty="0"/>
          </a:p>
        </p:txBody>
      </p:sp>
      <p:sp>
        <p:nvSpPr>
          <p:cNvPr id="3" name="Content Placeholder 4"/>
          <p:cNvSpPr>
            <a:spLocks noGrp="1"/>
          </p:cNvSpPr>
          <p:nvPr>
            <p:ph sz="quarter" idx="13"/>
          </p:nvPr>
        </p:nvSpPr>
        <p:spPr>
          <a:xfrm>
            <a:off x="107504" y="548680"/>
            <a:ext cx="8928992" cy="1368152"/>
          </a:xfrm>
        </p:spPr>
        <p:txBody>
          <a:bodyPr anchor="t">
            <a:normAutofit/>
          </a:bodyPr>
          <a:lstStyle/>
          <a:p>
            <a:pPr marL="0" lvl="1" indent="6350">
              <a:buNone/>
            </a:pPr>
            <a:r>
              <a:rPr lang="en-US" dirty="0"/>
              <a:t>Segregate operations that read data from operations that update data by using separate interfaces. This pattern can maximize performance, scalability, and security; support evolution of the system over time through higher flexibility; and prevent update commands from causing merge conflicts at the domain level.</a:t>
            </a:r>
            <a:endParaRPr lang="cs-CZ" dirty="0" smtClean="0"/>
          </a:p>
        </p:txBody>
      </p:sp>
      <p:pic>
        <p:nvPicPr>
          <p:cNvPr id="13314" name="Picture 2" descr="Figure 2 - A basic CQRS archite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2636912"/>
            <a:ext cx="5010150" cy="2686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50258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Event </a:t>
            </a:r>
            <a:r>
              <a:rPr lang="cs-CZ" dirty="0" smtClean="0"/>
              <a:t>Sourcing</a:t>
            </a:r>
            <a:endParaRPr lang="cs-CZ" dirty="0"/>
          </a:p>
        </p:txBody>
      </p:sp>
      <p:sp>
        <p:nvSpPr>
          <p:cNvPr id="3" name="Content Placeholder 4"/>
          <p:cNvSpPr>
            <a:spLocks noGrp="1"/>
          </p:cNvSpPr>
          <p:nvPr>
            <p:ph sz="quarter" idx="13"/>
          </p:nvPr>
        </p:nvSpPr>
        <p:spPr>
          <a:xfrm>
            <a:off x="107504" y="548680"/>
            <a:ext cx="8928992" cy="1368152"/>
          </a:xfrm>
        </p:spPr>
        <p:txBody>
          <a:bodyPr anchor="t">
            <a:normAutofit fontScale="85000" lnSpcReduction="20000"/>
          </a:bodyPr>
          <a:lstStyle/>
          <a:p>
            <a:pPr marL="0" lvl="1" indent="6350">
              <a:buNone/>
            </a:pPr>
            <a:r>
              <a:rPr lang="en-US" dirty="0"/>
              <a:t>Use an append-only store to record the full series of events that describe actions taken on data in a domain, rather than storing just the current state, so that the store can be used to materialize the domain objects. This pattern can simplify tasks in complex domains by avoiding the requirement to synchronize the data model and the business domain; improve performance, scalability, and responsiveness; provide consistency for transactional data; and maintain full audit trails and history that may enable compensating actions.</a:t>
            </a:r>
            <a:endParaRPr lang="cs-CZ" dirty="0" smtClean="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763" y="1974329"/>
            <a:ext cx="7610475" cy="484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410211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External Configuration </a:t>
            </a:r>
            <a:r>
              <a:rPr lang="cs-CZ" dirty="0" smtClean="0"/>
              <a:t>Store</a:t>
            </a:r>
            <a:endParaRPr lang="cs-CZ" dirty="0"/>
          </a:p>
        </p:txBody>
      </p:sp>
      <p:sp>
        <p:nvSpPr>
          <p:cNvPr id="3" name="Content Placeholder 4"/>
          <p:cNvSpPr>
            <a:spLocks noGrp="1"/>
          </p:cNvSpPr>
          <p:nvPr>
            <p:ph sz="quarter" idx="13"/>
          </p:nvPr>
        </p:nvSpPr>
        <p:spPr>
          <a:xfrm>
            <a:off x="107504" y="548680"/>
            <a:ext cx="8928992" cy="1368152"/>
          </a:xfrm>
        </p:spPr>
        <p:txBody>
          <a:bodyPr anchor="t">
            <a:normAutofit/>
          </a:bodyPr>
          <a:lstStyle/>
          <a:p>
            <a:pPr marL="0" lvl="1" indent="6350">
              <a:buNone/>
            </a:pPr>
            <a:r>
              <a:rPr lang="en-US" dirty="0"/>
              <a:t>Move configuration information out of the application deployment package to a centralized location. This pattern can provide opportunities for easier management and control of configuration data, and for sharing configuration data across applications and application instances.</a:t>
            </a:r>
            <a:endParaRPr lang="cs-CZ" dirty="0" smtClean="0"/>
          </a:p>
        </p:txBody>
      </p:sp>
      <p:pic>
        <p:nvPicPr>
          <p:cNvPr id="15362" name="Picture 2" descr="Figure 1 - An overview of the External Configuration Store pattern with optional local cach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3140968"/>
            <a:ext cx="6315075" cy="2819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707319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Federated </a:t>
            </a:r>
            <a:r>
              <a:rPr lang="cs-CZ" dirty="0" smtClean="0"/>
              <a:t>Identity</a:t>
            </a:r>
            <a:endParaRPr lang="cs-CZ" dirty="0"/>
          </a:p>
        </p:txBody>
      </p:sp>
      <p:sp>
        <p:nvSpPr>
          <p:cNvPr id="3" name="Content Placeholder 4"/>
          <p:cNvSpPr>
            <a:spLocks noGrp="1"/>
          </p:cNvSpPr>
          <p:nvPr>
            <p:ph sz="quarter" idx="13"/>
          </p:nvPr>
        </p:nvSpPr>
        <p:spPr>
          <a:xfrm>
            <a:off x="107504" y="548680"/>
            <a:ext cx="8928992" cy="1368152"/>
          </a:xfrm>
        </p:spPr>
        <p:txBody>
          <a:bodyPr anchor="t">
            <a:normAutofit/>
          </a:bodyPr>
          <a:lstStyle/>
          <a:p>
            <a:pPr marL="0" lvl="1" indent="6350">
              <a:buNone/>
            </a:pPr>
            <a:r>
              <a:rPr lang="en-US" dirty="0"/>
              <a:t>Delegate authentication to an external identity provider. This pattern can simplify development, minimize the requirement for user administration, and improve the user experience of the application.</a:t>
            </a:r>
            <a:endParaRPr lang="cs-CZ" dirty="0" smtClean="0"/>
          </a:p>
        </p:txBody>
      </p:sp>
      <p:pic>
        <p:nvPicPr>
          <p:cNvPr id="16386" name="Picture 2" descr="Figure 1 - An overview of federated authentic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2492896"/>
            <a:ext cx="4200525" cy="3552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105208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Gatekeeper</a:t>
            </a:r>
            <a:endParaRPr lang="cs-CZ" dirty="0"/>
          </a:p>
        </p:txBody>
      </p:sp>
      <p:sp>
        <p:nvSpPr>
          <p:cNvPr id="3" name="Content Placeholder 4"/>
          <p:cNvSpPr>
            <a:spLocks noGrp="1"/>
          </p:cNvSpPr>
          <p:nvPr>
            <p:ph sz="quarter" idx="13"/>
          </p:nvPr>
        </p:nvSpPr>
        <p:spPr>
          <a:xfrm>
            <a:off x="107504" y="548680"/>
            <a:ext cx="8928992" cy="1368152"/>
          </a:xfrm>
        </p:spPr>
        <p:txBody>
          <a:bodyPr anchor="t">
            <a:normAutofit/>
          </a:bodyPr>
          <a:lstStyle/>
          <a:p>
            <a:pPr marL="0" lvl="1" indent="6350">
              <a:buNone/>
            </a:pPr>
            <a:r>
              <a:rPr lang="en-US" dirty="0"/>
              <a:t>Protect applications and services by using a dedicated host instance that acts as a broker between clients and the application or service, validates and sanitizes requests, and passes requests and data between them. This pattern can provide an additional layer of security, and limit the attack surface of the system.</a:t>
            </a:r>
            <a:endParaRPr lang="cs-CZ" dirty="0" smtClean="0"/>
          </a:p>
        </p:txBody>
      </p:sp>
      <p:pic>
        <p:nvPicPr>
          <p:cNvPr id="17410" name="Picture 2" descr="Figure 1 - High level overview of this patter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3140968"/>
            <a:ext cx="7296150" cy="2324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502530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Health Endpoint </a:t>
            </a:r>
            <a:r>
              <a:rPr lang="cs-CZ" dirty="0" smtClean="0"/>
              <a:t>Monitoring</a:t>
            </a:r>
            <a:endParaRPr lang="cs-CZ" dirty="0"/>
          </a:p>
        </p:txBody>
      </p:sp>
      <p:sp>
        <p:nvSpPr>
          <p:cNvPr id="3" name="Content Placeholder 4"/>
          <p:cNvSpPr>
            <a:spLocks noGrp="1"/>
          </p:cNvSpPr>
          <p:nvPr>
            <p:ph sz="quarter" idx="13"/>
          </p:nvPr>
        </p:nvSpPr>
        <p:spPr>
          <a:xfrm>
            <a:off x="107504" y="548680"/>
            <a:ext cx="8928992" cy="1368152"/>
          </a:xfrm>
        </p:spPr>
        <p:txBody>
          <a:bodyPr anchor="t">
            <a:normAutofit/>
          </a:bodyPr>
          <a:lstStyle/>
          <a:p>
            <a:pPr marL="0" lvl="1" indent="6350">
              <a:buNone/>
            </a:pPr>
            <a:r>
              <a:rPr lang="en-US" dirty="0"/>
              <a:t>Implement functional checks within an application that external tools can access through exposed endpoints at regular intervals. This pattern can help to verify that applications and services are performing correctly.</a:t>
            </a:r>
            <a:endParaRPr lang="cs-CZ" dirty="0" smtClean="0"/>
          </a:p>
        </p:txBody>
      </p:sp>
      <p:pic>
        <p:nvPicPr>
          <p:cNvPr id="18434" name="Picture 2" descr="Figure 1 - Overview of the pattern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2060848"/>
            <a:ext cx="7496175" cy="4152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471789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Index </a:t>
            </a:r>
            <a:r>
              <a:rPr lang="cs-CZ" dirty="0" smtClean="0"/>
              <a:t>Table</a:t>
            </a:r>
            <a:endParaRPr lang="cs-CZ" dirty="0"/>
          </a:p>
        </p:txBody>
      </p:sp>
      <p:sp>
        <p:nvSpPr>
          <p:cNvPr id="3" name="Content Placeholder 4"/>
          <p:cNvSpPr>
            <a:spLocks noGrp="1"/>
          </p:cNvSpPr>
          <p:nvPr>
            <p:ph sz="quarter" idx="13"/>
          </p:nvPr>
        </p:nvSpPr>
        <p:spPr>
          <a:xfrm>
            <a:off x="107504" y="548680"/>
            <a:ext cx="8928992" cy="1368152"/>
          </a:xfrm>
        </p:spPr>
        <p:txBody>
          <a:bodyPr anchor="t">
            <a:normAutofit/>
          </a:bodyPr>
          <a:lstStyle/>
          <a:p>
            <a:pPr marL="0" lvl="1" indent="6350">
              <a:buNone/>
            </a:pPr>
            <a:r>
              <a:rPr lang="en-US" dirty="0"/>
              <a:t>Create indexes over the fields in data stores that are frequently referenced by query criteria. This pattern can improve query performance by allowing applications to more quickly retrieve data from a data store.</a:t>
            </a:r>
            <a:endParaRPr lang="cs-CZ" dirty="0" smtClean="0"/>
          </a:p>
        </p:txBody>
      </p:sp>
      <p:pic>
        <p:nvPicPr>
          <p:cNvPr id="19458" name="Picture 2" descr="Figure 3 - Index tables implementing secondary indexes for customer data. The data is referenced by each index ta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931" y="2564904"/>
            <a:ext cx="7620000" cy="3267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2831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Execution Models</a:t>
            </a:r>
            <a:r>
              <a:rPr lang="cs-CZ" dirty="0" smtClean="0"/>
              <a:t> - Virtual Machine</a:t>
            </a:r>
            <a:endParaRPr lang="cs-CZ" dirty="0"/>
          </a:p>
        </p:txBody>
      </p:sp>
      <p:sp>
        <p:nvSpPr>
          <p:cNvPr id="6" name="Content Placeholder 4"/>
          <p:cNvSpPr txBox="1">
            <a:spLocks/>
          </p:cNvSpPr>
          <p:nvPr/>
        </p:nvSpPr>
        <p:spPr>
          <a:xfrm>
            <a:off x="107504" y="476672"/>
            <a:ext cx="8928992" cy="6120680"/>
          </a:xfrm>
          <a:prstGeom prst="rect">
            <a:avLst/>
          </a:prstGeom>
        </p:spPr>
        <p:txBody>
          <a:bodyPr vert="horz" anchor="t" anchorCtr="0">
            <a:normAutofit/>
          </a:bodyPr>
          <a:lstStyle>
            <a:lvl1pPr marL="274320" indent="-274320" algn="l" rtl="0" eaLnBrk="1" latinLnBrk="0" hangingPunct="1">
              <a:spcBef>
                <a:spcPts val="600"/>
              </a:spcBef>
              <a:buClr>
                <a:schemeClr val="accent1"/>
              </a:buClr>
              <a:buSzPct val="76000"/>
              <a:buFont typeface="Wingdings 3"/>
              <a:buChar char=""/>
              <a:defRPr kumimoji="0" sz="2400" kern="1200">
                <a:solidFill>
                  <a:schemeClr val="accent6"/>
                </a:solidFill>
                <a:latin typeface="+mn-lt"/>
                <a:ea typeface="+mn-ea"/>
                <a:cs typeface="+mn-cs"/>
              </a:defRPr>
            </a:lvl1pPr>
            <a:lvl2pPr marL="548640" indent="-274320" algn="l" rtl="0" eaLnBrk="1" latinLnBrk="0" hangingPunct="1">
              <a:spcBef>
                <a:spcPts val="500"/>
              </a:spcBef>
              <a:buClr>
                <a:schemeClr val="tx1"/>
              </a:buClr>
              <a:buSzPct val="76000"/>
              <a:buFont typeface="Wingdings 3"/>
              <a:buChar char=""/>
              <a:defRPr kumimoji="0" sz="2000" kern="1200">
                <a:solidFill>
                  <a:schemeClr val="tx1"/>
                </a:solidFill>
                <a:latin typeface="+mn-lt"/>
                <a:ea typeface="+mn-ea"/>
                <a:cs typeface="+mn-cs"/>
              </a:defRPr>
            </a:lvl2pPr>
            <a:lvl3pPr marL="822960" indent="-228600" algn="l" rtl="0" eaLnBrk="1" latinLnBrk="0" hangingPunct="1">
              <a:spcBef>
                <a:spcPts val="500"/>
              </a:spcBef>
              <a:buClr>
                <a:schemeClr val="accent6"/>
              </a:buClr>
              <a:buSzPct val="76000"/>
              <a:buFont typeface="Wingdings" pitchFamily="2" charset="2"/>
              <a:buChar char="§"/>
              <a:defRPr kumimoji="0" sz="1800" kern="1200">
                <a:solidFill>
                  <a:schemeClr val="accent6"/>
                </a:solidFill>
                <a:latin typeface="+mn-lt"/>
                <a:ea typeface="+mn-ea"/>
                <a:cs typeface="+mn-cs"/>
              </a:defRPr>
            </a:lvl3pPr>
            <a:lvl4pPr marL="1097280" indent="-228600" algn="l" rtl="0" eaLnBrk="1" latinLnBrk="0" hangingPunct="1">
              <a:spcBef>
                <a:spcPts val="400"/>
              </a:spcBef>
              <a:buClr>
                <a:schemeClr val="tx1"/>
              </a:buClr>
              <a:buSzPct val="70000"/>
              <a:buFont typeface="Wingdings" pitchFamily="2" charset="2"/>
              <a:buChar char="§"/>
              <a:defRPr kumimoji="0" sz="1600" kern="1200">
                <a:solidFill>
                  <a:schemeClr val="tx1"/>
                </a:solidFill>
                <a:latin typeface="+mn-lt"/>
                <a:ea typeface="+mn-ea"/>
                <a:cs typeface="+mn-cs"/>
              </a:defRPr>
            </a:lvl4pPr>
            <a:lvl5pPr marL="180000" indent="-228600" algn="l" rtl="0" eaLnBrk="1" latinLnBrk="0" hangingPunct="1">
              <a:spcBef>
                <a:spcPts val="600"/>
              </a:spcBef>
              <a:spcAft>
                <a:spcPts val="600"/>
              </a:spcAft>
              <a:buClr>
                <a:schemeClr val="accent2"/>
              </a:buClr>
              <a:buSzPct val="70000"/>
              <a:buFont typeface="Wingdings"/>
              <a:buNone/>
              <a:defRPr kumimoji="0" lang="en-US" sz="1400" b="1" kern="1200" dirty="0">
                <a:solidFill>
                  <a:schemeClr val="accent5"/>
                </a:solidFill>
                <a:latin typeface="Consolas" pitchFamily="49" charset="0"/>
                <a:ea typeface="+mn-ea"/>
                <a:cs typeface="Consolas" pitchFamily="49" charset="0"/>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en-US" dirty="0" err="1" smtClean="0"/>
              <a:t>IaaS</a:t>
            </a:r>
            <a:endParaRPr lang="en-US" dirty="0" smtClean="0"/>
          </a:p>
          <a:p>
            <a:pPr lvl="1"/>
            <a:r>
              <a:rPr lang="cs-CZ" dirty="0" smtClean="0"/>
              <a:t>Infrastructure as a S</a:t>
            </a:r>
            <a:r>
              <a:rPr lang="en-US" dirty="0" smtClean="0"/>
              <a:t>e</a:t>
            </a:r>
            <a:r>
              <a:rPr lang="cs-CZ" dirty="0" smtClean="0"/>
              <a:t>rvice</a:t>
            </a:r>
            <a:endParaRPr lang="en-US" dirty="0" smtClean="0"/>
          </a:p>
          <a:p>
            <a:pPr lvl="1"/>
            <a:r>
              <a:rPr lang="en-US" dirty="0" smtClean="0"/>
              <a:t>fault tolerance, monitoring</a:t>
            </a:r>
          </a:p>
          <a:p>
            <a:pPr lvl="1"/>
            <a:r>
              <a:rPr lang="en-US" dirty="0" err="1" smtClean="0"/>
              <a:t>repli</a:t>
            </a:r>
            <a:r>
              <a:rPr lang="cs-CZ" dirty="0" smtClean="0"/>
              <a:t>k</a:t>
            </a:r>
            <a:r>
              <a:rPr lang="en-US" dirty="0" smtClean="0"/>
              <a:t>a</a:t>
            </a:r>
            <a:r>
              <a:rPr lang="cs-CZ" dirty="0" smtClean="0"/>
              <a:t>ce </a:t>
            </a:r>
            <a:r>
              <a:rPr lang="en-US" dirty="0" smtClean="0"/>
              <a:t>- </a:t>
            </a:r>
            <a:r>
              <a:rPr lang="en-US" dirty="0"/>
              <a:t>BLOB</a:t>
            </a:r>
          </a:p>
          <a:p>
            <a:pPr lvl="1"/>
            <a:r>
              <a:rPr lang="en-US" dirty="0" err="1" smtClean="0"/>
              <a:t>aktualizace</a:t>
            </a:r>
            <a:endParaRPr lang="cs-CZ" dirty="0"/>
          </a:p>
          <a:p>
            <a:pPr lvl="2"/>
            <a:r>
              <a:rPr lang="cs-CZ" dirty="0" smtClean="0"/>
              <a:t>ne pro vlastní image</a:t>
            </a:r>
          </a:p>
          <a:p>
            <a:r>
              <a:rPr lang="cs-CZ" dirty="0" smtClean="0"/>
              <a:t>Grouping</a:t>
            </a:r>
          </a:p>
          <a:p>
            <a:pPr lvl="1"/>
            <a:r>
              <a:rPr lang="cs-CZ" dirty="0" smtClean="0"/>
              <a:t>load balancing</a:t>
            </a:r>
          </a:p>
          <a:p>
            <a:pPr lvl="2"/>
            <a:r>
              <a:rPr lang="cs-CZ" dirty="0" smtClean="0"/>
              <a:t>rozložení požadavků</a:t>
            </a:r>
          </a:p>
          <a:p>
            <a:pPr lvl="1"/>
            <a:r>
              <a:rPr lang="cs-CZ" dirty="0" smtClean="0"/>
              <a:t>availability set</a:t>
            </a:r>
          </a:p>
          <a:p>
            <a:pPr lvl="2"/>
            <a:r>
              <a:rPr lang="cs-CZ" dirty="0" smtClean="0"/>
              <a:t>rozložení na různé uzly</a:t>
            </a:r>
            <a:endParaRPr lang="en-US" dirty="0" smtClean="0"/>
          </a:p>
          <a:p>
            <a:pPr lvl="2"/>
            <a:r>
              <a:rPr lang="en-US" dirty="0" smtClean="0"/>
              <a:t>no single point of failure</a:t>
            </a:r>
            <a:endParaRPr lang="cs-CZ" dirty="0" smtClean="0"/>
          </a:p>
          <a:p>
            <a:pPr lvl="1"/>
            <a:r>
              <a:rPr lang="cs-CZ" dirty="0"/>
              <a:t>komunikace</a:t>
            </a:r>
          </a:p>
          <a:p>
            <a:pPr lvl="2"/>
            <a:endParaRPr lang="en-US" dirty="0"/>
          </a:p>
        </p:txBody>
      </p:sp>
      <p:pic>
        <p:nvPicPr>
          <p:cNvPr id="1026" name="Picture 2" descr="file:///C:/F/skola/Azure/papers/AzureFundamentals/ExecutionModels_files/execmodels_02_cloudservices.png"/>
          <p:cNvPicPr>
            <a:picLocks noChangeAspect="1" noChangeArrowheads="1"/>
          </p:cNvPicPr>
          <p:nvPr/>
        </p:nvPicPr>
        <p:blipFill rotWithShape="1">
          <a:blip r:embed="rId2">
            <a:extLst>
              <a:ext uri="{28A0092B-C50C-407E-A947-70E740481C1C}">
                <a14:useLocalDpi xmlns:a14="http://schemas.microsoft.com/office/drawing/2010/main" val="0"/>
              </a:ext>
            </a:extLst>
          </a:blip>
          <a:srcRect l="386" t="6447" r="1620" b="2099"/>
          <a:stretch/>
        </p:blipFill>
        <p:spPr bwMode="auto">
          <a:xfrm>
            <a:off x="3716829" y="2852936"/>
            <a:ext cx="5158684" cy="2839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820693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Leader </a:t>
            </a:r>
            <a:r>
              <a:rPr lang="cs-CZ" dirty="0" smtClean="0"/>
              <a:t>Election</a:t>
            </a:r>
            <a:endParaRPr lang="cs-CZ" dirty="0"/>
          </a:p>
        </p:txBody>
      </p:sp>
      <p:sp>
        <p:nvSpPr>
          <p:cNvPr id="3" name="Content Placeholder 4"/>
          <p:cNvSpPr>
            <a:spLocks noGrp="1"/>
          </p:cNvSpPr>
          <p:nvPr>
            <p:ph sz="quarter" idx="13"/>
          </p:nvPr>
        </p:nvSpPr>
        <p:spPr>
          <a:xfrm>
            <a:off x="107504" y="548680"/>
            <a:ext cx="8928992" cy="1368152"/>
          </a:xfrm>
        </p:spPr>
        <p:txBody>
          <a:bodyPr anchor="t">
            <a:normAutofit fontScale="92500" lnSpcReduction="20000"/>
          </a:bodyPr>
          <a:lstStyle/>
          <a:p>
            <a:pPr marL="0" lvl="1" indent="6350">
              <a:buNone/>
            </a:pPr>
            <a:r>
              <a:rPr lang="en-US" dirty="0"/>
              <a:t>Coordinate the actions performed by a collection of collaborating task instances in a distributed application by electing one instance as the leader that assumes responsibility for managing the other instances. This pattern can help to ensure that tasks do not conflict with each other, cause contention for shared resources, or inadvertently interfere with the work that other task instances are performing.</a:t>
            </a:r>
            <a:endParaRPr lang="cs-CZ" dirty="0" smtClean="0"/>
          </a:p>
        </p:txBody>
      </p:sp>
      <p:pic>
        <p:nvPicPr>
          <p:cNvPr id="20482" name="Picture 2" descr="Figure 1 - Using the BlobDistributedMutex class to elect a leader and run a task that coordinates operations"/>
          <p:cNvPicPr>
            <a:picLocks noChangeAspect="1" noChangeArrowheads="1"/>
          </p:cNvPicPr>
          <p:nvPr/>
        </p:nvPicPr>
        <p:blipFill rotWithShape="1">
          <a:blip r:embed="rId3">
            <a:extLst>
              <a:ext uri="{28A0092B-C50C-407E-A947-70E740481C1C}">
                <a14:useLocalDpi xmlns:a14="http://schemas.microsoft.com/office/drawing/2010/main" val="0"/>
              </a:ext>
            </a:extLst>
          </a:blip>
          <a:srcRect t="-1" b="24499"/>
          <a:stretch/>
        </p:blipFill>
        <p:spPr bwMode="auto">
          <a:xfrm>
            <a:off x="179513" y="1858913"/>
            <a:ext cx="3600400" cy="4778795"/>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Figure 1 - Using the BlobDistributedMutex class to elect a leader and run a task that coordinates operations"/>
          <p:cNvPicPr>
            <a:picLocks noChangeAspect="1" noChangeArrowheads="1"/>
          </p:cNvPicPr>
          <p:nvPr/>
        </p:nvPicPr>
        <p:blipFill rotWithShape="1">
          <a:blip r:embed="rId3">
            <a:extLst>
              <a:ext uri="{28A0092B-C50C-407E-A947-70E740481C1C}">
                <a14:useLocalDpi xmlns:a14="http://schemas.microsoft.com/office/drawing/2010/main" val="0"/>
              </a:ext>
            </a:extLst>
          </a:blip>
          <a:srcRect t="76239" b="-549"/>
          <a:stretch/>
        </p:blipFill>
        <p:spPr bwMode="auto">
          <a:xfrm>
            <a:off x="3773717" y="2841804"/>
            <a:ext cx="5361477" cy="2813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659047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Materialized </a:t>
            </a:r>
            <a:r>
              <a:rPr lang="cs-CZ" dirty="0" smtClean="0"/>
              <a:t>View</a:t>
            </a:r>
            <a:endParaRPr lang="cs-CZ" dirty="0"/>
          </a:p>
        </p:txBody>
      </p:sp>
      <p:sp>
        <p:nvSpPr>
          <p:cNvPr id="3" name="Content Placeholder 4"/>
          <p:cNvSpPr>
            <a:spLocks noGrp="1"/>
          </p:cNvSpPr>
          <p:nvPr>
            <p:ph sz="quarter" idx="13"/>
          </p:nvPr>
        </p:nvSpPr>
        <p:spPr>
          <a:xfrm>
            <a:off x="107504" y="548680"/>
            <a:ext cx="8928992" cy="1368152"/>
          </a:xfrm>
        </p:spPr>
        <p:txBody>
          <a:bodyPr anchor="t">
            <a:normAutofit/>
          </a:bodyPr>
          <a:lstStyle/>
          <a:p>
            <a:pPr marL="0" lvl="1" indent="6350">
              <a:buNone/>
            </a:pPr>
            <a:r>
              <a:rPr lang="en-US" dirty="0"/>
              <a:t>Generate pre-populated views over the data in one or more data stores when the data is formatted in a way that does not favor the required query operations. This pattern can help to support efficient querying and data extraction, and improve application performance.</a:t>
            </a:r>
            <a:endParaRPr lang="cs-CZ" dirty="0" smtClean="0"/>
          </a:p>
        </p:txBody>
      </p:sp>
      <p:pic>
        <p:nvPicPr>
          <p:cNvPr id="21506" name="Picture 2" descr="Figure 1 - The Materialized View pattern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2924944"/>
            <a:ext cx="7620000" cy="3238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0909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Pipes and </a:t>
            </a:r>
            <a:r>
              <a:rPr lang="cs-CZ" dirty="0" smtClean="0"/>
              <a:t>Filters</a:t>
            </a:r>
            <a:endParaRPr lang="cs-CZ" dirty="0"/>
          </a:p>
        </p:txBody>
      </p:sp>
      <p:sp>
        <p:nvSpPr>
          <p:cNvPr id="3" name="Content Placeholder 4"/>
          <p:cNvSpPr>
            <a:spLocks noGrp="1"/>
          </p:cNvSpPr>
          <p:nvPr>
            <p:ph sz="quarter" idx="13"/>
          </p:nvPr>
        </p:nvSpPr>
        <p:spPr>
          <a:xfrm>
            <a:off x="107504" y="548680"/>
            <a:ext cx="8928992" cy="1368152"/>
          </a:xfrm>
        </p:spPr>
        <p:txBody>
          <a:bodyPr anchor="t">
            <a:normAutofit/>
          </a:bodyPr>
          <a:lstStyle/>
          <a:p>
            <a:pPr marL="0" lvl="1" indent="6350">
              <a:buNone/>
            </a:pPr>
            <a:r>
              <a:rPr lang="en-US" dirty="0"/>
              <a:t>Decompose a task that performs complex processing into a series of discrete elements that can be reused. This pattern can improve performance, scalability, and reusability by allowing task elements that perform the processing to be deployed and scaled independently.</a:t>
            </a:r>
            <a:endParaRPr lang="cs-CZ" dirty="0" smtClean="0"/>
          </a:p>
        </p:txBody>
      </p:sp>
      <p:pic>
        <p:nvPicPr>
          <p:cNvPr id="22530" name="Picture 2" descr="Figure 2 - A solution implemented by using pipes and filt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2492896"/>
            <a:ext cx="7600950" cy="3762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538100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Priority </a:t>
            </a:r>
            <a:r>
              <a:rPr lang="cs-CZ" dirty="0" smtClean="0"/>
              <a:t>Queue</a:t>
            </a:r>
            <a:endParaRPr lang="cs-CZ" dirty="0"/>
          </a:p>
        </p:txBody>
      </p:sp>
      <p:sp>
        <p:nvSpPr>
          <p:cNvPr id="3" name="Content Placeholder 4"/>
          <p:cNvSpPr>
            <a:spLocks noGrp="1"/>
          </p:cNvSpPr>
          <p:nvPr>
            <p:ph sz="quarter" idx="13"/>
          </p:nvPr>
        </p:nvSpPr>
        <p:spPr>
          <a:xfrm>
            <a:off x="107504" y="548680"/>
            <a:ext cx="8928992" cy="1368152"/>
          </a:xfrm>
        </p:spPr>
        <p:txBody>
          <a:bodyPr anchor="t">
            <a:normAutofit/>
          </a:bodyPr>
          <a:lstStyle/>
          <a:p>
            <a:pPr marL="0" lvl="1" indent="6350">
              <a:buNone/>
            </a:pPr>
            <a:r>
              <a:rPr lang="en-US" dirty="0"/>
              <a:t>Prioritize requests sent to services so that requests with a higher priority are received and processed more quickly than those of a lower priority. This pattern is useful in applications that offer different service level guarantees to individual types of client.</a:t>
            </a:r>
            <a:endParaRPr lang="cs-CZ" dirty="0" smtClean="0"/>
          </a:p>
        </p:txBody>
      </p:sp>
      <p:pic>
        <p:nvPicPr>
          <p:cNvPr id="23554" name="Picture 2" descr="Figure 2 - Using separate message queues for each prior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8330" y="1772816"/>
            <a:ext cx="6181725" cy="5019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047008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Queue-based Load </a:t>
            </a:r>
            <a:r>
              <a:rPr lang="cs-CZ" dirty="0" smtClean="0"/>
              <a:t>Leveling</a:t>
            </a:r>
            <a:endParaRPr lang="cs-CZ" dirty="0"/>
          </a:p>
        </p:txBody>
      </p:sp>
      <p:sp>
        <p:nvSpPr>
          <p:cNvPr id="3" name="Content Placeholder 4"/>
          <p:cNvSpPr>
            <a:spLocks noGrp="1"/>
          </p:cNvSpPr>
          <p:nvPr>
            <p:ph sz="quarter" idx="13"/>
          </p:nvPr>
        </p:nvSpPr>
        <p:spPr>
          <a:xfrm>
            <a:off x="107504" y="548680"/>
            <a:ext cx="8928992" cy="1368152"/>
          </a:xfrm>
        </p:spPr>
        <p:txBody>
          <a:bodyPr anchor="t">
            <a:normAutofit/>
          </a:bodyPr>
          <a:lstStyle/>
          <a:p>
            <a:pPr marL="0" lvl="1" indent="6350">
              <a:buNone/>
            </a:pPr>
            <a:r>
              <a:rPr lang="en-US" dirty="0"/>
              <a:t>Use a queue that acts as a buffer between a task and a service that it invokes in order to smooth intermittent heavy loads that may otherwise cause the service to fail or the task to timeout. This pattern can help to minimize the impact of peaks in demand on availability and responsiveness for both the task and the service.</a:t>
            </a:r>
            <a:endParaRPr lang="cs-CZ" dirty="0" smtClean="0"/>
          </a:p>
        </p:txBody>
      </p:sp>
      <p:pic>
        <p:nvPicPr>
          <p:cNvPr id="24578" name="Picture 2" descr="Figure 1 - Using a queue to level the load on a servi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3068960"/>
            <a:ext cx="7248525" cy="2571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5843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Retry</a:t>
            </a:r>
            <a:endParaRPr lang="cs-CZ" dirty="0"/>
          </a:p>
        </p:txBody>
      </p:sp>
      <p:sp>
        <p:nvSpPr>
          <p:cNvPr id="3" name="Content Placeholder 4"/>
          <p:cNvSpPr>
            <a:spLocks noGrp="1"/>
          </p:cNvSpPr>
          <p:nvPr>
            <p:ph sz="quarter" idx="13"/>
          </p:nvPr>
        </p:nvSpPr>
        <p:spPr>
          <a:xfrm>
            <a:off x="107504" y="548680"/>
            <a:ext cx="8928992" cy="1368152"/>
          </a:xfrm>
        </p:spPr>
        <p:txBody>
          <a:bodyPr anchor="t">
            <a:normAutofit/>
          </a:bodyPr>
          <a:lstStyle/>
          <a:p>
            <a:pPr marL="0" lvl="1" indent="6350">
              <a:buNone/>
            </a:pPr>
            <a:r>
              <a:rPr lang="en-US" dirty="0"/>
              <a:t>Enable an application to handle temporary failures when connecting to a service or network resource by transparently retrying the operation in the expectation that the failure is transient. This pattern can improve the stability of the application.</a:t>
            </a:r>
            <a:endParaRPr lang="cs-CZ" dirty="0" smtClean="0"/>
          </a:p>
        </p:txBody>
      </p:sp>
      <p:pic>
        <p:nvPicPr>
          <p:cNvPr id="25602" name="Picture 2" descr="Figure 1 - Invoking an operation in a hosted service using the Retry patter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2636912"/>
            <a:ext cx="5791200" cy="3438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063901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Runtime </a:t>
            </a:r>
            <a:r>
              <a:rPr lang="cs-CZ" dirty="0" smtClean="0"/>
              <a:t>Reconfiguration</a:t>
            </a:r>
            <a:endParaRPr lang="cs-CZ" dirty="0"/>
          </a:p>
        </p:txBody>
      </p:sp>
      <p:sp>
        <p:nvSpPr>
          <p:cNvPr id="3" name="Content Placeholder 4"/>
          <p:cNvSpPr>
            <a:spLocks noGrp="1"/>
          </p:cNvSpPr>
          <p:nvPr>
            <p:ph sz="quarter" idx="13"/>
          </p:nvPr>
        </p:nvSpPr>
        <p:spPr>
          <a:xfrm>
            <a:off x="107504" y="548680"/>
            <a:ext cx="8928992" cy="1368152"/>
          </a:xfrm>
        </p:spPr>
        <p:txBody>
          <a:bodyPr anchor="t">
            <a:normAutofit/>
          </a:bodyPr>
          <a:lstStyle/>
          <a:p>
            <a:pPr marL="0" lvl="1" indent="6350">
              <a:buNone/>
            </a:pPr>
            <a:r>
              <a:rPr lang="en-US" dirty="0"/>
              <a:t>Design an application so that it can be reconfigured without requiring redeployment or restarting the application. This helps to maintain availability and minimize downtime.</a:t>
            </a:r>
            <a:endParaRPr lang="cs-CZ" dirty="0" smtClean="0"/>
          </a:p>
        </p:txBody>
      </p:sp>
      <p:pic>
        <p:nvPicPr>
          <p:cNvPr id="27652" name="Picture 4" descr="Figure 1 - A basic overview of this patter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425" y="2708920"/>
            <a:ext cx="7172325" cy="2466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374377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Scheduler Agent </a:t>
            </a:r>
            <a:r>
              <a:rPr lang="cs-CZ" dirty="0" smtClean="0"/>
              <a:t>Supervisor</a:t>
            </a:r>
            <a:endParaRPr lang="cs-CZ" dirty="0"/>
          </a:p>
        </p:txBody>
      </p:sp>
      <p:sp>
        <p:nvSpPr>
          <p:cNvPr id="3" name="Content Placeholder 4"/>
          <p:cNvSpPr>
            <a:spLocks noGrp="1"/>
          </p:cNvSpPr>
          <p:nvPr>
            <p:ph sz="quarter" idx="13"/>
          </p:nvPr>
        </p:nvSpPr>
        <p:spPr>
          <a:xfrm>
            <a:off x="107504" y="548680"/>
            <a:ext cx="8928992" cy="1368152"/>
          </a:xfrm>
        </p:spPr>
        <p:txBody>
          <a:bodyPr anchor="t">
            <a:normAutofit fontScale="92500" lnSpcReduction="20000"/>
          </a:bodyPr>
          <a:lstStyle/>
          <a:p>
            <a:pPr marL="0" lvl="1" indent="6350">
              <a:buNone/>
            </a:pPr>
            <a:r>
              <a:rPr lang="en-US" dirty="0"/>
              <a:t>Coordinate a set of actions across a distributed set of services and other remote resources, attempt to transparently handle faults if any of these actions fail, or undo the effects of the work performed if the system cannot recover from a fault. This pattern can add resiliency to a distributed system by enabling it to recover and retry actions that fail due to transient exceptions, long-lasting faults, and process failures.</a:t>
            </a:r>
            <a:endParaRPr lang="cs-CZ" dirty="0" smtClean="0"/>
          </a:p>
        </p:txBody>
      </p:sp>
      <p:pic>
        <p:nvPicPr>
          <p:cNvPr id="26626" name="Picture 2" descr="Figure 1 - The actors in the Scheduler Agent Supervisor patter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844824"/>
            <a:ext cx="6987034" cy="4964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574725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Sharding</a:t>
            </a:r>
            <a:endParaRPr lang="cs-CZ" dirty="0"/>
          </a:p>
        </p:txBody>
      </p:sp>
      <p:sp>
        <p:nvSpPr>
          <p:cNvPr id="3" name="Content Placeholder 4"/>
          <p:cNvSpPr>
            <a:spLocks noGrp="1"/>
          </p:cNvSpPr>
          <p:nvPr>
            <p:ph sz="quarter" idx="13"/>
          </p:nvPr>
        </p:nvSpPr>
        <p:spPr>
          <a:xfrm>
            <a:off x="107504" y="548680"/>
            <a:ext cx="8928992" cy="1368152"/>
          </a:xfrm>
        </p:spPr>
        <p:txBody>
          <a:bodyPr anchor="t">
            <a:normAutofit/>
          </a:bodyPr>
          <a:lstStyle/>
          <a:p>
            <a:pPr marL="0" lvl="1" indent="6350">
              <a:buNone/>
            </a:pPr>
            <a:r>
              <a:rPr lang="en-US" dirty="0"/>
              <a:t>Divide a data store into a set of horizontal partitions shards. This pattern can improve scalability when storing and accessing large volumes of data.</a:t>
            </a:r>
            <a:endParaRPr lang="cs-CZ" dirty="0" smtClean="0"/>
          </a:p>
        </p:txBody>
      </p:sp>
      <p:pic>
        <p:nvPicPr>
          <p:cNvPr id="28674" name="Picture 2" descr="Figure 1 - Sharding tenant data based on tenant I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2238375"/>
            <a:ext cx="7429500"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176930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Static Content </a:t>
            </a:r>
            <a:r>
              <a:rPr lang="cs-CZ" dirty="0" smtClean="0"/>
              <a:t>Hosting</a:t>
            </a:r>
            <a:endParaRPr lang="cs-CZ" dirty="0"/>
          </a:p>
        </p:txBody>
      </p:sp>
      <p:sp>
        <p:nvSpPr>
          <p:cNvPr id="3" name="Content Placeholder 4"/>
          <p:cNvSpPr>
            <a:spLocks noGrp="1"/>
          </p:cNvSpPr>
          <p:nvPr>
            <p:ph sz="quarter" idx="13"/>
          </p:nvPr>
        </p:nvSpPr>
        <p:spPr>
          <a:xfrm>
            <a:off x="107504" y="548680"/>
            <a:ext cx="8928992" cy="1368152"/>
          </a:xfrm>
        </p:spPr>
        <p:txBody>
          <a:bodyPr anchor="t">
            <a:normAutofit/>
          </a:bodyPr>
          <a:lstStyle/>
          <a:p>
            <a:pPr marL="0" lvl="1" indent="6350">
              <a:buNone/>
            </a:pPr>
            <a:r>
              <a:rPr lang="en-US" dirty="0"/>
              <a:t>Deploy static content to a cloud-based storage service that can deliver these directly to the client. This pattern can reduce the requirement for potentially expensive compute instances.</a:t>
            </a:r>
            <a:endParaRPr lang="cs-CZ" dirty="0" smtClean="0"/>
          </a:p>
        </p:txBody>
      </p:sp>
      <p:pic>
        <p:nvPicPr>
          <p:cNvPr id="29698" name="Picture 2" descr="Figure 1 - Delivering static parts of an application directly from a storage servi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2708920"/>
            <a:ext cx="6238875" cy="2981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9060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p:cNvPicPr>
            <a:picLocks noChangeAspect="1" noChangeArrowheads="1"/>
          </p:cNvPicPr>
          <p:nvPr/>
        </p:nvPicPr>
        <p:blipFill>
          <a:blip r:embed="rId2" cstate="print"/>
          <a:srcRect/>
          <a:stretch>
            <a:fillRect/>
          </a:stretch>
        </p:blipFill>
        <p:spPr bwMode="auto">
          <a:xfrm>
            <a:off x="1259631" y="476672"/>
            <a:ext cx="6825009" cy="324036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Execution Models</a:t>
            </a:r>
            <a:r>
              <a:rPr lang="cs-CZ" dirty="0" smtClean="0"/>
              <a:t> - Web Sites</a:t>
            </a:r>
            <a:endParaRPr lang="cs-CZ" dirty="0"/>
          </a:p>
        </p:txBody>
      </p:sp>
      <p:sp>
        <p:nvSpPr>
          <p:cNvPr id="4" name="Content Placeholder 4"/>
          <p:cNvSpPr>
            <a:spLocks noGrp="1"/>
          </p:cNvSpPr>
          <p:nvPr>
            <p:ph sz="quarter" idx="13"/>
          </p:nvPr>
        </p:nvSpPr>
        <p:spPr>
          <a:xfrm>
            <a:off x="107504" y="3717032"/>
            <a:ext cx="8928992" cy="2736304"/>
          </a:xfrm>
        </p:spPr>
        <p:txBody>
          <a:bodyPr anchor="t">
            <a:normAutofit/>
          </a:bodyPr>
          <a:lstStyle/>
          <a:p>
            <a:r>
              <a:rPr lang="cs-CZ" b="1" dirty="0" smtClean="0"/>
              <a:t>Web Sites</a:t>
            </a:r>
            <a:endParaRPr lang="cs-CZ" dirty="0" smtClean="0"/>
          </a:p>
          <a:p>
            <a:pPr lvl="1"/>
            <a:r>
              <a:rPr lang="en-US" dirty="0" err="1" smtClean="0"/>
              <a:t>jedno</a:t>
            </a:r>
            <a:r>
              <a:rPr lang="en-US" dirty="0" smtClean="0"/>
              <a:t> z </a:t>
            </a:r>
            <a:r>
              <a:rPr lang="cs-CZ" dirty="0" smtClean="0"/>
              <a:t>nejčastější</a:t>
            </a:r>
            <a:r>
              <a:rPr lang="en-US" dirty="0" err="1" smtClean="0"/>
              <a:t>ch</a:t>
            </a:r>
            <a:r>
              <a:rPr lang="cs-CZ" dirty="0" smtClean="0"/>
              <a:t> využití cloudových infrastruktur</a:t>
            </a:r>
            <a:endParaRPr lang="en-US" dirty="0" smtClean="0"/>
          </a:p>
          <a:p>
            <a:pPr lvl="2"/>
            <a:r>
              <a:rPr lang="en-US" dirty="0" err="1" smtClean="0"/>
              <a:t>ide</a:t>
            </a:r>
            <a:r>
              <a:rPr lang="cs-CZ" dirty="0" smtClean="0"/>
              <a:t>ální</a:t>
            </a:r>
            <a:r>
              <a:rPr lang="en-US" dirty="0" smtClean="0"/>
              <a:t> pod</a:t>
            </a:r>
            <a:r>
              <a:rPr lang="cs-CZ" dirty="0" smtClean="0"/>
              <a:t>mínky pro nasazení v cloudu</a:t>
            </a:r>
          </a:p>
          <a:p>
            <a:pPr lvl="2"/>
            <a:r>
              <a:rPr lang="cs-CZ" dirty="0" smtClean="0"/>
              <a:t>nepredikovatelné škálovatelnost</a:t>
            </a:r>
          </a:p>
          <a:p>
            <a:pPr lvl="1"/>
            <a:r>
              <a:rPr lang="cs-CZ" dirty="0" smtClean="0"/>
              <a:t>lze i pomocí virtual machines</a:t>
            </a:r>
          </a:p>
          <a:p>
            <a:pPr lvl="2"/>
            <a:r>
              <a:rPr lang="cs-CZ" dirty="0" smtClean="0"/>
              <a:t>zbytečně složité</a:t>
            </a:r>
          </a:p>
          <a:p>
            <a:pPr lvl="2"/>
            <a:r>
              <a:rPr lang="cs-CZ" dirty="0" smtClean="0"/>
              <a:t>nutná vlastní instalace, konfigurace a údržba</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Throttling</a:t>
            </a:r>
            <a:endParaRPr lang="cs-CZ" dirty="0"/>
          </a:p>
        </p:txBody>
      </p:sp>
      <p:sp>
        <p:nvSpPr>
          <p:cNvPr id="3" name="Content Placeholder 4"/>
          <p:cNvSpPr>
            <a:spLocks noGrp="1"/>
          </p:cNvSpPr>
          <p:nvPr>
            <p:ph sz="quarter" idx="13"/>
          </p:nvPr>
        </p:nvSpPr>
        <p:spPr>
          <a:xfrm>
            <a:off x="107504" y="548680"/>
            <a:ext cx="8928992" cy="1368152"/>
          </a:xfrm>
        </p:spPr>
        <p:txBody>
          <a:bodyPr anchor="t">
            <a:normAutofit/>
          </a:bodyPr>
          <a:lstStyle/>
          <a:p>
            <a:pPr marL="0" lvl="1" indent="6350">
              <a:buNone/>
            </a:pPr>
            <a:r>
              <a:rPr lang="en-US" dirty="0"/>
              <a:t>Control the consumption of resources used by an instance of an application, an individual tenant, or an entire service. This pattern can allow the system to continue to function and meet service level agreements, even when an increase in demand places an extreme load on resources.</a:t>
            </a:r>
            <a:endParaRPr lang="cs-CZ" dirty="0" smtClean="0"/>
          </a:p>
        </p:txBody>
      </p:sp>
      <p:pic>
        <p:nvPicPr>
          <p:cNvPr id="30722" name="Picture 2" descr="Figure 1 - Graph showing resource utilization against time for applications running on behalf of three us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916435"/>
            <a:ext cx="7696200" cy="4743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841679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Valet </a:t>
            </a:r>
            <a:r>
              <a:rPr lang="cs-CZ" dirty="0" smtClean="0"/>
              <a:t>Key</a:t>
            </a:r>
            <a:endParaRPr lang="cs-CZ" dirty="0"/>
          </a:p>
        </p:txBody>
      </p:sp>
      <p:sp>
        <p:nvSpPr>
          <p:cNvPr id="3" name="Content Placeholder 4"/>
          <p:cNvSpPr>
            <a:spLocks noGrp="1"/>
          </p:cNvSpPr>
          <p:nvPr>
            <p:ph sz="quarter" idx="13"/>
          </p:nvPr>
        </p:nvSpPr>
        <p:spPr>
          <a:xfrm>
            <a:off x="107504" y="548680"/>
            <a:ext cx="8928992" cy="1368152"/>
          </a:xfrm>
        </p:spPr>
        <p:txBody>
          <a:bodyPr anchor="t">
            <a:normAutofit fontScale="92500"/>
          </a:bodyPr>
          <a:lstStyle/>
          <a:p>
            <a:pPr marL="0" lvl="1" indent="6350">
              <a:buNone/>
            </a:pPr>
            <a:r>
              <a:rPr lang="en-US" dirty="0"/>
              <a:t>Use a token or key that provides clients with restricted direct access to a specific resource or service in order to offload data transfer operations from the application code. This pattern is particularly useful in applications that use cloud-hosted storage systems or queues, and can minimize cost and maximize scalability and performance.</a:t>
            </a:r>
            <a:endParaRPr lang="cs-CZ" dirty="0" smtClean="0"/>
          </a:p>
        </p:txBody>
      </p:sp>
      <p:pic>
        <p:nvPicPr>
          <p:cNvPr id="31746" name="Picture 2" descr="Figure 1 - Overview of the pattern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2924944"/>
            <a:ext cx="5867400" cy="3009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64627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to be continued</a:t>
            </a:r>
            <a:r>
              <a:rPr lang="en-US" dirty="0" smtClean="0"/>
              <a:t> ...</a:t>
            </a:r>
            <a:endParaRPr lang="cs-CZ" dirty="0"/>
          </a:p>
        </p:txBody>
      </p:sp>
      <p:sp>
        <p:nvSpPr>
          <p:cNvPr id="3" name="Content Placeholder 4"/>
          <p:cNvSpPr>
            <a:spLocks noGrp="1"/>
          </p:cNvSpPr>
          <p:nvPr>
            <p:ph sz="quarter" idx="13"/>
          </p:nvPr>
        </p:nvSpPr>
        <p:spPr>
          <a:xfrm>
            <a:off x="107504" y="548680"/>
            <a:ext cx="8928992" cy="6192688"/>
          </a:xfrm>
        </p:spPr>
        <p:txBody>
          <a:bodyPr>
            <a:normAutofit lnSpcReduction="10000"/>
          </a:bodyPr>
          <a:lstStyle/>
          <a:p>
            <a:r>
              <a:rPr lang="cs-CZ" b="1" dirty="0" smtClean="0"/>
              <a:t>NSWE151 - Administrace virtualizační infrastruktury</a:t>
            </a:r>
          </a:p>
          <a:p>
            <a:pPr lvl="1"/>
            <a:r>
              <a:rPr lang="cs-CZ" i="1" dirty="0" smtClean="0"/>
              <a:t>Jakub Yaghob</a:t>
            </a:r>
          </a:p>
          <a:p>
            <a:pPr lvl="1"/>
            <a:r>
              <a:rPr lang="cs-CZ" dirty="0"/>
              <a:t>praktická administraci moderních virtualizačních řešení</a:t>
            </a:r>
          </a:p>
          <a:p>
            <a:pPr lvl="1"/>
            <a:r>
              <a:rPr lang="cs-CZ" dirty="0" smtClean="0"/>
              <a:t>plánování</a:t>
            </a:r>
            <a:r>
              <a:rPr lang="cs-CZ" dirty="0"/>
              <a:t>, nasazení, zabezpečení a </a:t>
            </a:r>
            <a:r>
              <a:rPr lang="cs-CZ" dirty="0" smtClean="0"/>
              <a:t>údržba </a:t>
            </a:r>
            <a:r>
              <a:rPr lang="cs-CZ" dirty="0"/>
              <a:t>virtualizační </a:t>
            </a:r>
            <a:r>
              <a:rPr lang="cs-CZ" dirty="0" smtClean="0"/>
              <a:t>infrastruktury</a:t>
            </a:r>
          </a:p>
          <a:p>
            <a:pPr lvl="1"/>
            <a:r>
              <a:rPr lang="cs-CZ" dirty="0" smtClean="0"/>
              <a:t>VMware vSphere, Microsoft Hyper-V</a:t>
            </a:r>
          </a:p>
          <a:p>
            <a:pPr lvl="3"/>
            <a:endParaRPr lang="cs-CZ" b="1" dirty="0" smtClean="0"/>
          </a:p>
          <a:p>
            <a:r>
              <a:rPr lang="cs-CZ" b="1" dirty="0" smtClean="0"/>
              <a:t>NSWE152 </a:t>
            </a:r>
            <a:r>
              <a:rPr lang="cs-CZ" b="1" dirty="0"/>
              <a:t>- Vývoj cloudových aplikací</a:t>
            </a:r>
          </a:p>
          <a:p>
            <a:pPr lvl="1"/>
            <a:r>
              <a:rPr lang="cs-CZ" i="1" dirty="0"/>
              <a:t>Filip Zavoral, </a:t>
            </a:r>
            <a:r>
              <a:rPr lang="en-US" i="1" dirty="0" smtClean="0"/>
              <a:t>Pavel Jan</a:t>
            </a:r>
            <a:r>
              <a:rPr lang="cs-CZ" i="1" dirty="0" smtClean="0"/>
              <a:t>čík</a:t>
            </a:r>
            <a:r>
              <a:rPr lang="en-US" i="1" dirty="0" smtClean="0"/>
              <a:t>, </a:t>
            </a:r>
            <a:r>
              <a:rPr lang="cs-CZ" i="1" dirty="0" smtClean="0"/>
              <a:t>Lukáš Korous</a:t>
            </a:r>
            <a:endParaRPr lang="cs-CZ" i="1" dirty="0"/>
          </a:p>
          <a:p>
            <a:pPr lvl="1"/>
            <a:r>
              <a:rPr lang="cs-CZ" dirty="0"/>
              <a:t>praktický vývoj a </a:t>
            </a:r>
            <a:r>
              <a:rPr lang="cs-CZ" dirty="0" smtClean="0"/>
              <a:t>nasazení aplikací</a:t>
            </a:r>
            <a:endParaRPr lang="cs-CZ" dirty="0"/>
          </a:p>
          <a:p>
            <a:pPr lvl="1"/>
            <a:r>
              <a:rPr lang="cs-CZ" dirty="0"/>
              <a:t>Windows Azure, </a:t>
            </a:r>
            <a:r>
              <a:rPr lang="cs-CZ" dirty="0" smtClean="0"/>
              <a:t>Google </a:t>
            </a:r>
            <a:r>
              <a:rPr lang="en-US" dirty="0" smtClean="0"/>
              <a:t>Cloud Platform, Open Stack</a:t>
            </a:r>
          </a:p>
          <a:p>
            <a:pPr lvl="3"/>
            <a:endParaRPr lang="en-US" dirty="0" smtClean="0"/>
          </a:p>
          <a:p>
            <a:r>
              <a:rPr lang="en-US" dirty="0" smtClean="0"/>
              <a:t>NDBI040 - Big Data Management</a:t>
            </a:r>
          </a:p>
          <a:p>
            <a:pPr lvl="1"/>
            <a:r>
              <a:rPr lang="en-US" i="1" dirty="0" smtClean="0"/>
              <a:t>Irena </a:t>
            </a:r>
            <a:r>
              <a:rPr lang="en-US" i="1" dirty="0" err="1" smtClean="0"/>
              <a:t>Holubov</a:t>
            </a:r>
            <a:r>
              <a:rPr lang="cs-CZ" i="1" dirty="0" smtClean="0"/>
              <a:t>á</a:t>
            </a:r>
          </a:p>
          <a:p>
            <a:pPr lvl="1"/>
            <a:r>
              <a:rPr lang="cs-CZ" dirty="0" smtClean="0"/>
              <a:t>Key/Value tables, Column Store, </a:t>
            </a:r>
            <a:r>
              <a:rPr lang="en-US" dirty="0" smtClean="0"/>
              <a:t>Graph DB, </a:t>
            </a:r>
            <a:r>
              <a:rPr lang="cs-CZ" dirty="0" smtClean="0"/>
              <a:t>Distributed DB, Hadoop, ...</a:t>
            </a:r>
          </a:p>
          <a:p>
            <a:r>
              <a:rPr lang="en-US" dirty="0" smtClean="0"/>
              <a:t>NDBI04</a:t>
            </a:r>
            <a:r>
              <a:rPr lang="cs-CZ" dirty="0"/>
              <a:t>1</a:t>
            </a:r>
            <a:r>
              <a:rPr lang="en-US" dirty="0" smtClean="0"/>
              <a:t> </a:t>
            </a:r>
            <a:r>
              <a:rPr lang="en-US" dirty="0"/>
              <a:t>- </a:t>
            </a:r>
            <a:r>
              <a:rPr lang="cs-CZ" dirty="0" smtClean="0"/>
              <a:t>Pokročilé </a:t>
            </a:r>
            <a:r>
              <a:rPr lang="en-US" dirty="0" smtClean="0"/>
              <a:t>Big </a:t>
            </a:r>
            <a:r>
              <a:rPr lang="en-US" dirty="0"/>
              <a:t>Data </a:t>
            </a:r>
            <a:r>
              <a:rPr lang="cs-CZ" dirty="0" smtClean="0"/>
              <a:t>Technologie</a:t>
            </a:r>
            <a:endParaRPr lang="en-US" dirty="0"/>
          </a:p>
          <a:p>
            <a:pPr lvl="1"/>
            <a:r>
              <a:rPr lang="cs-CZ" i="1" dirty="0" smtClean="0"/>
              <a:t>Leo Galamboš</a:t>
            </a:r>
            <a:endParaRPr lang="cs-CZ" i="1" dirty="0"/>
          </a:p>
          <a:p>
            <a:pPr lvl="1"/>
            <a:r>
              <a:rPr lang="cs-CZ" dirty="0" smtClean="0"/>
              <a:t>efektivní zpracování datových proudů, data warehousing, clustering, analýza, ...</a:t>
            </a:r>
            <a:endParaRPr lang="cs-CZ" dirty="0"/>
          </a:p>
        </p:txBody>
      </p:sp>
    </p:spTree>
    <p:extLst>
      <p:ext uri="{BB962C8B-B14F-4D97-AF65-F5344CB8AC3E}">
        <p14:creationId xmlns:p14="http://schemas.microsoft.com/office/powerpoint/2010/main" val="20191286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5182</TotalTime>
  <Words>5586</Words>
  <Application>Microsoft Office PowerPoint</Application>
  <PresentationFormat>On-screen Show (4:3)</PresentationFormat>
  <Paragraphs>1123</Paragraphs>
  <Slides>92</Slides>
  <Notes>36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92</vt:i4>
      </vt:variant>
    </vt:vector>
  </HeadingPairs>
  <TitlesOfParts>
    <vt:vector size="94" baseType="lpstr">
      <vt:lpstr>Origin</vt:lpstr>
      <vt:lpstr>Document</vt:lpstr>
      <vt:lpstr>NSWI150 - Virtualizace a Cloud Computing  David Bednárek, Jakub Yaghob, Filip Zavoral + Special Guests</vt:lpstr>
      <vt:lpstr>Cloud Computing</vt:lpstr>
      <vt:lpstr>Cloud Computing Components</vt:lpstr>
      <vt:lpstr>Execution Models</vt:lpstr>
      <vt:lpstr>Service-oriented Computing</vt:lpstr>
      <vt:lpstr>Execution Models - Virtual Machine</vt:lpstr>
      <vt:lpstr>Execution Models - REST API a scripting</vt:lpstr>
      <vt:lpstr>Execution Models - Virtual Machine</vt:lpstr>
      <vt:lpstr>Execution Models - Web Sites</vt:lpstr>
      <vt:lpstr>Execution Models - Web Sites</vt:lpstr>
      <vt:lpstr>Execution Models - Cloud Services</vt:lpstr>
      <vt:lpstr>Execution Models - Cloud Services</vt:lpstr>
      <vt:lpstr>Cloud Services - scénáře</vt:lpstr>
      <vt:lpstr>Mobile Services</vt:lpstr>
      <vt:lpstr>High-Performance Computing</vt:lpstr>
      <vt:lpstr>Typické  využití</vt:lpstr>
      <vt:lpstr>Data Management</vt:lpstr>
      <vt:lpstr>Data Management</vt:lpstr>
      <vt:lpstr>Tables</vt:lpstr>
      <vt:lpstr>Tables - datový model</vt:lpstr>
      <vt:lpstr>Tables - škálovatelnost</vt:lpstr>
      <vt:lpstr>Column stores</vt:lpstr>
      <vt:lpstr>BLOB</vt:lpstr>
      <vt:lpstr>BLOB</vt:lpstr>
      <vt:lpstr>Business Analytics</vt:lpstr>
      <vt:lpstr>RDL example</vt:lpstr>
      <vt:lpstr>Hadoop &amp; Map/Reduce</vt:lpstr>
      <vt:lpstr>Map/Reduce</vt:lpstr>
      <vt:lpstr>Map/Reduce</vt:lpstr>
      <vt:lpstr>Map/Reduce - Frekvence slov</vt:lpstr>
      <vt:lpstr>Map/Reduce - architektura</vt:lpstr>
      <vt:lpstr>Hadoop Zoo</vt:lpstr>
      <vt:lpstr>HDFS</vt:lpstr>
      <vt:lpstr>HDFS</vt:lpstr>
      <vt:lpstr>Pig</vt:lpstr>
      <vt:lpstr>Pig Data Flow &amp; Pig Latin</vt:lpstr>
      <vt:lpstr>Compilation into Map-Reduce</vt:lpstr>
      <vt:lpstr>Pig Latin operations</vt:lpstr>
      <vt:lpstr>Pig Latin vs. Map Reduce</vt:lpstr>
      <vt:lpstr>Hive</vt:lpstr>
      <vt:lpstr>Hadoop Zoo</vt:lpstr>
      <vt:lpstr>HBase Architecture</vt:lpstr>
      <vt:lpstr>SQL-on-Hadoop Frameworks</vt:lpstr>
      <vt:lpstr>Cloud Networking</vt:lpstr>
      <vt:lpstr>Virtual Network</vt:lpstr>
      <vt:lpstr>Přímé propojení</vt:lpstr>
      <vt:lpstr>Traffic Manager</vt:lpstr>
      <vt:lpstr>Cloud Messaging - Service Bus</vt:lpstr>
      <vt:lpstr>Service Bus - Queues</vt:lpstr>
      <vt:lpstr>Service Bus - Topics</vt:lpstr>
      <vt:lpstr>Service Bus - Relays</vt:lpstr>
      <vt:lpstr>Caching</vt:lpstr>
      <vt:lpstr>Multi- &amp; Media</vt:lpstr>
      <vt:lpstr>GIS / Maps</vt:lpstr>
      <vt:lpstr>Gaming</vt:lpstr>
      <vt:lpstr>Marketplace</vt:lpstr>
      <vt:lpstr>&amp; more...</vt:lpstr>
      <vt:lpstr>Vlastnosti cloudů</vt:lpstr>
      <vt:lpstr>Druhy cloudů</vt:lpstr>
      <vt:lpstr>Service-oriented Computing</vt:lpstr>
      <vt:lpstr>Cloud Computing Hype Cycle 2013</vt:lpstr>
      <vt:lpstr>Microsoft Azure</vt:lpstr>
      <vt:lpstr>Google Cloud Platform - Compute Engine / App Engine</vt:lpstr>
      <vt:lpstr>Amazon Elastic Cloud</vt:lpstr>
      <vt:lpstr>Open Stack</vt:lpstr>
      <vt:lpstr>Cloud Interoperability - Sky Computing</vt:lpstr>
      <vt:lpstr>InterCloud</vt:lpstr>
      <vt:lpstr>Cloud Design Patterns</vt:lpstr>
      <vt:lpstr>Cache-aside</vt:lpstr>
      <vt:lpstr>Circuit Breaker</vt:lpstr>
      <vt:lpstr>Compensating Transaction</vt:lpstr>
      <vt:lpstr>Compute Resource Consolidation</vt:lpstr>
      <vt:lpstr>Command and Query Responsibility Segregation (CQRS)</vt:lpstr>
      <vt:lpstr>Event Sourcing</vt:lpstr>
      <vt:lpstr>External Configuration Store</vt:lpstr>
      <vt:lpstr>Federated Identity</vt:lpstr>
      <vt:lpstr>Gatekeeper</vt:lpstr>
      <vt:lpstr>Health Endpoint Monitoring</vt:lpstr>
      <vt:lpstr>Index Table</vt:lpstr>
      <vt:lpstr>Leader Election</vt:lpstr>
      <vt:lpstr>Materialized View</vt:lpstr>
      <vt:lpstr>Pipes and Filters</vt:lpstr>
      <vt:lpstr>Priority Queue</vt:lpstr>
      <vt:lpstr>Queue-based Load Leveling</vt:lpstr>
      <vt:lpstr>Retry</vt:lpstr>
      <vt:lpstr>Runtime Reconfiguration</vt:lpstr>
      <vt:lpstr>Scheduler Agent Supervisor</vt:lpstr>
      <vt:lpstr>Sharding</vt:lpstr>
      <vt:lpstr>Static Content Hosting</vt:lpstr>
      <vt:lpstr>Throttling</vt:lpstr>
      <vt:lpstr>Valet Key</vt:lpstr>
      <vt:lpstr>to be continued ...</vt:lpstr>
    </vt:vector>
  </TitlesOfParts>
  <Company>KSI MFF UK Praha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bednarek</dc:creator>
  <cp:lastModifiedBy>filip</cp:lastModifiedBy>
  <cp:revision>417</cp:revision>
  <dcterms:created xsi:type="dcterms:W3CDTF">2012-09-19T18:13:04Z</dcterms:created>
  <dcterms:modified xsi:type="dcterms:W3CDTF">2014-12-04T12:51:55Z</dcterms:modified>
</cp:coreProperties>
</file>