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729ABD"/>
    <a:srgbClr val="010000"/>
    <a:srgbClr val="1122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454" autoAdjust="0"/>
  </p:normalViewPr>
  <p:slideViewPr>
    <p:cSldViewPr snapToObjects="1">
      <p:cViewPr varScale="1">
        <p:scale>
          <a:sx n="66" d="100"/>
          <a:sy n="66" d="100"/>
        </p:scale>
        <p:origin x="-16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5456E-6A45-4881-AD1C-FEA2BF32E0BA}" type="datetimeFigureOut">
              <a:rPr lang="cs-CZ" smtClean="0"/>
              <a:t>23.2.2009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DEF6B-03EA-4887-8291-9BF4BC1911BB}"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Integrovaný model strategického řízení je jedním z mnoha přístupů1, ukazujících princip celého procesu volby strategie. Jeho předností a výhodou je oproti ostatním to, že poskytuje pohled na proces jako souběh jednotlivých činností a nikoli jen popis postupných kroků, jak je to typické pro tradicionalistické směry.</a:t>
            </a:r>
          </a:p>
          <a:p>
            <a:r>
              <a:rPr lang="cs-CZ" sz="1200" kern="1200" dirty="0" smtClean="0">
                <a:solidFill>
                  <a:schemeClr val="tx1"/>
                </a:solidFill>
                <a:latin typeface="+mn-lt"/>
                <a:ea typeface="+mn-ea"/>
                <a:cs typeface="+mn-cs"/>
              </a:rPr>
              <a:t>Podstatu modelu, a vlastně i podstatu celého strategického řízení, lze vyjádřit pomocí jeho složek. K těm patří následující:</a:t>
            </a:r>
          </a:p>
          <a:p>
            <a:pPr lvl="0"/>
            <a:r>
              <a:rPr lang="cs-CZ" sz="1200" kern="1200" dirty="0" smtClean="0">
                <a:solidFill>
                  <a:schemeClr val="tx1"/>
                </a:solidFill>
                <a:latin typeface="+mn-lt"/>
                <a:ea typeface="+mn-ea"/>
                <a:cs typeface="+mn-cs"/>
              </a:rPr>
              <a:t>definování předmětu činnosti (je podstatou </a:t>
            </a:r>
            <a:r>
              <a:rPr lang="cs-CZ" sz="1200" i="1" kern="1200" dirty="0" smtClean="0">
                <a:solidFill>
                  <a:schemeClr val="tx1"/>
                </a:solidFill>
                <a:latin typeface="+mn-lt"/>
                <a:ea typeface="+mn-ea"/>
                <a:cs typeface="+mn-cs"/>
              </a:rPr>
              <a:t>poslání podniku</a:t>
            </a:r>
            <a:r>
              <a:rPr lang="cs-CZ" sz="1200" kern="1200" dirty="0" smtClean="0">
                <a:solidFill>
                  <a:schemeClr val="tx1"/>
                </a:solidFill>
                <a:latin typeface="+mn-lt"/>
                <a:ea typeface="+mn-ea"/>
                <a:cs typeface="+mn-cs"/>
              </a:rPr>
              <a:t>, závisí na </a:t>
            </a:r>
            <a:r>
              <a:rPr lang="cs-CZ" sz="1200" i="1" kern="1200" dirty="0" smtClean="0">
                <a:solidFill>
                  <a:schemeClr val="tx1"/>
                </a:solidFill>
                <a:latin typeface="+mn-lt"/>
                <a:ea typeface="+mn-ea"/>
                <a:cs typeface="+mn-cs"/>
              </a:rPr>
              <a:t>vizích, hodnotách a očekávání klíčových realizátorů </a:t>
            </a:r>
            <a:r>
              <a:rPr lang="cs-CZ" sz="1200" kern="1200" dirty="0" smtClean="0">
                <a:solidFill>
                  <a:schemeClr val="tx1"/>
                </a:solidFill>
                <a:latin typeface="+mn-lt"/>
                <a:ea typeface="+mn-ea"/>
                <a:cs typeface="+mn-cs"/>
              </a:rPr>
              <a:t>- zájmových skupin) - management by měl vymezit oblast podnikání, odpovědět např. na otázky týkající se charakteru podniku, na jakých trzích se bude podnik pohybovat, kdo je naším zákazníkem apod.;</a:t>
            </a:r>
          </a:p>
          <a:p>
            <a:pPr lvl="0"/>
            <a:r>
              <a:rPr lang="cs-CZ" sz="1200" kern="1200" dirty="0" smtClean="0">
                <a:solidFill>
                  <a:schemeClr val="tx1"/>
                </a:solidFill>
                <a:latin typeface="+mn-lt"/>
                <a:ea typeface="+mn-ea"/>
                <a:cs typeface="+mn-cs"/>
              </a:rPr>
              <a:t>stanovení strategických a výkonových cílů (v modelu jde o </a:t>
            </a:r>
            <a:r>
              <a:rPr lang="cs-CZ" sz="1200" i="1" kern="1200" dirty="0" smtClean="0">
                <a:solidFill>
                  <a:schemeClr val="tx1"/>
                </a:solidFill>
                <a:latin typeface="+mn-lt"/>
                <a:ea typeface="+mn-ea"/>
                <a:cs typeface="+mn-cs"/>
              </a:rPr>
              <a:t>záměry a cíle</a:t>
            </a:r>
            <a:r>
              <a:rPr lang="cs-CZ" sz="1200" kern="1200" dirty="0" smtClean="0">
                <a:solidFill>
                  <a:schemeClr val="tx1"/>
                </a:solidFill>
                <a:latin typeface="+mn-lt"/>
                <a:ea typeface="+mn-ea"/>
                <a:cs typeface="+mn-cs"/>
              </a:rPr>
              <a:t>) - k cílům by mohlo patřit např. stanovení budoucí pozice na trhu, roční zisk, finanční ukazatele apod.;</a:t>
            </a:r>
          </a:p>
          <a:p>
            <a:pPr lvl="0"/>
            <a:r>
              <a:rPr lang="cs-CZ" sz="1200" kern="1200" dirty="0" smtClean="0">
                <a:solidFill>
                  <a:schemeClr val="tx1"/>
                </a:solidFill>
                <a:latin typeface="+mn-lt"/>
                <a:ea typeface="+mn-ea"/>
                <a:cs typeface="+mn-cs"/>
              </a:rPr>
              <a:t>formulace strategie (určení </a:t>
            </a:r>
            <a:r>
              <a:rPr lang="cs-CZ" sz="1200" i="1" kern="1200" dirty="0" smtClean="0">
                <a:solidFill>
                  <a:schemeClr val="tx1"/>
                </a:solidFill>
                <a:latin typeface="+mn-lt"/>
                <a:ea typeface="+mn-ea"/>
                <a:cs typeface="+mn-cs"/>
              </a:rPr>
              <a:t>variant strategií, </a:t>
            </a:r>
            <a:r>
              <a:rPr lang="cs-CZ" sz="1200" kern="1200" dirty="0" smtClean="0">
                <a:solidFill>
                  <a:schemeClr val="tx1"/>
                </a:solidFill>
                <a:latin typeface="+mn-lt"/>
                <a:ea typeface="+mn-ea"/>
                <a:cs typeface="+mn-cs"/>
              </a:rPr>
              <a:t>jejich </a:t>
            </a:r>
            <a:r>
              <a:rPr lang="cs-CZ" sz="1200" i="1" kern="1200" dirty="0" smtClean="0">
                <a:solidFill>
                  <a:schemeClr val="tx1"/>
                </a:solidFill>
                <a:latin typeface="+mn-lt"/>
                <a:ea typeface="+mn-ea"/>
                <a:cs typeface="+mn-cs"/>
              </a:rPr>
              <a:t>evaluace </a:t>
            </a:r>
            <a:r>
              <a:rPr lang="cs-CZ" sz="1200" kern="1200" dirty="0" smtClean="0">
                <a:solidFill>
                  <a:schemeClr val="tx1"/>
                </a:solidFill>
                <a:latin typeface="+mn-lt"/>
                <a:ea typeface="+mn-ea"/>
                <a:cs typeface="+mn-cs"/>
              </a:rPr>
              <a:t>- hodnocení a </a:t>
            </a:r>
            <a:r>
              <a:rPr lang="cs-CZ" sz="1200" i="1" kern="1200" dirty="0" smtClean="0">
                <a:solidFill>
                  <a:schemeClr val="tx1"/>
                </a:solidFill>
                <a:latin typeface="+mn-lt"/>
                <a:ea typeface="+mn-ea"/>
                <a:cs typeface="+mn-cs"/>
              </a:rPr>
              <a:t>výběr</a:t>
            </a:r>
            <a:r>
              <a:rPr lang="cs-CZ" sz="1200" kern="1200" dirty="0" smtClean="0">
                <a:solidFill>
                  <a:schemeClr val="tx1"/>
                </a:solidFill>
                <a:latin typeface="+mn-lt"/>
                <a:ea typeface="+mn-ea"/>
                <a:cs typeface="+mn-cs"/>
              </a:rPr>
              <a:t>) - zjišťujeme odpověď na otázku, jakým způsobem dosáhneme budoucích cílů. Podstatou je rovněž využití výsledků analýz vnějšího a vnitřního prostředí podniku (</a:t>
            </a:r>
            <a:r>
              <a:rPr lang="cs-CZ" sz="1200" i="1" kern="1200" dirty="0" smtClean="0">
                <a:solidFill>
                  <a:schemeClr val="tx1"/>
                </a:solidFill>
                <a:latin typeface="+mn-lt"/>
                <a:ea typeface="+mn-ea"/>
                <a:cs typeface="+mn-cs"/>
              </a:rPr>
              <a:t>analýza situace</a:t>
            </a:r>
            <a:r>
              <a:rPr lang="cs-CZ" sz="1200" kern="1200" dirty="0" smtClean="0">
                <a:solidFill>
                  <a:schemeClr val="tx1"/>
                </a:solidFill>
                <a:latin typeface="+mn-lt"/>
                <a:ea typeface="+mn-ea"/>
                <a:cs typeface="+mn-cs"/>
              </a:rPr>
              <a:t>) a vypracování podrobných plánů akcí;</a:t>
            </a:r>
          </a:p>
          <a:p>
            <a:pPr lvl="0"/>
            <a:r>
              <a:rPr lang="cs-CZ" sz="1200" kern="1200" dirty="0" smtClean="0">
                <a:solidFill>
                  <a:schemeClr val="tx1"/>
                </a:solidFill>
                <a:latin typeface="+mn-lt"/>
                <a:ea typeface="+mn-ea"/>
                <a:cs typeface="+mn-cs"/>
              </a:rPr>
              <a:t>zavádění a realizace zvolené strategie (</a:t>
            </a:r>
            <a:r>
              <a:rPr lang="cs-CZ" sz="1200" i="1" kern="1200" dirty="0" smtClean="0">
                <a:solidFill>
                  <a:schemeClr val="tx1"/>
                </a:solidFill>
                <a:latin typeface="+mn-lt"/>
                <a:ea typeface="+mn-ea"/>
                <a:cs typeface="+mn-cs"/>
              </a:rPr>
              <a:t>implementace strategie</a:t>
            </a:r>
            <a:r>
              <a:rPr lang="cs-CZ" sz="1200" kern="1200" dirty="0" smtClean="0">
                <a:solidFill>
                  <a:schemeClr val="tx1"/>
                </a:solidFill>
                <a:latin typeface="+mn-lt"/>
                <a:ea typeface="+mn-ea"/>
                <a:cs typeface="+mn-cs"/>
              </a:rPr>
              <a:t>) - tato složka souvisí s tvorbou organizační struktury2, motivací zaměstnanců a dotýká se také mimo jiné úrovně podnikové kultury;</a:t>
            </a:r>
          </a:p>
          <a:p>
            <a:pPr lvl="0"/>
            <a:r>
              <a:rPr lang="cs-CZ" sz="1200" kern="1200" dirty="0" smtClean="0">
                <a:solidFill>
                  <a:schemeClr val="tx1"/>
                </a:solidFill>
                <a:latin typeface="+mn-lt"/>
                <a:ea typeface="+mn-ea"/>
                <a:cs typeface="+mn-cs"/>
              </a:rPr>
              <a:t>hodnocení výsledků a návrh opravných opatření (</a:t>
            </a:r>
            <a:r>
              <a:rPr lang="cs-CZ" sz="1200" i="1" kern="1200" dirty="0" smtClean="0">
                <a:solidFill>
                  <a:schemeClr val="tx1"/>
                </a:solidFill>
                <a:latin typeface="+mn-lt"/>
                <a:ea typeface="+mn-ea"/>
                <a:cs typeface="+mn-cs"/>
              </a:rPr>
              <a:t>strategická kontrola</a:t>
            </a:r>
            <a:r>
              <a:rPr lang="cs-CZ" sz="1200" kern="1200" dirty="0" smtClean="0">
                <a:solidFill>
                  <a:schemeClr val="tx1"/>
                </a:solidFill>
                <a:latin typeface="+mn-lt"/>
                <a:ea typeface="+mn-ea"/>
                <a:cs typeface="+mn-cs"/>
              </a:rPr>
              <a:t>) - slouží jednak pro zjištění úspěšnosti zvolené strategie a je také signálem nutných změn v jakékoli fázi její implementace.</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6</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Naplnění poslání podniku a jeho cílů je do značné míry závislé na tom, jaké předpoklady byly přijaty ve vztahu k zájmovým skupinám. Míra uspokojení jejich potřeb a požadavků je měřítkem úspěšnosti podniku.</a:t>
            </a:r>
          </a:p>
          <a:p>
            <a:r>
              <a:rPr lang="cs-CZ" dirty="0" smtClean="0"/>
              <a:t>Zájmová skupina je každý (fyzická nebo právnická osoba), jehož činnost může ovlivnit podnik nebo naopak, je podnikem ovlivňována.</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22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Podniková kultura je souhrnem následujících znaků.</a:t>
            </a:r>
          </a:p>
          <a:p>
            <a:r>
              <a:rPr lang="cs-CZ" sz="1200" b="1" kern="1200" dirty="0" smtClean="0">
                <a:solidFill>
                  <a:schemeClr val="tx1"/>
                </a:solidFill>
                <a:latin typeface="+mn-lt"/>
                <a:ea typeface="+mn-ea"/>
                <a:cs typeface="+mn-cs"/>
              </a:rPr>
              <a:t>A. Historky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1.Jaké zásadní názory se v historkách odrážejí?</a:t>
            </a:r>
          </a:p>
          <a:p>
            <a:r>
              <a:rPr lang="cs-CZ" sz="1200" kern="1200" dirty="0" smtClean="0">
                <a:solidFill>
                  <a:schemeClr val="tx1"/>
                </a:solidFill>
                <a:latin typeface="+mn-lt"/>
                <a:ea typeface="+mn-ea"/>
                <a:cs typeface="+mn-cs"/>
              </a:rPr>
              <a:t>2.Jak dalece jsou tyto historky rozšířené?</a:t>
            </a:r>
          </a:p>
          <a:p>
            <a:r>
              <a:rPr lang="cs-CZ" sz="1200" b="1" kern="1200" dirty="0" err="1" smtClean="0">
                <a:solidFill>
                  <a:schemeClr val="tx1"/>
                </a:solidFill>
                <a:latin typeface="+mn-lt"/>
                <a:ea typeface="+mn-ea"/>
                <a:cs typeface="+mn-cs"/>
              </a:rPr>
              <a:t>B.Rituály</a:t>
            </a:r>
            <a:r>
              <a:rPr lang="cs-CZ" sz="1200" b="1" kern="1200" dirty="0" smtClean="0">
                <a:solidFill>
                  <a:schemeClr val="tx1"/>
                </a:solidFill>
                <a:latin typeface="+mn-lt"/>
                <a:ea typeface="+mn-ea"/>
                <a:cs typeface="+mn-cs"/>
              </a:rPr>
              <a:t> a procedury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1.Na jaké procedury je kladen důraz?</a:t>
            </a:r>
          </a:p>
          <a:p>
            <a:r>
              <a:rPr lang="cs-CZ" sz="1200" kern="1200" dirty="0" smtClean="0">
                <a:solidFill>
                  <a:schemeClr val="tx1"/>
                </a:solidFill>
                <a:latin typeface="+mn-lt"/>
                <a:ea typeface="+mn-ea"/>
                <a:cs typeface="+mn-cs"/>
              </a:rPr>
              <a:t>2.Které procedury by změnou utrpěly?</a:t>
            </a:r>
          </a:p>
          <a:p>
            <a:r>
              <a:rPr lang="cs-CZ" sz="1200" b="1" kern="1200" dirty="0" err="1" smtClean="0">
                <a:solidFill>
                  <a:schemeClr val="tx1"/>
                </a:solidFill>
                <a:latin typeface="+mn-lt"/>
                <a:ea typeface="+mn-ea"/>
                <a:cs typeface="+mn-cs"/>
              </a:rPr>
              <a:t>C.Symboly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1.Jaký jazyk a žargon je používán?</a:t>
            </a:r>
          </a:p>
          <a:p>
            <a:r>
              <a:rPr lang="cs-CZ" sz="1200" kern="1200" dirty="0" smtClean="0">
                <a:solidFill>
                  <a:schemeClr val="tx1"/>
                </a:solidFill>
                <a:latin typeface="+mn-lt"/>
                <a:ea typeface="+mn-ea"/>
                <a:cs typeface="+mn-cs"/>
              </a:rPr>
              <a:t>2.Jak specifický a přístupný je?</a:t>
            </a:r>
          </a:p>
          <a:p>
            <a:r>
              <a:rPr lang="cs-CZ" sz="1200" b="1" kern="1200" dirty="0" err="1" smtClean="0">
                <a:solidFill>
                  <a:schemeClr val="tx1"/>
                </a:solidFill>
                <a:latin typeface="+mn-lt"/>
                <a:ea typeface="+mn-ea"/>
                <a:cs typeface="+mn-cs"/>
              </a:rPr>
              <a:t>D.Organizační</a:t>
            </a:r>
            <a:r>
              <a:rPr lang="cs-CZ" sz="1200" b="1" kern="1200" dirty="0" smtClean="0">
                <a:solidFill>
                  <a:schemeClr val="tx1"/>
                </a:solidFill>
                <a:latin typeface="+mn-lt"/>
                <a:ea typeface="+mn-ea"/>
                <a:cs typeface="+mn-cs"/>
              </a:rPr>
              <a:t> struktura</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 pružná je organizační struktura?</a:t>
            </a:r>
          </a:p>
          <a:p>
            <a:r>
              <a:rPr lang="cs-CZ" sz="1200" kern="1200" dirty="0" smtClean="0">
                <a:solidFill>
                  <a:schemeClr val="tx1"/>
                </a:solidFill>
                <a:latin typeface="+mn-lt"/>
                <a:ea typeface="+mn-ea"/>
                <a:cs typeface="+mn-cs"/>
              </a:rPr>
              <a:t>2.Je organizační struktura plochá/hierarchická?</a:t>
            </a:r>
          </a:p>
          <a:p>
            <a:r>
              <a:rPr lang="cs-CZ" sz="1200" b="1" kern="1200" dirty="0" err="1" smtClean="0">
                <a:solidFill>
                  <a:schemeClr val="tx1"/>
                </a:solidFill>
                <a:latin typeface="+mn-lt"/>
                <a:ea typeface="+mn-ea"/>
                <a:cs typeface="+mn-cs"/>
              </a:rPr>
              <a:t>E.Kontrolní</a:t>
            </a:r>
            <a:r>
              <a:rPr lang="cs-CZ" sz="1200" b="1" kern="1200" dirty="0" smtClean="0">
                <a:solidFill>
                  <a:schemeClr val="tx1"/>
                </a:solidFill>
                <a:latin typeface="+mn-lt"/>
                <a:ea typeface="+mn-ea"/>
                <a:cs typeface="+mn-cs"/>
              </a:rPr>
              <a:t> systémy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1.Co je v podniku nejpřísněji kontrolováno?</a:t>
            </a:r>
          </a:p>
          <a:p>
            <a:r>
              <a:rPr lang="cs-CZ" sz="1200" kern="1200" dirty="0" smtClean="0">
                <a:solidFill>
                  <a:schemeClr val="tx1"/>
                </a:solidFill>
                <a:latin typeface="+mn-lt"/>
                <a:ea typeface="+mn-ea"/>
                <a:cs typeface="+mn-cs"/>
              </a:rPr>
              <a:t>2.Je kladen důraz na odměnu nebo postih?</a:t>
            </a:r>
          </a:p>
          <a:p>
            <a:r>
              <a:rPr lang="cs-CZ" sz="1200" b="1" kern="1200" dirty="0" err="1" smtClean="0">
                <a:solidFill>
                  <a:schemeClr val="tx1"/>
                </a:solidFill>
                <a:latin typeface="+mn-lt"/>
                <a:ea typeface="+mn-ea"/>
                <a:cs typeface="+mn-cs"/>
              </a:rPr>
              <a:t>F.Obecně</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1.Jaká je dominantní kultura?</a:t>
            </a:r>
          </a:p>
          <a:p>
            <a:r>
              <a:rPr lang="cs-CZ" sz="1200" kern="1200" dirty="0" smtClean="0">
                <a:solidFill>
                  <a:schemeClr val="tx1"/>
                </a:solidFill>
                <a:latin typeface="+mn-lt"/>
                <a:ea typeface="+mn-ea"/>
                <a:cs typeface="+mn-cs"/>
              </a:rPr>
              <a:t>2.Jak obtížné je ji změnit?</a:t>
            </a:r>
          </a:p>
          <a:p>
            <a:r>
              <a:rPr lang="cs-CZ" sz="1200" kern="1200" dirty="0" smtClean="0">
                <a:solidFill>
                  <a:schemeClr val="tx1"/>
                </a:solidFill>
                <a:latin typeface="+mn-lt"/>
                <a:ea typeface="+mn-ea"/>
                <a:cs typeface="+mn-cs"/>
              </a:rPr>
              <a:t> </a:t>
            </a:r>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26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K analýze zájmových skupin se využívá přiřazování významu a míry jistoty jednotlivých</a:t>
            </a:r>
          </a:p>
          <a:p>
            <a:r>
              <a:rPr lang="cs-CZ" sz="1200" kern="1200" dirty="0" smtClean="0">
                <a:solidFill>
                  <a:schemeClr val="tx1"/>
                </a:solidFill>
                <a:latin typeface="+mn-lt"/>
                <a:ea typeface="+mn-ea"/>
                <a:cs typeface="+mn-cs"/>
              </a:rPr>
              <a:t>předpokladů. K ohodnocení používáme následující škály:</a:t>
            </a:r>
          </a:p>
          <a:p>
            <a:r>
              <a:rPr lang="cs-CZ" sz="1200" kern="1200" dirty="0" smtClean="0">
                <a:solidFill>
                  <a:schemeClr val="tx1"/>
                </a:solidFill>
                <a:latin typeface="+mn-lt"/>
                <a:ea typeface="+mn-ea"/>
                <a:cs typeface="+mn-cs"/>
              </a:rPr>
              <a:t>a) význam nebo-li vliv zájmové skupiny na strategie -</a:t>
            </a:r>
          </a:p>
          <a:p>
            <a:r>
              <a:rPr lang="cs-CZ" sz="1200" kern="1200" dirty="0" smtClean="0">
                <a:solidFill>
                  <a:schemeClr val="tx1"/>
                </a:solidFill>
                <a:latin typeface="+mn-lt"/>
                <a:ea typeface="+mn-ea"/>
                <a:cs typeface="+mn-cs"/>
              </a:rPr>
              <a:t>0 = nevýznamný předpoklad, vliv na strategii je zanedbatelný;</a:t>
            </a:r>
          </a:p>
          <a:p>
            <a:r>
              <a:rPr lang="cs-CZ" sz="1200" kern="1200" dirty="0" smtClean="0">
                <a:solidFill>
                  <a:schemeClr val="tx1"/>
                </a:solidFill>
                <a:latin typeface="+mn-lt"/>
                <a:ea typeface="+mn-ea"/>
                <a:cs typeface="+mn-cs"/>
              </a:rPr>
              <a:t>9 = velmi významný předpoklad, vliv na strategii je jedním z nejpodstatnějších.</a:t>
            </a:r>
          </a:p>
          <a:p>
            <a:r>
              <a:rPr lang="cs-CZ" sz="1200" kern="1200" dirty="0" smtClean="0">
                <a:solidFill>
                  <a:schemeClr val="tx1"/>
                </a:solidFill>
                <a:latin typeface="+mn-lt"/>
                <a:ea typeface="+mn-ea"/>
                <a:cs typeface="+mn-cs"/>
              </a:rPr>
              <a:t>b) míra jistoty nebo-li znalost předpokladů -</a:t>
            </a:r>
          </a:p>
          <a:p>
            <a:r>
              <a:rPr lang="cs-CZ" sz="1200" kern="1200" dirty="0" smtClean="0">
                <a:solidFill>
                  <a:schemeClr val="tx1"/>
                </a:solidFill>
                <a:latin typeface="+mn-lt"/>
                <a:ea typeface="+mn-ea"/>
                <a:cs typeface="+mn-cs"/>
              </a:rPr>
              <a:t>0 = velmi nejistý předpoklad, velmi diskutabilní, nejsou důkazy, které by jej podpořili,</a:t>
            </a:r>
          </a:p>
          <a:p>
            <a:r>
              <a:rPr lang="cs-CZ" sz="1200" kern="1200" dirty="0" smtClean="0">
                <a:solidFill>
                  <a:schemeClr val="tx1"/>
                </a:solidFill>
                <a:latin typeface="+mn-lt"/>
                <a:ea typeface="+mn-ea"/>
                <a:cs typeface="+mn-cs"/>
              </a:rPr>
              <a:t>možná neplatný;</a:t>
            </a:r>
          </a:p>
          <a:p>
            <a:r>
              <a:rPr lang="cs-CZ" sz="1200" kern="1200" dirty="0" smtClean="0">
                <a:solidFill>
                  <a:schemeClr val="tx1"/>
                </a:solidFill>
                <a:latin typeface="+mn-lt"/>
                <a:ea typeface="+mn-ea"/>
                <a:cs typeface="+mn-cs"/>
              </a:rPr>
              <a:t>9 = velmi jistý předpoklad; je naprosto evidentní.</a:t>
            </a:r>
          </a:p>
          <a:p>
            <a:r>
              <a:rPr lang="cs-CZ" sz="1200" kern="1200" dirty="0" smtClean="0">
                <a:solidFill>
                  <a:schemeClr val="tx1"/>
                </a:solidFill>
                <a:latin typeface="+mn-lt"/>
                <a:ea typeface="+mn-ea"/>
                <a:cs typeface="+mn-cs"/>
              </a:rPr>
              <a:t> </a:t>
            </a:r>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32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41</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dirty="0" smtClean="0">
                <a:solidFill>
                  <a:schemeClr val="tx1"/>
                </a:solidFill>
                <a:latin typeface="+mn-lt"/>
                <a:ea typeface="+mn-ea"/>
                <a:cs typeface="+mn-cs"/>
              </a:rPr>
              <a:t>Generování strategických alternativ</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Generování strategických alternativ nebo také jinak řečeno navrhování či vytváření postupů řešení vzniklých problémů. Samotné generování alternativ má tyto fáze:</a:t>
            </a:r>
          </a:p>
          <a:p>
            <a:r>
              <a:rPr lang="cs-CZ" sz="1200" kern="1200" dirty="0" smtClean="0">
                <a:solidFill>
                  <a:schemeClr val="tx1"/>
                </a:solidFill>
                <a:latin typeface="+mn-lt"/>
                <a:ea typeface="+mn-ea"/>
                <a:cs typeface="+mn-cs"/>
              </a:rPr>
              <a:t>a) </a:t>
            </a:r>
            <a:r>
              <a:rPr lang="cs-CZ" sz="1200" b="1" i="1" kern="1200" dirty="0" smtClean="0">
                <a:solidFill>
                  <a:schemeClr val="tx1"/>
                </a:solidFill>
                <a:latin typeface="+mn-lt"/>
                <a:ea typeface="+mn-ea"/>
                <a:cs typeface="+mn-cs"/>
              </a:rPr>
              <a:t>určení rámce problému. </a:t>
            </a:r>
            <a:r>
              <a:rPr lang="cs-CZ" sz="1200" kern="1200" dirty="0" smtClean="0">
                <a:solidFill>
                  <a:schemeClr val="tx1"/>
                </a:solidFill>
                <a:latin typeface="+mn-lt"/>
                <a:ea typeface="+mn-ea"/>
                <a:cs typeface="+mn-cs"/>
              </a:rPr>
              <a:t>Vlastní potřeba změny dosavadní strategie je stanovena jistou pocitovou potřebou tzn. pocitem, že organizace má před sebou potenciální problém, SIP (strategický inflexní bod) případně nějakou příležitost. Z tohoto důvodu je nutné definovat rámec problému tj. získat potřebné informace o problému samotném, o jeho příčinách a dále také posoudit jeho závažnost a stanovit nutnost hledání nových alternativ řešení.</a:t>
            </a:r>
          </a:p>
          <a:p>
            <a:r>
              <a:rPr lang="cs-CZ" sz="1200" kern="1200" dirty="0" smtClean="0">
                <a:solidFill>
                  <a:schemeClr val="tx1"/>
                </a:solidFill>
                <a:latin typeface="+mn-lt"/>
                <a:ea typeface="+mn-ea"/>
                <a:cs typeface="+mn-cs"/>
              </a:rPr>
              <a:t>b) </a:t>
            </a:r>
            <a:r>
              <a:rPr lang="cs-CZ" sz="1200" b="1" i="1" kern="1200" dirty="0" smtClean="0">
                <a:solidFill>
                  <a:schemeClr val="tx1"/>
                </a:solidFill>
                <a:latin typeface="+mn-lt"/>
                <a:ea typeface="+mn-ea"/>
                <a:cs typeface="+mn-cs"/>
              </a:rPr>
              <a:t>generování souboru alternativ</a:t>
            </a:r>
            <a:r>
              <a:rPr lang="cs-CZ" sz="1200" kern="1200" dirty="0" smtClean="0">
                <a:solidFill>
                  <a:schemeClr val="tx1"/>
                </a:solidFill>
                <a:latin typeface="+mn-lt"/>
                <a:ea typeface="+mn-ea"/>
                <a:cs typeface="+mn-cs"/>
              </a:rPr>
              <a:t>. Při vlastním procesu volby strategie je nutné, aby management navrhnul několik alternativ těchto strategií. Při generování souboru alternativ má vedení podniků obavy s tzv. paralýzy analýzou. To znamená, že vedení musí najít kompromis mezi dobou analyzování problémů a nezbytností jejich rychlého řešení. Příliš urychlené řešení problému však může vést k automatickému přijímání jednoho jediného problémového kontextu a v samém konci tak znemožňuje vytváření takových alternativ, které by přinášely originální strategie. Velikost a různorodost souboru alternativ závisí na problému a jeho složitosti.</a:t>
            </a:r>
          </a:p>
          <a:p>
            <a:r>
              <a:rPr lang="cs-CZ" sz="1200" kern="1200" dirty="0" smtClean="0">
                <a:solidFill>
                  <a:schemeClr val="tx1"/>
                </a:solidFill>
                <a:latin typeface="+mn-lt"/>
                <a:ea typeface="+mn-ea"/>
                <a:cs typeface="+mn-cs"/>
              </a:rPr>
              <a:t>c) </a:t>
            </a:r>
            <a:r>
              <a:rPr lang="cs-CZ" sz="1200" b="1" i="1" kern="1200" dirty="0" smtClean="0">
                <a:solidFill>
                  <a:schemeClr val="tx1"/>
                </a:solidFill>
                <a:latin typeface="+mn-lt"/>
                <a:ea typeface="+mn-ea"/>
                <a:cs typeface="+mn-cs"/>
              </a:rPr>
              <a:t>zúžení souboru alternativ. </a:t>
            </a:r>
            <a:r>
              <a:rPr lang="cs-CZ" sz="1200" kern="1200" dirty="0" smtClean="0">
                <a:solidFill>
                  <a:schemeClr val="tx1"/>
                </a:solidFill>
                <a:latin typeface="+mn-lt"/>
                <a:ea typeface="+mn-ea"/>
                <a:cs typeface="+mn-cs"/>
              </a:rPr>
              <a:t>Soubor alternativ bývá obvykle co do počtu značně rozsáhlý. Proto není možné a ani účelné dále rozpracovávat všechny navržené alternativy. Poté přistoupíme ke zúžení původního souboru alternativ s využitím klíčových kritérií, která vycházejí s omezení určovanými velikostí disponibilních zdrojů nebo s obecně stanovených cílů.</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42</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smtClean="0">
                <a:solidFill>
                  <a:schemeClr val="tx1"/>
                </a:solidFill>
                <a:latin typeface="+mn-lt"/>
                <a:ea typeface="+mn-ea"/>
                <a:cs typeface="+mn-cs"/>
              </a:rPr>
              <a:t>Organizační procesy podporující generování alternativ</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 podnicích je využíváno několik organizačních procesů (způsobů vlastní realizace), které mohou napomoci generování alternativ strategií.</a:t>
            </a:r>
          </a:p>
          <a:p>
            <a:r>
              <a:rPr lang="cs-CZ" sz="1200" kern="1200" dirty="0" smtClean="0">
                <a:solidFill>
                  <a:schemeClr val="tx1"/>
                </a:solidFill>
                <a:latin typeface="+mn-lt"/>
                <a:ea typeface="+mn-ea"/>
                <a:cs typeface="+mn-cs"/>
              </a:rPr>
              <a:t>Jedná se o:</a:t>
            </a:r>
          </a:p>
          <a:p>
            <a:r>
              <a:rPr lang="cs-CZ" sz="1200" b="1" kern="1200" dirty="0" smtClean="0">
                <a:solidFill>
                  <a:schemeClr val="tx1"/>
                </a:solidFill>
                <a:latin typeface="+mn-lt"/>
                <a:ea typeface="+mn-ea"/>
                <a:cs typeface="+mn-cs"/>
              </a:rPr>
              <a:t>a) Generování scénářů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Scénáře jsou alternativní popisy budoucího vývoje. Výhodou scénářů je, že popisují současně několik alternativních obrázků o budoucnosti.</a:t>
            </a:r>
          </a:p>
          <a:p>
            <a:r>
              <a:rPr lang="cs-CZ" sz="1200" b="1" kern="1200" dirty="0" smtClean="0">
                <a:solidFill>
                  <a:schemeClr val="tx1"/>
                </a:solidFill>
                <a:latin typeface="+mn-lt"/>
                <a:ea typeface="+mn-ea"/>
                <a:cs typeface="+mn-cs"/>
              </a:rPr>
              <a:t>b) Generování konfliktů (využití analýzy předpokladů)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Při generování konfliktů ve skutečnosti vymezujeme sadu předpokladů, které umožňují hodnocení problému z různých hledisek. Příkladem předpokladů je: budoucí růst poptávky po jednotlivých výrobcích; strategie konkurentů; vývoj technologií; vládní politika apod. Pokud nejsou tyto předpoklady identifikovány, následně formulovány a zhodnoceny, ovlivňují generování alternativ skrytě, nevědomě. Existují dva přístupy k řízení konfliktu předpokladů:</a:t>
            </a:r>
          </a:p>
          <a:p>
            <a:r>
              <a:rPr lang="cs-CZ" sz="1200" kern="1200" dirty="0" smtClean="0">
                <a:solidFill>
                  <a:schemeClr val="tx1"/>
                </a:solidFill>
                <a:latin typeface="+mn-lt"/>
                <a:ea typeface="+mn-ea"/>
                <a:cs typeface="+mn-cs"/>
              </a:rPr>
              <a:t>1. je třeba je připustit, identifikovat a kontrolovat;</a:t>
            </a:r>
          </a:p>
          <a:p>
            <a:r>
              <a:rPr lang="cs-CZ" sz="1200" kern="1200" dirty="0" smtClean="0">
                <a:solidFill>
                  <a:schemeClr val="tx1"/>
                </a:solidFill>
                <a:latin typeface="+mn-lt"/>
                <a:ea typeface="+mn-ea"/>
                <a:cs typeface="+mn-cs"/>
              </a:rPr>
              <a:t>2. je třeba je generovat (odhadnout), aby se zvýšila pravděpodobnost vytváření kvalitních alternativ.</a:t>
            </a:r>
          </a:p>
          <a:p>
            <a:r>
              <a:rPr lang="cs-CZ" sz="1200" b="1" kern="1200" dirty="0" smtClean="0">
                <a:solidFill>
                  <a:schemeClr val="tx1"/>
                </a:solidFill>
                <a:latin typeface="+mn-lt"/>
                <a:ea typeface="+mn-ea"/>
                <a:cs typeface="+mn-cs"/>
              </a:rPr>
              <a:t>c) Brainstorming (bouření mozků)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Tento způsob se využívá zejména při generování kreativních nebo nemyslitelných alternativ. Jedná se opět o skupinové rozhodování. Základním předpokladem je dodržování pravidel brainstormingu, která jsou:</a:t>
            </a:r>
          </a:p>
          <a:p>
            <a:pPr lvl="0"/>
            <a:r>
              <a:rPr lang="cs-CZ" sz="1200" kern="1200" dirty="0" smtClean="0">
                <a:solidFill>
                  <a:schemeClr val="tx1"/>
                </a:solidFill>
                <a:latin typeface="+mn-lt"/>
                <a:ea typeface="+mn-ea"/>
                <a:cs typeface="+mn-cs"/>
              </a:rPr>
              <a:t>žádná kritika;</a:t>
            </a:r>
          </a:p>
          <a:p>
            <a:pPr lvl="0"/>
            <a:r>
              <a:rPr lang="cs-CZ" sz="1200" kern="1200" dirty="0" smtClean="0">
                <a:solidFill>
                  <a:schemeClr val="tx1"/>
                </a:solidFill>
                <a:latin typeface="+mn-lt"/>
                <a:ea typeface="+mn-ea"/>
                <a:cs typeface="+mn-cs"/>
              </a:rPr>
              <a:t>žádné omezení charakteru nápadů;</a:t>
            </a:r>
          </a:p>
          <a:p>
            <a:pPr lvl="0"/>
            <a:r>
              <a:rPr lang="cs-CZ" sz="1200" kern="1200" dirty="0" smtClean="0">
                <a:solidFill>
                  <a:schemeClr val="tx1"/>
                </a:solidFill>
                <a:latin typeface="+mn-lt"/>
                <a:ea typeface="+mn-ea"/>
                <a:cs typeface="+mn-cs"/>
              </a:rPr>
              <a:t>žádné omezení počtu nápadů;</a:t>
            </a:r>
          </a:p>
          <a:p>
            <a:pPr lvl="0"/>
            <a:r>
              <a:rPr lang="cs-CZ" sz="1200" kern="1200" dirty="0" smtClean="0">
                <a:solidFill>
                  <a:schemeClr val="tx1"/>
                </a:solidFill>
                <a:latin typeface="+mn-lt"/>
                <a:ea typeface="+mn-ea"/>
                <a:cs typeface="+mn-cs"/>
              </a:rPr>
              <a:t>žádné omezení dalšího zvýšení nápadů.</a:t>
            </a:r>
          </a:p>
          <a:p>
            <a:r>
              <a:rPr lang="cs-CZ" sz="1200" kern="1200" dirty="0" smtClean="0">
                <a:solidFill>
                  <a:schemeClr val="tx1"/>
                </a:solidFill>
                <a:latin typeface="+mn-lt"/>
                <a:ea typeface="+mn-ea"/>
                <a:cs typeface="+mn-cs"/>
              </a:rPr>
              <a:t>Tato pravidla by měla vést k o otevřenosti, vzájemné důvěře, hravosti při generování alternativ. Účastníci musí mít bez obav z následného zpochybňování možnost navrhnout jakoukoli alternativu.</a:t>
            </a:r>
          </a:p>
          <a:p>
            <a:r>
              <a:rPr lang="cs-CZ" sz="1200" b="1" kern="1200" dirty="0" smtClean="0">
                <a:solidFill>
                  <a:schemeClr val="tx1"/>
                </a:solidFill>
                <a:latin typeface="+mn-lt"/>
                <a:ea typeface="+mn-ea"/>
                <a:cs typeface="+mn-cs"/>
              </a:rPr>
              <a:t>c) Teorie chaosu (teorie zvládnutí chaosu)</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Teorie chaosu je využívána některými manažery, přičemž důvodem použití je fakt, že se podnik pohybuje v neustále se měnících podmínkách, což znemožňuje předvídání nebo plánování budoucnosti. Organizace proto vyhledávají relativní nestabilitu. Podporují mnohovrstevnou podnikovou kulturu, konflikty o problémech, nedostatek soudržnosti i nedostatek konsensu. Alternativy jsou vytvářeny spontánně. Prostřednictvím neformálního procesu diskusí a debat je vybrána taková alternativa, která otřásá existujícím pořádkem. K vlastní realizaci vybrané alternativy je však zapotřebí do určité míry vzniklý chaos zvládnout.</a:t>
            </a:r>
          </a:p>
          <a:p>
            <a:r>
              <a:rPr lang="cs-CZ" sz="1200" b="1" kern="1200" dirty="0" smtClean="0">
                <a:solidFill>
                  <a:schemeClr val="tx1"/>
                </a:solidFill>
                <a:latin typeface="+mn-lt"/>
                <a:ea typeface="+mn-ea"/>
                <a:cs typeface="+mn-cs"/>
              </a:rPr>
              <a:t>d) Systémy podporující týmovou práci</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Tyto systémy bylo možné uplatnit s rozvojem výpočetní techniky. Příkladem je tzv. elektronický brainstorming, v jehož rámci jsou nápady prezentovány anonymně a vkládány do počítačů zapojených v síti. Anonymitou autorů se odbourává vliv moci a statusu účastníků a sdílení nápadů umožňuje vzájemnou diskusi a inspiraci.</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44</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Ačkoli je tato tabulka již překonaná, sloužila jako základ pro další typologie. Výsledkem tohoto procesu bylo stanovení 13 základních typů strategií, které je však možné dále mezi sebou kombinovat. Jedná se o tyto strategie:</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48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Při konkretizování mise si můžeme klást otázky typu:</a:t>
            </a:r>
          </a:p>
          <a:p>
            <a:pPr lvl="0"/>
            <a:r>
              <a:rPr lang="cs-CZ" sz="1200" kern="1200" dirty="0" smtClean="0">
                <a:solidFill>
                  <a:schemeClr val="tx1"/>
                </a:solidFill>
                <a:latin typeface="+mn-lt"/>
                <a:ea typeface="+mn-ea"/>
                <a:cs typeface="+mn-cs"/>
              </a:rPr>
              <a:t>Jaký je důvod naší existence? Jaký je základní smysl našeho bytí?</a:t>
            </a:r>
          </a:p>
          <a:p>
            <a:pPr lvl="0"/>
            <a:r>
              <a:rPr lang="cs-CZ" sz="1200" kern="1200" dirty="0" smtClean="0">
                <a:solidFill>
                  <a:schemeClr val="tx1"/>
                </a:solidFill>
                <a:latin typeface="+mn-lt"/>
                <a:ea typeface="+mn-ea"/>
                <a:cs typeface="+mn-cs"/>
              </a:rPr>
              <a:t>Jaké závazky máme vůči různým zájmovým skupinám?</a:t>
            </a:r>
          </a:p>
          <a:p>
            <a:pPr lvl="0"/>
            <a:r>
              <a:rPr lang="cs-CZ" sz="1200" kern="1200" dirty="0" smtClean="0">
                <a:solidFill>
                  <a:schemeClr val="tx1"/>
                </a:solidFill>
                <a:latin typeface="+mn-lt"/>
                <a:ea typeface="+mn-ea"/>
                <a:cs typeface="+mn-cs"/>
              </a:rPr>
              <a:t>Jaký důraz budeme klást na uspokojování potřeb jednotlivých zájmových skupin?</a:t>
            </a:r>
          </a:p>
          <a:p>
            <a:pPr lvl="0"/>
            <a:r>
              <a:rPr lang="cs-CZ" sz="1200" kern="1200" dirty="0" smtClean="0">
                <a:solidFill>
                  <a:schemeClr val="tx1"/>
                </a:solidFill>
                <a:latin typeface="+mn-lt"/>
                <a:ea typeface="+mn-ea"/>
                <a:cs typeface="+mn-cs"/>
              </a:rPr>
              <a:t>Co je jedinečného na našem podniku? Čím je náš podnik výjimečný?</a:t>
            </a:r>
          </a:p>
          <a:p>
            <a:pPr lvl="0"/>
            <a:r>
              <a:rPr lang="cs-CZ" sz="1200" kern="1200" dirty="0" smtClean="0">
                <a:solidFill>
                  <a:schemeClr val="tx1"/>
                </a:solidFill>
                <a:latin typeface="+mn-lt"/>
                <a:ea typeface="+mn-ea"/>
                <a:cs typeface="+mn-cs"/>
              </a:rPr>
              <a:t>Co se asi na našem podniku změní v průběhu budoucích 3-5 let?</a:t>
            </a:r>
          </a:p>
          <a:p>
            <a:pPr lvl="0"/>
            <a:r>
              <a:rPr lang="cs-CZ" sz="1200" kern="1200" dirty="0" smtClean="0">
                <a:solidFill>
                  <a:schemeClr val="tx1"/>
                </a:solidFill>
                <a:latin typeface="+mn-lt"/>
                <a:ea typeface="+mn-ea"/>
                <a:cs typeface="+mn-cs"/>
              </a:rPr>
              <a:t>Kdo je naším hlavním zákazníkem, klientem, jaký je náš klíčový segment?</a:t>
            </a:r>
          </a:p>
          <a:p>
            <a:r>
              <a:rPr lang="cs-CZ" sz="1200" kern="1200" dirty="0" smtClean="0">
                <a:solidFill>
                  <a:schemeClr val="tx1"/>
                </a:solidFill>
                <a:latin typeface="+mn-lt"/>
                <a:ea typeface="+mn-ea"/>
                <a:cs typeface="+mn-cs"/>
              </a:rPr>
              <a:t>Poslání se mohou lišit v délce, obsahu, formátu a přesnosti.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Hlavním důvodem pro formulaci poslání je získat zákazníky, kteří dávají existenci podniku smysl. Dobře formulované poslání vyjadřuje užitek, který firma zákazníkům nabízí.</a:t>
            </a:r>
          </a:p>
          <a:p>
            <a:r>
              <a:rPr lang="cs-CZ" sz="1200" kern="1200" dirty="0" smtClean="0">
                <a:solidFill>
                  <a:schemeClr val="tx1"/>
                </a:solidFill>
                <a:latin typeface="+mn-lt"/>
                <a:ea typeface="+mn-ea"/>
                <a:cs typeface="+mn-cs"/>
              </a:rPr>
              <a:t>Zamyslete se nad následujícími větami:</a:t>
            </a:r>
          </a:p>
          <a:p>
            <a:pPr lvl="0"/>
            <a:r>
              <a:rPr lang="cs-CZ" sz="1200" i="1" kern="1200" dirty="0" smtClean="0">
                <a:solidFill>
                  <a:schemeClr val="tx1"/>
                </a:solidFill>
                <a:latin typeface="+mn-lt"/>
                <a:ea typeface="+mn-ea"/>
                <a:cs typeface="+mn-cs"/>
              </a:rPr>
              <a:t>Nenabízejte mi věci.</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šaty. Nabídněte mi přitažlivý vzhled.</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boty. Nabídněte mi pohodlí pro mé nohy a lehkou chůzi.</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dům. Nabídněte mi bezpečí, pohodlí a místo, které mi poskytne čistotu a</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spokojenost.</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knihy. Nabídněte mi chvíle pohody a poznání.</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gramodesky. Nabídněte mi odpočinek a zvuk hudby.</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nářadí. Nabídněte mi radost z tvorby užitečných věcí.</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nábytek. Nabídněte mi pohodlí a klid útulného místa.</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věci. Nabídněte mi myšlenky, emoce, výjimečnost, pocity a přínos.</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Prosím vás, nenabízejte mi věci.</a:t>
            </a:r>
            <a:endParaRPr lang="cs-CZ" sz="1200" kern="1200" dirty="0" smtClean="0">
              <a:solidFill>
                <a:schemeClr val="tx1"/>
              </a:solidFill>
              <a:latin typeface="+mn-lt"/>
              <a:ea typeface="+mn-ea"/>
              <a:cs typeface="+mn-cs"/>
            </a:endParaRP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10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11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sz="1200" kern="1200" dirty="0" err="1" smtClean="0">
                <a:solidFill>
                  <a:schemeClr val="tx1"/>
                </a:solidFill>
                <a:latin typeface="+mn-lt"/>
                <a:ea typeface="+mn-ea"/>
                <a:cs typeface="+mn-cs"/>
              </a:rPr>
              <a:t>Porterův</a:t>
            </a:r>
            <a:r>
              <a:rPr lang="cs-CZ" sz="1200" kern="1200" dirty="0" smtClean="0">
                <a:solidFill>
                  <a:schemeClr val="tx1"/>
                </a:solidFill>
                <a:latin typeface="+mn-lt"/>
                <a:ea typeface="+mn-ea"/>
                <a:cs typeface="+mn-cs"/>
              </a:rPr>
              <a:t> model pěti sil popisuje konkurenční okolí podniku. O tom zda bude podnik konkurenceschopný rozhoduje zejména působení uvedených faktorů:</a:t>
            </a:r>
          </a:p>
          <a:p>
            <a:r>
              <a:rPr lang="cs-CZ" sz="1200" kern="1200" dirty="0" smtClean="0">
                <a:solidFill>
                  <a:schemeClr val="tx1"/>
                </a:solidFill>
                <a:latin typeface="+mn-lt"/>
                <a:ea typeface="+mn-ea"/>
                <a:cs typeface="+mn-cs"/>
              </a:rPr>
              <a:t> </a:t>
            </a:r>
          </a:p>
          <a:p>
            <a:r>
              <a:rPr lang="cs-CZ" sz="1200" b="1" kern="1200" dirty="0" smtClean="0">
                <a:solidFill>
                  <a:schemeClr val="tx1"/>
                </a:solidFill>
                <a:latin typeface="+mn-lt"/>
                <a:ea typeface="+mn-ea"/>
                <a:cs typeface="+mn-cs"/>
              </a:rPr>
              <a:t>a) Hrozba nově vstupujících firem </a:t>
            </a:r>
            <a:r>
              <a:rPr lang="cs-CZ" sz="1200" kern="1200" dirty="0" smtClean="0">
                <a:solidFill>
                  <a:schemeClr val="tx1"/>
                </a:solidFill>
                <a:latin typeface="+mn-lt"/>
                <a:ea typeface="+mn-ea"/>
                <a:cs typeface="+mn-cs"/>
              </a:rPr>
              <a:t>( potencionální nově vstupující firmy). Vážnost hrozby vstupu nových firem na stávající trhy je dle PORTERA ovlivněna zejména úsporami z rozsahu, kapitálovou náročností, stupněm diferenciace výrobků, nákladovým znevýhodněním nesouvisejícím s velikostí podniku, přístupem k distribučním kanálům a také vládní politikou.</a:t>
            </a:r>
          </a:p>
          <a:p>
            <a:r>
              <a:rPr lang="cs-CZ" sz="1200" b="1" kern="1200" dirty="0" smtClean="0">
                <a:solidFill>
                  <a:schemeClr val="tx1"/>
                </a:solidFill>
                <a:latin typeface="+mn-lt"/>
                <a:ea typeface="+mn-ea"/>
                <a:cs typeface="+mn-cs"/>
              </a:rPr>
              <a:t>b) Vyjednávací vliv odběratelů (odběratelé). </a:t>
            </a:r>
            <a:r>
              <a:rPr lang="cs-CZ" sz="1200" kern="1200" dirty="0" smtClean="0">
                <a:solidFill>
                  <a:schemeClr val="tx1"/>
                </a:solidFill>
                <a:latin typeface="+mn-lt"/>
                <a:ea typeface="+mn-ea"/>
                <a:cs typeface="+mn-cs"/>
              </a:rPr>
              <a:t>Odběratelé mohou výrazným způsobem ovlivňovat ziskovost odvětví tlakem na cenu nebo kvalitu produkce odvětví.</a:t>
            </a:r>
          </a:p>
          <a:p>
            <a:r>
              <a:rPr lang="cs-CZ" sz="1200" b="1" kern="1200" dirty="0" smtClean="0">
                <a:solidFill>
                  <a:schemeClr val="tx1"/>
                </a:solidFill>
                <a:latin typeface="+mn-lt"/>
                <a:ea typeface="+mn-ea"/>
                <a:cs typeface="+mn-cs"/>
              </a:rPr>
              <a:t>c) Vyjednávací vliv dodavatelů (dodavatelé) </a:t>
            </a:r>
            <a:r>
              <a:rPr lang="cs-CZ" sz="1200" kern="1200" dirty="0" smtClean="0">
                <a:solidFill>
                  <a:schemeClr val="tx1"/>
                </a:solidFill>
                <a:latin typeface="+mn-lt"/>
                <a:ea typeface="+mn-ea"/>
                <a:cs typeface="+mn-cs"/>
              </a:rPr>
              <a:t>Obdobně jako odběratelé mohou dodavatelé měnit a ovlivňovat cenu a kvalitu dodávaných surovin (produktů).</a:t>
            </a:r>
          </a:p>
          <a:p>
            <a:r>
              <a:rPr lang="cs-CZ" sz="1200" b="1" kern="1200" dirty="0" smtClean="0">
                <a:solidFill>
                  <a:schemeClr val="tx1"/>
                </a:solidFill>
                <a:latin typeface="+mn-lt"/>
                <a:ea typeface="+mn-ea"/>
                <a:cs typeface="+mn-cs"/>
              </a:rPr>
              <a:t>d) Hrozba substitučních výrobků nebo služeb (substituty). </a:t>
            </a:r>
            <a:r>
              <a:rPr lang="cs-CZ" sz="1200" kern="1200" dirty="0" smtClean="0">
                <a:solidFill>
                  <a:schemeClr val="tx1"/>
                </a:solidFill>
                <a:latin typeface="+mn-lt"/>
                <a:ea typeface="+mn-ea"/>
                <a:cs typeface="+mn-cs"/>
              </a:rPr>
              <a:t>Čím snadněji je možné nahradit vyráběné produkty substituty, tím méně atraktivní je dané odvětví.</a:t>
            </a:r>
          </a:p>
          <a:p>
            <a:r>
              <a:rPr lang="cs-CZ" sz="1200" b="1" kern="1200" dirty="0" smtClean="0">
                <a:solidFill>
                  <a:schemeClr val="tx1"/>
                </a:solidFill>
                <a:latin typeface="+mn-lt"/>
                <a:ea typeface="+mn-ea"/>
                <a:cs typeface="+mn-cs"/>
              </a:rPr>
              <a:t>e) Vliv konkurentů v odvětví (konkurenti v odvětví) </a:t>
            </a:r>
            <a:r>
              <a:rPr lang="cs-CZ" sz="1200" kern="1200" dirty="0" smtClean="0">
                <a:solidFill>
                  <a:schemeClr val="tx1"/>
                </a:solidFill>
                <a:latin typeface="+mn-lt"/>
                <a:ea typeface="+mn-ea"/>
                <a:cs typeface="+mn-cs"/>
              </a:rPr>
              <a:t>Rivalita mezi existujícími podniky je výsledkem snahy jednotlivých podniků vylepšit si své tržní postavení. Rivalita se zvyšuje za následujících okolností:</a:t>
            </a:r>
          </a:p>
          <a:p>
            <a:r>
              <a:rPr lang="cs-CZ" sz="1200" kern="1200" dirty="0" smtClean="0">
                <a:solidFill>
                  <a:schemeClr val="tx1"/>
                </a:solidFill>
                <a:latin typeface="+mn-lt"/>
                <a:ea typeface="+mn-ea"/>
                <a:cs typeface="+mn-cs"/>
              </a:rPr>
              <a:t> </a:t>
            </a:r>
          </a:p>
          <a:p>
            <a:pPr lvl="0"/>
            <a:r>
              <a:rPr lang="cs-CZ" sz="1200" kern="1200" dirty="0" smtClean="0">
                <a:solidFill>
                  <a:schemeClr val="tx1"/>
                </a:solidFill>
                <a:latin typeface="+mn-lt"/>
                <a:ea typeface="+mn-ea"/>
                <a:cs typeface="+mn-cs"/>
              </a:rPr>
              <a:t>konkurující si podniky jsou početné, přibližně stejně velké a silné;</a:t>
            </a:r>
          </a:p>
          <a:p>
            <a:pPr lvl="0"/>
            <a:r>
              <a:rPr lang="cs-CZ" sz="1200" kern="1200" dirty="0" smtClean="0">
                <a:solidFill>
                  <a:schemeClr val="tx1"/>
                </a:solidFill>
                <a:latin typeface="+mn-lt"/>
                <a:ea typeface="+mn-ea"/>
                <a:cs typeface="+mn-cs"/>
              </a:rPr>
              <a:t>míra růstu odvětví je nízká a zvýšení tržního podílu je možné jen na úkor konkurenta;</a:t>
            </a:r>
          </a:p>
          <a:p>
            <a:pPr lvl="0"/>
            <a:r>
              <a:rPr lang="cs-CZ" sz="1200" kern="1200" dirty="0" smtClean="0">
                <a:solidFill>
                  <a:schemeClr val="tx1"/>
                </a:solidFill>
                <a:latin typeface="+mn-lt"/>
                <a:ea typeface="+mn-ea"/>
                <a:cs typeface="+mn-cs"/>
              </a:rPr>
              <a:t>fixní nebo skladovací náklady jsou v poměru k realizační ceně vysoké;</a:t>
            </a:r>
          </a:p>
          <a:p>
            <a:pPr lvl="0"/>
            <a:r>
              <a:rPr lang="cs-CZ" sz="1200" kern="1200" dirty="0" smtClean="0">
                <a:solidFill>
                  <a:schemeClr val="tx1"/>
                </a:solidFill>
                <a:latin typeface="+mn-lt"/>
                <a:ea typeface="+mn-ea"/>
                <a:cs typeface="+mn-cs"/>
              </a:rPr>
              <a:t>poskytované výrobky nebo služby nejsou diferencované;</a:t>
            </a:r>
          </a:p>
          <a:p>
            <a:pPr lvl="0"/>
            <a:r>
              <a:rPr lang="cs-CZ" sz="1200" kern="1200" dirty="0" smtClean="0">
                <a:solidFill>
                  <a:schemeClr val="tx1"/>
                </a:solidFill>
                <a:latin typeface="+mn-lt"/>
                <a:ea typeface="+mn-ea"/>
                <a:cs typeface="+mn-cs"/>
              </a:rPr>
              <a:t>nové kapacity se budují ve skocích;</a:t>
            </a:r>
          </a:p>
          <a:p>
            <a:pPr lvl="0"/>
            <a:r>
              <a:rPr lang="cs-CZ" sz="1200" kern="1200" dirty="0" smtClean="0">
                <a:solidFill>
                  <a:schemeClr val="tx1"/>
                </a:solidFill>
                <a:latin typeface="+mn-lt"/>
                <a:ea typeface="+mn-ea"/>
                <a:cs typeface="+mn-cs"/>
              </a:rPr>
              <a:t>výstupní bariéry jsou vysoké (souvisí to např. s loajalitou managementu k určité činnosti, s vlastnictvím vysoce specializovaných aktiv apod.)</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13</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Z hlediska analýzy nejsou důležité jen výsledky samotné, ale i způsob, jakým se v podniku výsledky měří; jaká je jejich významnost apod. Výsledky můžeme hodnotit buď z časového hlediska (vývojové řady) a nebo porovnáním s ostatními podniky. Této druhé metodě se říká </a:t>
            </a:r>
            <a:r>
              <a:rPr lang="cs-CZ" sz="1200" kern="1200" dirty="0" err="1" smtClean="0">
                <a:solidFill>
                  <a:schemeClr val="tx1"/>
                </a:solidFill>
                <a:latin typeface="+mn-lt"/>
                <a:ea typeface="+mn-ea"/>
                <a:cs typeface="+mn-cs"/>
              </a:rPr>
              <a:t>benchmarking</a:t>
            </a:r>
            <a:r>
              <a:rPr lang="cs-CZ" sz="1200" kern="1200" dirty="0" smtClean="0">
                <a:solidFill>
                  <a:schemeClr val="tx1"/>
                </a:solidFill>
                <a:latin typeface="+mn-lt"/>
                <a:ea typeface="+mn-ea"/>
                <a:cs typeface="+mn-cs"/>
              </a:rPr>
              <a:t>, a jedná se o porovnání vlastních výkonů v jednotlivých funkcionálních oblastech s nejlepšími podniky bez ohledu na odvětví. To je výhodné tam, kde nejsme schopni získat bližší informace o svých konkurentech.</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19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Dalším příkladem analýzy vnitřních zdrojů podniku jsou tzv. </a:t>
            </a:r>
            <a:r>
              <a:rPr lang="cs-CZ" sz="1200" b="1" dirty="0" smtClean="0"/>
              <a:t>portfolio metody</a:t>
            </a:r>
            <a:r>
              <a:rPr lang="cs-CZ" sz="1200" dirty="0" smtClean="0"/>
              <a:t>. Tyto metody jsou použitelné v případě, že podnik má diverzifikovanou výrobní strukturu (zjednodušeně řečeno vyrábí více než jeden výrobek).</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20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sz="1200" b="1" kern="1200" dirty="0" smtClean="0">
                <a:solidFill>
                  <a:schemeClr val="tx1"/>
                </a:solidFill>
                <a:latin typeface="+mn-lt"/>
                <a:ea typeface="+mn-ea"/>
                <a:cs typeface="+mn-cs"/>
              </a:rPr>
              <a:t>Matice BCG</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Výsledkem této analýzy je čtyřdílná mřížka (obr. č.3). Na y ose se zaznamenává hodnota míry růstu odvětví . Jako střední hodnota je brán růst HDP (odvětví, která rostou rychleji než ekonomika jako celek, jsou odvětví rychle rostoucí, ostatní pomalu rostoucí).</a:t>
            </a:r>
          </a:p>
          <a:p>
            <a:r>
              <a:rPr lang="cs-CZ" sz="1200" kern="1200" dirty="0" smtClean="0">
                <a:solidFill>
                  <a:schemeClr val="tx1"/>
                </a:solidFill>
                <a:latin typeface="+mn-lt"/>
                <a:ea typeface="+mn-ea"/>
                <a:cs typeface="+mn-cs"/>
              </a:rPr>
              <a:t>Druhým hodnoceným faktorem je relativní podíl na trhu . Ten se získá vydělením tržních podílů jednotlivých sledovanou firmou prodávaných výrobků s výrobky nejbližšího konkurenta.</a:t>
            </a:r>
          </a:p>
          <a:p>
            <a:r>
              <a:rPr lang="cs-CZ" sz="1200" kern="1200" dirty="0" smtClean="0">
                <a:solidFill>
                  <a:schemeClr val="tx1"/>
                </a:solidFill>
                <a:latin typeface="+mn-lt"/>
                <a:ea typeface="+mn-ea"/>
                <a:cs typeface="+mn-cs"/>
              </a:rPr>
              <a:t>Jednotlivé „bubliny“ představují jednotlivé výrobky. Jejich velikost pak vyjadřuje poměr tržeb získaných za výrobek k celkovým tržbám podniku. Podle této metody rozeznáváme 4 typy výrobků:</a:t>
            </a:r>
          </a:p>
          <a:p>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problémové děti (otazníky) </a:t>
            </a:r>
            <a:r>
              <a:rPr lang="cs-CZ" sz="1200" kern="1200" dirty="0" smtClean="0">
                <a:solidFill>
                  <a:schemeClr val="tx1"/>
                </a:solidFill>
                <a:latin typeface="+mn-lt"/>
                <a:ea typeface="+mn-ea"/>
                <a:cs typeface="+mn-cs"/>
              </a:rPr>
              <a:t>- jedná se o výrobky, které jsou nově zaváděny na trh. Pro tuto pozici je charakteristický rychlý růst trhu, ale slabý podíl na trhu znamená otázku, zda mohou výrobky z tohoto kvadrantu uspět. Obecně se jedná o výrobky, do kterých musíme investovat (na reklamu, inovace, vývoj apod.)</a:t>
            </a:r>
          </a:p>
          <a:p>
            <a:r>
              <a:rPr lang="cs-CZ" sz="1200" kern="1200" dirty="0" smtClean="0">
                <a:solidFill>
                  <a:schemeClr val="tx1"/>
                </a:solidFill>
                <a:latin typeface="+mn-lt"/>
                <a:ea typeface="+mn-ea"/>
                <a:cs typeface="+mn-cs"/>
              </a:rPr>
              <a:t>b) </a:t>
            </a:r>
            <a:r>
              <a:rPr lang="cs-CZ" sz="1200" b="1" kern="1200" dirty="0" smtClean="0">
                <a:solidFill>
                  <a:schemeClr val="tx1"/>
                </a:solidFill>
                <a:latin typeface="+mn-lt"/>
                <a:ea typeface="+mn-ea"/>
                <a:cs typeface="+mn-cs"/>
              </a:rPr>
              <a:t>hvězdy </a:t>
            </a:r>
            <a:r>
              <a:rPr lang="cs-CZ" sz="1200" kern="1200" dirty="0" smtClean="0">
                <a:solidFill>
                  <a:schemeClr val="tx1"/>
                </a:solidFill>
                <a:latin typeface="+mn-lt"/>
                <a:ea typeface="+mn-ea"/>
                <a:cs typeface="+mn-cs"/>
              </a:rPr>
              <a:t>- jsou to výrobky, které se nacházejí v odvětví s vysokou mírou růstu a mají vysoký podíl na trhu. Hvězdy obvykle vyžadují velkou kapitálovou investici na rozšíření výrobních kapacit, v některých případech mohou již přinášet příjmy.</a:t>
            </a:r>
          </a:p>
          <a:p>
            <a:r>
              <a:rPr lang="cs-CZ" sz="1200" kern="1200" dirty="0" smtClean="0">
                <a:solidFill>
                  <a:schemeClr val="tx1"/>
                </a:solidFill>
                <a:latin typeface="+mn-lt"/>
                <a:ea typeface="+mn-ea"/>
                <a:cs typeface="+mn-cs"/>
              </a:rPr>
              <a:t>c) </a:t>
            </a:r>
            <a:r>
              <a:rPr lang="cs-CZ" sz="1200" b="1" kern="1200" dirty="0" smtClean="0">
                <a:solidFill>
                  <a:schemeClr val="tx1"/>
                </a:solidFill>
                <a:latin typeface="+mn-lt"/>
                <a:ea typeface="+mn-ea"/>
                <a:cs typeface="+mn-cs"/>
              </a:rPr>
              <a:t>dojné krávy </a:t>
            </a:r>
            <a:r>
              <a:rPr lang="cs-CZ" sz="1200" kern="1200" dirty="0" smtClean="0">
                <a:solidFill>
                  <a:schemeClr val="tx1"/>
                </a:solidFill>
                <a:latin typeface="+mn-lt"/>
                <a:ea typeface="+mn-ea"/>
                <a:cs typeface="+mn-cs"/>
              </a:rPr>
              <a:t>- výrobky vyskytující se na pomalu rostoucích trzích s vysokými podíly na trhu. Vydělávají značné příjmy, které se mohou uplatnit při investování do problémových dětí a nebo dojných krav.</a:t>
            </a:r>
          </a:p>
          <a:p>
            <a:r>
              <a:rPr lang="cs-CZ" sz="1200" kern="1200" dirty="0" smtClean="0">
                <a:solidFill>
                  <a:schemeClr val="tx1"/>
                </a:solidFill>
                <a:latin typeface="+mn-lt"/>
                <a:ea typeface="+mn-ea"/>
                <a:cs typeface="+mn-cs"/>
              </a:rPr>
              <a:t>d) </a:t>
            </a:r>
            <a:r>
              <a:rPr lang="cs-CZ" sz="1200" b="1" kern="1200" dirty="0" smtClean="0">
                <a:solidFill>
                  <a:schemeClr val="tx1"/>
                </a:solidFill>
                <a:latin typeface="+mn-lt"/>
                <a:ea typeface="+mn-ea"/>
                <a:cs typeface="+mn-cs"/>
              </a:rPr>
              <a:t>bídní psi - </a:t>
            </a:r>
            <a:r>
              <a:rPr lang="cs-CZ" sz="1200" kern="1200" dirty="0" smtClean="0">
                <a:solidFill>
                  <a:schemeClr val="tx1"/>
                </a:solidFill>
                <a:latin typeface="+mn-lt"/>
                <a:ea typeface="+mn-ea"/>
                <a:cs typeface="+mn-cs"/>
              </a:rPr>
              <a:t>výrobky mají slabou konkurenční pozici na pomalu rostoucích trzích. Neprodukují mnohdy dostatek příjmů ani na vlastní udržovací strategii. Řešením je zde strategie likvidace. Někdy se může jednat o výrobky, které jsou důležité z hlediska image podniku (doplňují sortiment, abychom nepřicházeli o zákazníky).</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4" name="Picture 6" descr="Picture 2.png"/>
          <p:cNvPicPr>
            <a:picLocks noChangeAspect="1"/>
          </p:cNvPicPr>
          <p:nvPr userDrawn="1"/>
        </p:nvPicPr>
        <p:blipFill>
          <a:blip r:embed="rId2"/>
          <a:srcRect/>
          <a:stretch>
            <a:fillRect/>
          </a:stretch>
        </p:blipFill>
        <p:spPr bwMode="auto">
          <a:xfrm>
            <a:off x="457200" y="1149350"/>
            <a:ext cx="8229600" cy="3319463"/>
          </a:xfrm>
          <a:prstGeom prst="rect">
            <a:avLst/>
          </a:prstGeom>
          <a:noFill/>
          <a:ln w="9525">
            <a:noFill/>
            <a:miter lim="800000"/>
            <a:headEnd/>
            <a:tailEnd/>
          </a:ln>
        </p:spPr>
      </p:pic>
      <p:sp>
        <p:nvSpPr>
          <p:cNvPr id="2" name="Title 1"/>
          <p:cNvSpPr>
            <a:spLocks noGrp="1"/>
          </p:cNvSpPr>
          <p:nvPr>
            <p:ph type="ctrTitle"/>
          </p:nvPr>
        </p:nvSpPr>
        <p:spPr>
          <a:xfrm>
            <a:off x="457200" y="4800600"/>
            <a:ext cx="8229600" cy="1143000"/>
          </a:xfrm>
        </p:spPr>
        <p:txBody>
          <a:bodyPr anchor="b"/>
          <a:lstStyle>
            <a:lvl1pPr>
              <a:defRPr b="0" i="0">
                <a:latin typeface="Frutiger LT Com 75 Black"/>
                <a:cs typeface="Frutiger LT Com 75 Black"/>
              </a:defRPr>
            </a:lvl1pPr>
          </a:lstStyle>
          <a:p>
            <a:r>
              <a:rPr lang="cs-CZ" smtClean="0"/>
              <a:t>Klepnutím lze upravit styl předlohy nadpisů.</a:t>
            </a:r>
            <a:endParaRPr lang="en-US" dirty="0"/>
          </a:p>
        </p:txBody>
      </p:sp>
      <p:sp>
        <p:nvSpPr>
          <p:cNvPr id="3" name="Subtitle 2"/>
          <p:cNvSpPr>
            <a:spLocks noGrp="1"/>
          </p:cNvSpPr>
          <p:nvPr>
            <p:ph type="subTitle" idx="1"/>
          </p:nvPr>
        </p:nvSpPr>
        <p:spPr>
          <a:xfrm>
            <a:off x="457200" y="6019800"/>
            <a:ext cx="8229600" cy="457200"/>
          </a:xfrm>
        </p:spPr>
        <p:txBody>
          <a:bodyPr/>
          <a:lstStyle>
            <a:lvl1pPr marL="0" indent="0" algn="l">
              <a:buNone/>
              <a:defRPr b="0" i="0">
                <a:solidFill>
                  <a:schemeClr val="tx1">
                    <a:tint val="75000"/>
                  </a:schemeClr>
                </a:solidFill>
                <a:latin typeface="Frutiger LT Com 55 Roman"/>
                <a:cs typeface="Frutiger LT Com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178DF050-85FC-4F31-AD4B-3609E144A74A}" type="datetimeFigureOut">
              <a:rPr lang="en-US"/>
              <a:pPr>
                <a:defRPr/>
              </a:pPr>
              <a:t>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B54B8-7E00-4630-9E44-1840213213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5B726A09-70E7-4CB3-8EBD-8147E1EF44E6}" type="datetimeFigureOut">
              <a:rPr lang="en-US"/>
              <a:pPr>
                <a:defRPr/>
              </a:pPr>
              <a:t>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F9BFB-B885-4446-A843-F32D241B98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43A32822-3135-498F-801F-B61DFB3AFC20}" type="datetimeFigureOut">
              <a:rPr lang="en-US"/>
              <a:pPr>
                <a:defRPr/>
              </a:pPr>
              <a:t>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5462E-A93E-4FB6-A4AC-CC0CA54666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3E2CD459-8844-427B-B713-D8A7FA383CBF}" type="datetimeFigureOut">
              <a:rPr lang="en-US"/>
              <a:pPr>
                <a:defRPr/>
              </a:pPr>
              <a:t>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3989A-7F86-408F-BED5-C02B929069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E1F72746-5C1F-4D94-A68F-9D79CA4A79B0}" type="datetimeFigureOut">
              <a:rPr lang="en-US"/>
              <a:pPr>
                <a:defRPr/>
              </a:pPr>
              <a:t>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1F8B05-1AA1-44B8-AA10-524AE30C7D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3856FA00-7357-4BF3-85E4-619CBAF20E94}" type="datetimeFigureOut">
              <a:rPr lang="en-US"/>
              <a:pPr>
                <a:defRPr/>
              </a:pPr>
              <a:t>2/23/2009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516C59-A8BD-446F-8C4F-7E43B5CE02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3"/>
          <p:cNvSpPr>
            <a:spLocks noGrp="1"/>
          </p:cNvSpPr>
          <p:nvPr>
            <p:ph type="dt" sz="half" idx="10"/>
          </p:nvPr>
        </p:nvSpPr>
        <p:spPr/>
        <p:txBody>
          <a:bodyPr/>
          <a:lstStyle>
            <a:lvl1pPr>
              <a:defRPr/>
            </a:lvl1pPr>
          </a:lstStyle>
          <a:p>
            <a:pPr>
              <a:defRPr/>
            </a:pPr>
            <a:fld id="{453CE643-0BED-4C35-8E06-3FB20C3147D3}" type="datetimeFigureOut">
              <a:rPr lang="en-US"/>
              <a:pPr>
                <a:defRPr/>
              </a:pPr>
              <a:t>2/23/2009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83D47F-8F7C-45FB-A651-D7BEEFF692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B613E2-AF46-48EE-BAC9-887124A06545}" type="datetimeFigureOut">
              <a:rPr lang="en-US"/>
              <a:pPr>
                <a:defRPr/>
              </a:pPr>
              <a:t>2/23/2009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310C5-A98D-4AE7-876E-A07E3B6910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7A547100-D0C4-4565-98D1-B9DB01EC943A}" type="datetimeFigureOut">
              <a:rPr lang="en-US"/>
              <a:pPr>
                <a:defRPr/>
              </a:pPr>
              <a:t>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5E19B-B44B-4E45-8902-90CD8D54AB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B21CE98D-441F-49FF-A499-6A742356B879}" type="datetimeFigureOut">
              <a:rPr lang="en-US"/>
              <a:pPr>
                <a:defRPr/>
              </a:pPr>
              <a:t>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7F02E7-6760-471D-9F94-7FEE1328FA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8F69E1-EFDA-4F8A-A54B-D9F24EF151CB}" type="datetimeFigureOut">
              <a:rPr lang="en-US"/>
              <a:pPr>
                <a:defRPr/>
              </a:pPr>
              <a:t>2/23/2009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CAF4CF-565B-4B73-A5A2-81AB987750E4}" type="slidenum">
              <a:rPr lang="en-US"/>
              <a:pPr>
                <a:defRPr/>
              </a:pPr>
              <a:t>‹#›</a:t>
            </a:fld>
            <a:endParaRPr lang="en-US"/>
          </a:p>
        </p:txBody>
      </p:sp>
      <p:sp>
        <p:nvSpPr>
          <p:cNvPr id="7" name="Rectangle 6"/>
          <p:cNvSpPr/>
          <p:nvPr/>
        </p:nvSpPr>
        <p:spPr>
          <a:xfrm>
            <a:off x="457200" y="0"/>
            <a:ext cx="8229600" cy="182563"/>
          </a:xfrm>
          <a:prstGeom prst="rect">
            <a:avLst/>
          </a:prstGeom>
          <a:gradFill>
            <a:gsLst>
              <a:gs pos="0">
                <a:srgbClr val="729ABD"/>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sp>
      <p:pic>
        <p:nvPicPr>
          <p:cNvPr id="1032" name="Picture 8" descr="Picture 1.png"/>
          <p:cNvPicPr>
            <a:picLocks noChangeAspect="1"/>
          </p:cNvPicPr>
          <p:nvPr/>
        </p:nvPicPr>
        <p:blipFill>
          <a:blip r:embed="rId13"/>
          <a:srcRect/>
          <a:stretch>
            <a:fillRect/>
          </a:stretch>
        </p:blipFill>
        <p:spPr bwMode="auto">
          <a:xfrm>
            <a:off x="457200" y="377825"/>
            <a:ext cx="1371600" cy="231775"/>
          </a:xfrm>
          <a:prstGeom prst="rect">
            <a:avLst/>
          </a:prstGeom>
          <a:noFill/>
          <a:ln w="9525">
            <a:noFill/>
            <a:miter lim="800000"/>
            <a:headEnd/>
            <a:tailEnd/>
          </a:ln>
        </p:spPr>
      </p:pic>
      <p:pic>
        <p:nvPicPr>
          <p:cNvPr id="1033" name="Picture 16" descr="connect-communicate-tagline.jpg"/>
          <p:cNvPicPr>
            <a:picLocks noChangeAspect="1"/>
          </p:cNvPicPr>
          <p:nvPr/>
        </p:nvPicPr>
        <p:blipFill>
          <a:blip r:embed="rId14"/>
          <a:srcRect/>
          <a:stretch>
            <a:fillRect/>
          </a:stretch>
        </p:blipFill>
        <p:spPr bwMode="auto">
          <a:xfrm>
            <a:off x="4479925" y="420688"/>
            <a:ext cx="4267200"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fontAlgn="base" hangingPunct="1">
        <a:spcBef>
          <a:spcPct val="0"/>
        </a:spcBef>
        <a:spcAft>
          <a:spcPct val="0"/>
        </a:spcAft>
        <a:defRPr sz="3500" kern="1200">
          <a:solidFill>
            <a:srgbClr val="112266"/>
          </a:solidFill>
          <a:latin typeface="Frutiger LT Com 75 Black"/>
          <a:ea typeface="Frutiger LT Com 75 Black"/>
          <a:cs typeface="Frutiger LT Com 75 Black"/>
        </a:defRPr>
      </a:lvl1pPr>
      <a:lvl2pPr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2pPr>
      <a:lvl3pPr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3pPr>
      <a:lvl4pPr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4pPr>
      <a:lvl5pPr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5pPr>
      <a:lvl6pPr marL="457200"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6pPr>
      <a:lvl7pPr marL="914400"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7pPr>
      <a:lvl8pPr marL="1371600"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8pPr>
      <a:lvl9pPr marL="1828800" algn="l" defTabSz="457200" rtl="0" eaLnBrk="1" fontAlgn="base" hangingPunct="1">
        <a:spcBef>
          <a:spcPct val="0"/>
        </a:spcBef>
        <a:spcAft>
          <a:spcPct val="0"/>
        </a:spcAft>
        <a:defRPr sz="3500">
          <a:solidFill>
            <a:srgbClr val="112266"/>
          </a:solidFill>
          <a:latin typeface="Frutiger LT Com 75 Black"/>
          <a:ea typeface="Frutiger LT Com 75 Black"/>
          <a:cs typeface="Frutiger LT Com 75 Black"/>
        </a:defRPr>
      </a:lvl9pPr>
    </p:titleStyle>
    <p:bodyStyle>
      <a:lvl1pPr marL="342900" indent="-342900" algn="l" defTabSz="457200" rtl="0" eaLnBrk="1" fontAlgn="base" hangingPunct="1">
        <a:spcBef>
          <a:spcPct val="20000"/>
        </a:spcBef>
        <a:spcAft>
          <a:spcPct val="0"/>
        </a:spcAft>
        <a:buFont typeface="Arial" charset="0"/>
        <a:defRPr sz="2200" kern="1200">
          <a:solidFill>
            <a:srgbClr val="777777"/>
          </a:solidFill>
          <a:latin typeface="Frutiger LT Com 55 Roman"/>
          <a:ea typeface="Frutiger LT Com 55 Roman"/>
          <a:cs typeface="Frutiger LT Com 55 Roman"/>
        </a:defRPr>
      </a:lvl1pPr>
      <a:lvl2pPr marL="742950" indent="-285750" algn="l" defTabSz="457200" rtl="0" eaLnBrk="1" fontAlgn="base" hangingPunct="1">
        <a:spcBef>
          <a:spcPct val="20000"/>
        </a:spcBef>
        <a:spcAft>
          <a:spcPct val="0"/>
        </a:spcAft>
        <a:buFont typeface="Arial" charset="0"/>
        <a:defRPr sz="2200" kern="1200">
          <a:solidFill>
            <a:srgbClr val="777777"/>
          </a:solidFill>
          <a:latin typeface="Frutiger LT Std 55 Roman"/>
          <a:ea typeface="Frutiger LT Std 55 Roman"/>
          <a:cs typeface="Frutiger LT Std 55 Roman"/>
        </a:defRPr>
      </a:lvl2pPr>
      <a:lvl3pPr marL="1143000" indent="-228600" algn="l" defTabSz="457200" rtl="0" eaLnBrk="1" fontAlgn="base" hangingPunct="1">
        <a:spcBef>
          <a:spcPct val="20000"/>
        </a:spcBef>
        <a:spcAft>
          <a:spcPct val="0"/>
        </a:spcAft>
        <a:buFont typeface="Arial" charset="0"/>
        <a:buChar char="•"/>
        <a:defRPr sz="2200" kern="1200">
          <a:solidFill>
            <a:srgbClr val="777777"/>
          </a:solidFill>
          <a:latin typeface="Frutiger LT Std 55 Roman"/>
          <a:ea typeface="Frutiger LT Std 55 Roman"/>
          <a:cs typeface="Frutiger LT Std 55 Roman"/>
        </a:defRPr>
      </a:lvl3pPr>
      <a:lvl4pPr marL="1600200" indent="-228600" algn="l" defTabSz="457200" rtl="0" eaLnBrk="1" fontAlgn="base" hangingPunct="1">
        <a:spcBef>
          <a:spcPct val="20000"/>
        </a:spcBef>
        <a:spcAft>
          <a:spcPct val="0"/>
        </a:spcAft>
        <a:buFont typeface="Arial" charset="0"/>
        <a:buChar char="–"/>
        <a:defRPr sz="2200" kern="1200">
          <a:solidFill>
            <a:srgbClr val="777777"/>
          </a:solidFill>
          <a:latin typeface="Frutiger LT Std 55 Roman"/>
          <a:ea typeface="Frutiger LT Std 55 Roman"/>
          <a:cs typeface="Frutiger LT Std 55 Roman"/>
        </a:defRPr>
      </a:lvl4pPr>
      <a:lvl5pPr marL="2057400" indent="-228600" algn="l" defTabSz="457200" rtl="0" eaLnBrk="1" fontAlgn="base" hangingPunct="1">
        <a:spcBef>
          <a:spcPct val="20000"/>
        </a:spcBef>
        <a:spcAft>
          <a:spcPct val="0"/>
        </a:spcAft>
        <a:buFont typeface="Arial" charset="0"/>
        <a:buChar char="»"/>
        <a:defRPr sz="2200" kern="1200">
          <a:solidFill>
            <a:srgbClr val="777777"/>
          </a:solidFill>
          <a:latin typeface="Frutiger LT Std 55 Roman"/>
          <a:ea typeface="Frutiger LT Std 55 Roman"/>
          <a:cs typeface="Frutige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cs-CZ" dirty="0" smtClean="0"/>
              <a:t>Strategické řízení podniku,</a:t>
            </a:r>
            <a:br>
              <a:rPr lang="cs-CZ" dirty="0" smtClean="0"/>
            </a:br>
            <a:r>
              <a:rPr lang="cs-CZ" dirty="0" smtClean="0"/>
              <a:t>podniková strategie</a:t>
            </a:r>
          </a:p>
        </p:txBody>
      </p:sp>
      <p:sp>
        <p:nvSpPr>
          <p:cNvPr id="3" name="Subtitle 2"/>
          <p:cNvSpPr>
            <a:spLocks noGrp="1"/>
          </p:cNvSpPr>
          <p:nvPr>
            <p:ph type="subTitle" idx="1"/>
          </p:nvPr>
        </p:nvSpPr>
        <p:spPr/>
        <p:txBody>
          <a:bodyPr rtlCol="0">
            <a:normAutofit/>
          </a:bodyPr>
          <a:lstStyle/>
          <a:p>
            <a:pPr algn="r" eaLnBrk="1" fontAlgn="auto" hangingPunct="1">
              <a:spcAft>
                <a:spcPts val="0"/>
              </a:spcAft>
              <a:buFont typeface="Arial"/>
              <a:buNone/>
              <a:defRPr/>
            </a:pPr>
            <a:r>
              <a:rPr lang="cs-CZ" dirty="0" err="1" smtClean="0">
                <a:ea typeface="+mn-ea"/>
              </a:rPr>
              <a:t>V</a:t>
            </a:r>
            <a:r>
              <a:rPr lang="cs-CZ" dirty="0" smtClean="0">
                <a:ea typeface="+mn-ea"/>
              </a:rPr>
              <a:t>.</a:t>
            </a:r>
            <a:r>
              <a:rPr lang="cs-CZ" dirty="0" err="1" smtClean="0">
                <a:ea typeface="+mn-ea"/>
              </a:rPr>
              <a:t>Pergl</a:t>
            </a:r>
            <a:endParaRPr lang="en-US"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Záměry a cíle </a:t>
            </a:r>
            <a:r>
              <a:rPr lang="cs-CZ" b="1" i="1" dirty="0" smtClean="0"/>
              <a:t>podniku</a:t>
            </a:r>
            <a:endParaRPr lang="cs-CZ" dirty="0"/>
          </a:p>
        </p:txBody>
      </p:sp>
      <p:sp>
        <p:nvSpPr>
          <p:cNvPr id="3" name="Zástupný symbol pro obsah 2"/>
          <p:cNvSpPr>
            <a:spLocks noGrp="1"/>
          </p:cNvSpPr>
          <p:nvPr>
            <p:ph idx="1"/>
          </p:nvPr>
        </p:nvSpPr>
        <p:spPr/>
        <p:txBody>
          <a:bodyPr/>
          <a:lstStyle/>
          <a:p>
            <a:r>
              <a:rPr lang="cs-CZ" dirty="0" smtClean="0"/>
              <a:t>Další krok </a:t>
            </a:r>
            <a:r>
              <a:rPr lang="cs-CZ" dirty="0" smtClean="0"/>
              <a:t>v konkretizaci vize.</a:t>
            </a:r>
          </a:p>
          <a:p>
            <a:pPr>
              <a:buFont typeface="Arial" pitchFamily="34" charset="0"/>
              <a:buChar char="•"/>
            </a:pPr>
            <a:r>
              <a:rPr lang="cs-CZ" sz="1800" b="1" dirty="0" smtClean="0"/>
              <a:t>Záměry:</a:t>
            </a:r>
          </a:p>
          <a:p>
            <a:pPr lvl="1">
              <a:buFont typeface="Arial" pitchFamily="34" charset="0"/>
              <a:buChar char="•"/>
            </a:pPr>
            <a:r>
              <a:rPr lang="cs-CZ" sz="1800" dirty="0" smtClean="0"/>
              <a:t>zahrnují finanční i nefinanční zájmy různých zájmových skupin;</a:t>
            </a:r>
          </a:p>
          <a:p>
            <a:pPr lvl="1">
              <a:buFont typeface="Arial" pitchFamily="34" charset="0"/>
              <a:buChar char="•"/>
            </a:pPr>
            <a:r>
              <a:rPr lang="cs-CZ" sz="1800" dirty="0" smtClean="0"/>
              <a:t>umožňují a podporují zdůvodněné kompromisy (zejména se jedná o kompromisy u protichůdných cílů - např. snižování nákladů a zároveň zachování dobrých vztahů se zaměstnanci).</a:t>
            </a:r>
          </a:p>
          <a:p>
            <a:pPr lvl="1">
              <a:buFont typeface="Arial" pitchFamily="34" charset="0"/>
              <a:buChar char="•"/>
            </a:pPr>
            <a:r>
              <a:rPr lang="cs-CZ" sz="1800" dirty="0" smtClean="0"/>
              <a:t>jsou motivující, ale dosažitelné,</a:t>
            </a:r>
          </a:p>
          <a:p>
            <a:pPr lvl="1">
              <a:buFont typeface="Arial" pitchFamily="34" charset="0"/>
              <a:buChar char="•"/>
            </a:pPr>
            <a:r>
              <a:rPr lang="cs-CZ" sz="1800" dirty="0" smtClean="0"/>
              <a:t>jdou napříč funkcionálními oblastmi.</a:t>
            </a:r>
          </a:p>
          <a:p>
            <a:pPr>
              <a:buFont typeface="Arial" pitchFamily="34" charset="0"/>
              <a:buChar char="•"/>
            </a:pPr>
            <a:r>
              <a:rPr lang="cs-CZ" sz="1800" b="1" dirty="0" smtClean="0"/>
              <a:t> </a:t>
            </a:r>
            <a:r>
              <a:rPr lang="cs-CZ" sz="1800" b="1" dirty="0" smtClean="0"/>
              <a:t>Cíle</a:t>
            </a:r>
          </a:p>
          <a:p>
            <a:pPr lvl="1">
              <a:buFont typeface="Arial" pitchFamily="34" charset="0"/>
              <a:buChar char="•"/>
            </a:pPr>
            <a:r>
              <a:rPr lang="cs-CZ" sz="1800" dirty="0" smtClean="0"/>
              <a:t>operativní vymezení záměrů</a:t>
            </a:r>
          </a:p>
          <a:p>
            <a:pPr lvl="1">
              <a:buFont typeface="Arial" pitchFamily="34" charset="0"/>
              <a:buChar char="•"/>
            </a:pPr>
            <a:r>
              <a:rPr lang="cs-CZ" sz="1800" dirty="0" smtClean="0"/>
              <a:t>vyjadřují</a:t>
            </a:r>
            <a:r>
              <a:rPr lang="cs-CZ" sz="1800" dirty="0" smtClean="0"/>
              <a:t>, čeho chce podnik dosáhnout a to jak v dlouhodobém tak krátkodobém </a:t>
            </a:r>
            <a:r>
              <a:rPr lang="cs-CZ" sz="1800" dirty="0" smtClean="0"/>
              <a:t>horizontu</a:t>
            </a:r>
            <a:endParaRPr lang="cs-CZ" sz="1800" dirty="0" smtClean="0"/>
          </a:p>
          <a:p>
            <a:pPr lvl="1">
              <a:buFont typeface="Arial" pitchFamily="34" charset="0"/>
              <a:buChar char="•"/>
            </a:pPr>
            <a:r>
              <a:rPr lang="cs-CZ" sz="1800" dirty="0" smtClean="0"/>
              <a:t> </a:t>
            </a:r>
            <a:r>
              <a:rPr lang="cs-CZ" sz="1800" dirty="0" smtClean="0"/>
              <a:t>musí být v souladu se zaměřením podniku </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i="1" dirty="0" smtClean="0"/>
              <a:t>Proces formulace podnikové </a:t>
            </a:r>
            <a:r>
              <a:rPr lang="cs-CZ" sz="3200" b="1" i="1" dirty="0" smtClean="0"/>
              <a:t>strategie</a:t>
            </a:r>
            <a:endParaRPr lang="cs-CZ" sz="3200" dirty="0"/>
          </a:p>
        </p:txBody>
      </p:sp>
      <p:pic>
        <p:nvPicPr>
          <p:cNvPr id="2050" name="Picture 2"/>
          <p:cNvPicPr>
            <a:picLocks noChangeAspect="1" noChangeArrowheads="1"/>
          </p:cNvPicPr>
          <p:nvPr/>
        </p:nvPicPr>
        <p:blipFill>
          <a:blip r:embed="rId3"/>
          <a:srcRect/>
          <a:stretch>
            <a:fillRect/>
          </a:stretch>
        </p:blipFill>
        <p:spPr bwMode="auto">
          <a:xfrm>
            <a:off x="1000100" y="1597817"/>
            <a:ext cx="7358114" cy="485271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vnějšího </a:t>
            </a:r>
            <a:r>
              <a:rPr lang="cs-CZ" b="1" dirty="0" smtClean="0"/>
              <a:t>prostředí</a:t>
            </a:r>
            <a:endParaRPr lang="cs-CZ" dirty="0"/>
          </a:p>
        </p:txBody>
      </p:sp>
      <p:sp>
        <p:nvSpPr>
          <p:cNvPr id="3" name="Zástupný symbol pro obsah 2"/>
          <p:cNvSpPr>
            <a:spLocks noGrp="1"/>
          </p:cNvSpPr>
          <p:nvPr>
            <p:ph idx="1"/>
          </p:nvPr>
        </p:nvSpPr>
        <p:spPr/>
        <p:txBody>
          <a:bodyPr/>
          <a:lstStyle/>
          <a:p>
            <a:r>
              <a:rPr lang="cs-CZ" dirty="0" smtClean="0"/>
              <a:t>Provádí </a:t>
            </a:r>
            <a:r>
              <a:rPr lang="cs-CZ" dirty="0" smtClean="0"/>
              <a:t>pomocí sady </a:t>
            </a:r>
            <a:r>
              <a:rPr lang="cs-CZ" dirty="0" smtClean="0"/>
              <a:t>metod.</a:t>
            </a:r>
          </a:p>
          <a:p>
            <a:r>
              <a:rPr lang="cs-CZ" dirty="0" smtClean="0"/>
              <a:t> </a:t>
            </a:r>
            <a:r>
              <a:rPr lang="cs-CZ" dirty="0" smtClean="0"/>
              <a:t>Jednou z důležitých je </a:t>
            </a:r>
            <a:r>
              <a:rPr lang="cs-CZ" b="1" dirty="0" err="1" smtClean="0"/>
              <a:t>Porterova</a:t>
            </a:r>
            <a:r>
              <a:rPr lang="cs-CZ" b="1" dirty="0" smtClean="0"/>
              <a:t> analýza konkurence</a:t>
            </a:r>
            <a:r>
              <a:rPr lang="cs-CZ" dirty="0" smtClean="0"/>
              <a:t>.</a:t>
            </a:r>
          </a:p>
          <a:p>
            <a:r>
              <a:rPr lang="cs-CZ" dirty="0" smtClean="0"/>
              <a:t>Tato metoda vychází ze systematického popisu vlivů působících na jednotlivé podniky vstupující a realizující své produkty na trhu. PORTER postavil model fungování trhu na těchto 5 faktorech:</a:t>
            </a:r>
          </a:p>
          <a:p>
            <a:pPr lvl="2"/>
            <a:r>
              <a:rPr lang="cs-CZ" dirty="0" smtClean="0"/>
              <a:t>a) rivalita mezi konkurenty;</a:t>
            </a:r>
          </a:p>
          <a:p>
            <a:pPr lvl="2"/>
            <a:r>
              <a:rPr lang="cs-CZ" dirty="0" smtClean="0"/>
              <a:t>b) vyjednávací síla dodavatelů;</a:t>
            </a:r>
          </a:p>
          <a:p>
            <a:pPr lvl="2"/>
            <a:r>
              <a:rPr lang="cs-CZ" dirty="0" smtClean="0"/>
              <a:t>c) vyjednávací síla odběratelů;</a:t>
            </a:r>
          </a:p>
          <a:p>
            <a:pPr lvl="2"/>
            <a:r>
              <a:rPr lang="cs-CZ" dirty="0" smtClean="0"/>
              <a:t>d) ohrožení ze strany nových konkurentů;</a:t>
            </a:r>
          </a:p>
          <a:p>
            <a:pPr lvl="2"/>
            <a:r>
              <a:rPr lang="cs-CZ" dirty="0" smtClean="0"/>
              <a:t>e) ohrožení ze strany nových substitutů.</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Porterův</a:t>
            </a:r>
            <a:r>
              <a:rPr lang="cs-CZ" dirty="0" smtClean="0"/>
              <a:t> model pěti sil</a:t>
            </a:r>
            <a:endParaRPr lang="cs-CZ" dirty="0"/>
          </a:p>
        </p:txBody>
      </p:sp>
      <p:pic>
        <p:nvPicPr>
          <p:cNvPr id="3074" name="Picture 2"/>
          <p:cNvPicPr>
            <a:picLocks noChangeAspect="1" noChangeArrowheads="1"/>
          </p:cNvPicPr>
          <p:nvPr/>
        </p:nvPicPr>
        <p:blipFill>
          <a:blip r:embed="rId3"/>
          <a:srcRect/>
          <a:stretch>
            <a:fillRect/>
          </a:stretch>
        </p:blipFill>
        <p:spPr bwMode="auto">
          <a:xfrm>
            <a:off x="928662" y="1570038"/>
            <a:ext cx="7136120" cy="485935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STEP analýza</a:t>
            </a:r>
            <a:endParaRPr lang="cs-CZ" dirty="0"/>
          </a:p>
        </p:txBody>
      </p:sp>
      <p:sp>
        <p:nvSpPr>
          <p:cNvPr id="3" name="Zástupný symbol pro obsah 2"/>
          <p:cNvSpPr>
            <a:spLocks noGrp="1"/>
          </p:cNvSpPr>
          <p:nvPr>
            <p:ph idx="1"/>
          </p:nvPr>
        </p:nvSpPr>
        <p:spPr/>
        <p:txBody>
          <a:bodyPr/>
          <a:lstStyle/>
          <a:p>
            <a:r>
              <a:rPr lang="cs-CZ" b="1" dirty="0" smtClean="0"/>
              <a:t>S</a:t>
            </a:r>
            <a:r>
              <a:rPr lang="cs-CZ" dirty="0" smtClean="0"/>
              <a:t>polečenská</a:t>
            </a:r>
          </a:p>
          <a:p>
            <a:r>
              <a:rPr lang="cs-CZ" b="1" dirty="0" smtClean="0"/>
              <a:t>T</a:t>
            </a:r>
            <a:r>
              <a:rPr lang="cs-CZ" dirty="0" smtClean="0"/>
              <a:t>echnologická</a:t>
            </a:r>
          </a:p>
          <a:p>
            <a:r>
              <a:rPr lang="cs-CZ" b="1" dirty="0" smtClean="0"/>
              <a:t>E</a:t>
            </a:r>
            <a:r>
              <a:rPr lang="cs-CZ" dirty="0" smtClean="0"/>
              <a:t>konomická</a:t>
            </a:r>
          </a:p>
          <a:p>
            <a:r>
              <a:rPr lang="cs-CZ" b="1" dirty="0" smtClean="0"/>
              <a:t>P</a:t>
            </a:r>
            <a:r>
              <a:rPr lang="cs-CZ" dirty="0" smtClean="0"/>
              <a:t>olitická</a:t>
            </a:r>
          </a:p>
          <a:p>
            <a:endParaRPr lang="cs-CZ" dirty="0" smtClean="0"/>
          </a:p>
          <a:p>
            <a:r>
              <a:rPr lang="cs-CZ" dirty="0" smtClean="0"/>
              <a:t>Je </a:t>
            </a:r>
            <a:r>
              <a:rPr lang="cs-CZ" dirty="0" smtClean="0"/>
              <a:t>založena na zodpovězení 3 otázek:</a:t>
            </a:r>
          </a:p>
          <a:p>
            <a:pPr lvl="1"/>
            <a:r>
              <a:rPr lang="cs-CZ" dirty="0" smtClean="0"/>
              <a:t>a) Které z vnějších faktorů mají vliv na podnik?</a:t>
            </a:r>
          </a:p>
          <a:p>
            <a:pPr lvl="1"/>
            <a:r>
              <a:rPr lang="cs-CZ" dirty="0" smtClean="0"/>
              <a:t>b) Jaké jsou možné účinky těchto faktorů?</a:t>
            </a:r>
          </a:p>
          <a:p>
            <a:pPr lvl="1"/>
            <a:r>
              <a:rPr lang="cs-CZ" dirty="0" smtClean="0"/>
              <a:t>c) Které z nich jsou v blízké budoucnosti nejdůležitější?</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Společenské faktory</a:t>
            </a:r>
            <a:endParaRPr lang="cs-CZ" dirty="0"/>
          </a:p>
        </p:txBody>
      </p:sp>
      <p:sp>
        <p:nvSpPr>
          <p:cNvPr id="3" name="Zástupný symbol pro obsah 2"/>
          <p:cNvSpPr>
            <a:spLocks noGrp="1"/>
          </p:cNvSpPr>
          <p:nvPr>
            <p:ph idx="1"/>
          </p:nvPr>
        </p:nvSpPr>
        <p:spPr/>
        <p:txBody>
          <a:bodyPr/>
          <a:lstStyle/>
          <a:p>
            <a:r>
              <a:rPr lang="cs-CZ" dirty="0" smtClean="0"/>
              <a:t>Jsou </a:t>
            </a:r>
            <a:r>
              <a:rPr lang="cs-CZ" dirty="0" smtClean="0"/>
              <a:t>to faktory související se způsobem života lidí včetně jejich životních hodnot. Zahrnují tyto prvky:</a:t>
            </a:r>
          </a:p>
          <a:p>
            <a:pPr lvl="0">
              <a:buFont typeface="Arial" pitchFamily="34" charset="0"/>
              <a:buChar char="•"/>
            </a:pPr>
            <a:r>
              <a:rPr lang="cs-CZ" dirty="0" smtClean="0"/>
              <a:t>demografie;</a:t>
            </a:r>
          </a:p>
          <a:p>
            <a:pPr lvl="0">
              <a:buFont typeface="Arial" pitchFamily="34" charset="0"/>
              <a:buChar char="•"/>
            </a:pPr>
            <a:r>
              <a:rPr lang="cs-CZ" dirty="0" smtClean="0"/>
              <a:t>distribuce příjmů;</a:t>
            </a:r>
          </a:p>
          <a:p>
            <a:pPr lvl="0">
              <a:buFont typeface="Arial" pitchFamily="34" charset="0"/>
              <a:buChar char="•"/>
            </a:pPr>
            <a:r>
              <a:rPr lang="cs-CZ" dirty="0" smtClean="0"/>
              <a:t>mobilita obyvatelstva;</a:t>
            </a:r>
          </a:p>
          <a:p>
            <a:pPr lvl="0">
              <a:buFont typeface="Arial" pitchFamily="34" charset="0"/>
              <a:buChar char="•"/>
            </a:pPr>
            <a:r>
              <a:rPr lang="cs-CZ" dirty="0" smtClean="0"/>
              <a:t>životní styl;</a:t>
            </a:r>
          </a:p>
          <a:p>
            <a:pPr lvl="0">
              <a:buFont typeface="Arial" pitchFamily="34" charset="0"/>
              <a:buChar char="•"/>
            </a:pPr>
            <a:r>
              <a:rPr lang="cs-CZ" dirty="0" smtClean="0"/>
              <a:t>úroveň vzdělání;</a:t>
            </a:r>
          </a:p>
          <a:p>
            <a:pPr lvl="0">
              <a:buFont typeface="Arial" pitchFamily="34" charset="0"/>
              <a:buChar char="•"/>
            </a:pPr>
            <a:r>
              <a:rPr lang="cs-CZ" dirty="0" smtClean="0"/>
              <a:t>přístupy k práci a volnému času</a:t>
            </a:r>
            <a:r>
              <a:rPr lang="cs-CZ" dirty="0" smtClean="0"/>
              <a:t>.</a:t>
            </a:r>
            <a:endParaRPr lang="cs-CZ"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Technologické faktory</a:t>
            </a:r>
            <a:endParaRPr lang="cs-CZ" dirty="0"/>
          </a:p>
        </p:txBody>
      </p:sp>
      <p:sp>
        <p:nvSpPr>
          <p:cNvPr id="3" name="Zástupný symbol pro obsah 2"/>
          <p:cNvSpPr>
            <a:spLocks noGrp="1"/>
          </p:cNvSpPr>
          <p:nvPr>
            <p:ph idx="1"/>
          </p:nvPr>
        </p:nvSpPr>
        <p:spPr/>
        <p:txBody>
          <a:bodyPr/>
          <a:lstStyle/>
          <a:p>
            <a:r>
              <a:rPr lang="cs-CZ" dirty="0" smtClean="0"/>
              <a:t> </a:t>
            </a:r>
            <a:r>
              <a:rPr lang="cs-CZ" dirty="0" smtClean="0"/>
              <a:t>Patří mezi faktory související s vývojem výrobních prostředků, materiálů, procesů a </a:t>
            </a:r>
            <a:r>
              <a:rPr lang="cs-CZ" dirty="0" err="1" smtClean="0"/>
              <a:t>know</a:t>
            </a:r>
            <a:r>
              <a:rPr lang="cs-CZ" dirty="0" smtClean="0"/>
              <a:t>-</a:t>
            </a:r>
            <a:r>
              <a:rPr lang="cs-CZ" dirty="0" err="1" smtClean="0"/>
              <a:t>how</a:t>
            </a:r>
            <a:r>
              <a:rPr lang="cs-CZ" dirty="0" smtClean="0"/>
              <a:t>. Předmětem analýzy jsou:</a:t>
            </a:r>
          </a:p>
          <a:p>
            <a:pPr lvl="0">
              <a:buFont typeface="Arial" pitchFamily="34" charset="0"/>
              <a:buChar char="•"/>
            </a:pPr>
            <a:r>
              <a:rPr lang="cs-CZ" dirty="0" smtClean="0"/>
              <a:t>vládní výdaje na vědu a výzkum;</a:t>
            </a:r>
          </a:p>
          <a:p>
            <a:pPr lvl="0">
              <a:buFont typeface="Arial" pitchFamily="34" charset="0"/>
              <a:buChar char="•"/>
            </a:pPr>
            <a:r>
              <a:rPr lang="cs-CZ" dirty="0" smtClean="0"/>
              <a:t>nové objevy, vynálezy a patenty;</a:t>
            </a:r>
          </a:p>
          <a:p>
            <a:pPr lvl="0">
              <a:buFont typeface="Arial" pitchFamily="34" charset="0"/>
              <a:buChar char="•"/>
            </a:pPr>
            <a:r>
              <a:rPr lang="cs-CZ" dirty="0" smtClean="0"/>
              <a:t>transfer technologií;</a:t>
            </a:r>
          </a:p>
          <a:p>
            <a:pPr lvl="0">
              <a:buFont typeface="Arial" pitchFamily="34" charset="0"/>
              <a:buChar char="•"/>
            </a:pPr>
            <a:r>
              <a:rPr lang="cs-CZ" dirty="0" smtClean="0"/>
              <a:t>míra zastarávání výrobních prostředků.</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Ekonomické faktory</a:t>
            </a:r>
            <a:endParaRPr lang="cs-CZ" dirty="0"/>
          </a:p>
        </p:txBody>
      </p:sp>
      <p:sp>
        <p:nvSpPr>
          <p:cNvPr id="3" name="Zástupný symbol pro obsah 2"/>
          <p:cNvSpPr>
            <a:spLocks noGrp="1"/>
          </p:cNvSpPr>
          <p:nvPr>
            <p:ph idx="1"/>
          </p:nvPr>
        </p:nvSpPr>
        <p:spPr/>
        <p:txBody>
          <a:bodyPr/>
          <a:lstStyle/>
          <a:p>
            <a:r>
              <a:rPr lang="cs-CZ" dirty="0" smtClean="0"/>
              <a:t>Ekonomické </a:t>
            </a:r>
            <a:r>
              <a:rPr lang="cs-CZ" dirty="0" smtClean="0"/>
              <a:t>faktory souvisejí zejména s toky peněz, služeb, zboží, informací a energie.</a:t>
            </a:r>
          </a:p>
          <a:p>
            <a:pPr lvl="0">
              <a:buFont typeface="Arial" pitchFamily="34" charset="0"/>
              <a:buChar char="•"/>
            </a:pPr>
            <a:r>
              <a:rPr lang="cs-CZ" dirty="0" smtClean="0"/>
              <a:t>trend vývoje domácího hrubého produktu;</a:t>
            </a:r>
          </a:p>
          <a:p>
            <a:pPr lvl="0">
              <a:buFont typeface="Arial" pitchFamily="34" charset="0"/>
              <a:buChar char="•"/>
            </a:pPr>
            <a:r>
              <a:rPr lang="cs-CZ" dirty="0" smtClean="0"/>
              <a:t>životní cyklus podniku;</a:t>
            </a:r>
          </a:p>
          <a:p>
            <a:pPr lvl="0">
              <a:buFont typeface="Arial" pitchFamily="34" charset="0"/>
              <a:buChar char="•"/>
            </a:pPr>
            <a:r>
              <a:rPr lang="cs-CZ" dirty="0" smtClean="0"/>
              <a:t>nabídka peněz, úroková míra;</a:t>
            </a:r>
          </a:p>
          <a:p>
            <a:pPr lvl="0">
              <a:buFont typeface="Arial" pitchFamily="34" charset="0"/>
              <a:buChar char="•"/>
            </a:pPr>
            <a:r>
              <a:rPr lang="cs-CZ" dirty="0" smtClean="0"/>
              <a:t>inflace;</a:t>
            </a:r>
          </a:p>
          <a:p>
            <a:pPr lvl="0">
              <a:buFont typeface="Arial" pitchFamily="34" charset="0"/>
              <a:buChar char="•"/>
            </a:pPr>
            <a:r>
              <a:rPr lang="cs-CZ" dirty="0" smtClean="0"/>
              <a:t>nezaměstnanost;</a:t>
            </a:r>
          </a:p>
          <a:p>
            <a:pPr lvl="0">
              <a:buFont typeface="Arial" pitchFamily="34" charset="0"/>
              <a:buChar char="•"/>
            </a:pPr>
            <a:r>
              <a:rPr lang="cs-CZ" dirty="0" smtClean="0"/>
              <a:t>dostupnost energie a náklady na ni.</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Politické</a:t>
            </a:r>
            <a:r>
              <a:rPr lang="cs-CZ" dirty="0" smtClean="0"/>
              <a:t> faktory</a:t>
            </a:r>
            <a:endParaRPr lang="cs-CZ" dirty="0"/>
          </a:p>
        </p:txBody>
      </p:sp>
      <p:sp>
        <p:nvSpPr>
          <p:cNvPr id="3" name="Zástupný symbol pro obsah 2"/>
          <p:cNvSpPr>
            <a:spLocks noGrp="1"/>
          </p:cNvSpPr>
          <p:nvPr>
            <p:ph idx="1"/>
          </p:nvPr>
        </p:nvSpPr>
        <p:spPr/>
        <p:txBody>
          <a:bodyPr/>
          <a:lstStyle/>
          <a:p>
            <a:r>
              <a:rPr lang="cs-CZ" dirty="0" smtClean="0"/>
              <a:t>Mezi </a:t>
            </a:r>
            <a:r>
              <a:rPr lang="cs-CZ" dirty="0" smtClean="0"/>
              <a:t>tyto faktory můžeme zařadit:</a:t>
            </a:r>
          </a:p>
          <a:p>
            <a:pPr lvl="0">
              <a:buFont typeface="Arial" pitchFamily="34" charset="0"/>
              <a:buChar char="•"/>
            </a:pPr>
            <a:r>
              <a:rPr lang="cs-CZ" dirty="0" smtClean="0"/>
              <a:t>stabilitu vlády;</a:t>
            </a:r>
          </a:p>
          <a:p>
            <a:pPr lvl="0">
              <a:buFont typeface="Arial" pitchFamily="34" charset="0"/>
              <a:buChar char="•"/>
            </a:pPr>
            <a:r>
              <a:rPr lang="cs-CZ" dirty="0" smtClean="0"/>
              <a:t>regulaci zahraničního obchodu;</a:t>
            </a:r>
          </a:p>
          <a:p>
            <a:pPr lvl="0">
              <a:buFont typeface="Arial" pitchFamily="34" charset="0"/>
              <a:buChar char="•"/>
            </a:pPr>
            <a:r>
              <a:rPr lang="cs-CZ" dirty="0" smtClean="0"/>
              <a:t>daňovou politiku;</a:t>
            </a:r>
          </a:p>
          <a:p>
            <a:pPr lvl="0">
              <a:buFont typeface="Arial" pitchFamily="34" charset="0"/>
              <a:buChar char="•"/>
            </a:pPr>
            <a:r>
              <a:rPr lang="cs-CZ" dirty="0" smtClean="0"/>
              <a:t>monopolní legislativu;</a:t>
            </a:r>
          </a:p>
          <a:p>
            <a:pPr lvl="0">
              <a:buFont typeface="Arial" pitchFamily="34" charset="0"/>
              <a:buChar char="•"/>
            </a:pPr>
            <a:r>
              <a:rPr lang="cs-CZ" dirty="0" smtClean="0"/>
              <a:t>ochranu životního prostředí.</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vnitřního prostředí </a:t>
            </a:r>
            <a:r>
              <a:rPr lang="cs-CZ" b="1" dirty="0" smtClean="0"/>
              <a:t>podniku</a:t>
            </a:r>
            <a:endParaRPr lang="cs-CZ" dirty="0"/>
          </a:p>
        </p:txBody>
      </p:sp>
      <p:sp>
        <p:nvSpPr>
          <p:cNvPr id="3" name="Zástupný symbol pro obsah 2"/>
          <p:cNvSpPr>
            <a:spLocks noGrp="1"/>
          </p:cNvSpPr>
          <p:nvPr>
            <p:ph idx="1"/>
          </p:nvPr>
        </p:nvSpPr>
        <p:spPr>
          <a:xfrm>
            <a:off x="457200" y="1785926"/>
            <a:ext cx="8229600" cy="4649791"/>
          </a:xfrm>
        </p:spPr>
        <p:txBody>
          <a:bodyPr/>
          <a:lstStyle/>
          <a:p>
            <a:r>
              <a:rPr lang="cs-CZ" sz="2000" dirty="0" smtClean="0"/>
              <a:t>Pro </a:t>
            </a:r>
            <a:r>
              <a:rPr lang="cs-CZ" sz="2000" dirty="0" smtClean="0"/>
              <a:t>analýzu vnitřního prostředí podniku je možné využít řadu metod. Mezi základní patří například </a:t>
            </a:r>
            <a:r>
              <a:rPr lang="cs-CZ" sz="2000" b="1" dirty="0" smtClean="0"/>
              <a:t>Analýza výsledků v jednotlivých funkcionálních </a:t>
            </a:r>
            <a:r>
              <a:rPr lang="cs-CZ" sz="2000" b="1" dirty="0" smtClean="0"/>
              <a:t>oblastech</a:t>
            </a:r>
            <a:r>
              <a:rPr lang="cs-CZ" sz="2000" dirty="0" smtClean="0"/>
              <a:t>:</a:t>
            </a:r>
            <a:endParaRPr lang="cs-CZ" sz="2000" dirty="0" smtClean="0"/>
          </a:p>
          <a:p>
            <a:pPr lvl="0">
              <a:buFont typeface="Arial" pitchFamily="34" charset="0"/>
              <a:buChar char="•"/>
            </a:pPr>
            <a:r>
              <a:rPr lang="cs-CZ" sz="2000" b="1" dirty="0" smtClean="0"/>
              <a:t>výrobu </a:t>
            </a:r>
            <a:r>
              <a:rPr lang="cs-CZ" sz="2000" dirty="0" smtClean="0"/>
              <a:t>(ptáme se např. na náklady a prodejní cenu výrobku);</a:t>
            </a:r>
          </a:p>
          <a:p>
            <a:pPr lvl="0">
              <a:buFont typeface="Arial" pitchFamily="34" charset="0"/>
              <a:buChar char="•"/>
            </a:pPr>
            <a:r>
              <a:rPr lang="cs-CZ" sz="2000" b="1" dirty="0" smtClean="0"/>
              <a:t>finance </a:t>
            </a:r>
            <a:r>
              <a:rPr lang="cs-CZ" sz="2000" dirty="0" smtClean="0"/>
              <a:t>(z této oblasti jsou důležité trendy tržeb, výrobních nákladů, zisk);</a:t>
            </a:r>
          </a:p>
          <a:p>
            <a:pPr lvl="0">
              <a:buFont typeface="Arial" pitchFamily="34" charset="0"/>
              <a:buChar char="•"/>
            </a:pPr>
            <a:r>
              <a:rPr lang="cs-CZ" sz="2000" b="1" dirty="0" smtClean="0"/>
              <a:t>marketing </a:t>
            </a:r>
            <a:r>
              <a:rPr lang="cs-CZ" sz="2000" dirty="0" smtClean="0"/>
              <a:t>(Musíme získat odpověď na otázku, kdo jsou naši zákazníci? Jaký je informační systém?);</a:t>
            </a:r>
          </a:p>
          <a:p>
            <a:pPr lvl="0">
              <a:buFont typeface="Arial" pitchFamily="34" charset="0"/>
              <a:buChar char="•"/>
            </a:pPr>
            <a:r>
              <a:rPr lang="cs-CZ" sz="2000" b="1" dirty="0" smtClean="0"/>
              <a:t>úroveň řízení a lidské zdroje </a:t>
            </a:r>
            <a:r>
              <a:rPr lang="cs-CZ" sz="2000" dirty="0" smtClean="0"/>
              <a:t>(důležitým kritériem pro tuto oblast kvalifikace pracovníků, fluktuace);</a:t>
            </a:r>
          </a:p>
          <a:p>
            <a:pPr lvl="0">
              <a:buFont typeface="Arial" pitchFamily="34" charset="0"/>
              <a:buChar char="•"/>
            </a:pPr>
            <a:r>
              <a:rPr lang="cs-CZ" sz="2000" b="1" dirty="0" smtClean="0"/>
              <a:t>výzkum a vývoj </a:t>
            </a:r>
            <a:r>
              <a:rPr lang="cs-CZ" sz="2000" dirty="0" smtClean="0"/>
              <a:t>( jaké jsou cíle, atmosféra v podniku ve vztahu k výzkumu a vývoji, návratnost investic</a:t>
            </a:r>
            <a:r>
              <a:rPr lang="cs-CZ" sz="2000" dirty="0" smtClean="0"/>
              <a:t>).</a:t>
            </a:r>
            <a:endParaRPr lang="cs-CZ"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cs-CZ" dirty="0" smtClean="0"/>
              <a:t>Podnik</a:t>
            </a:r>
            <a:endParaRPr lang="cs-CZ" dirty="0" smtClean="0"/>
          </a:p>
        </p:txBody>
      </p:sp>
      <p:sp>
        <p:nvSpPr>
          <p:cNvPr id="4" name="Obdélník 3"/>
          <p:cNvSpPr/>
          <p:nvPr/>
        </p:nvSpPr>
        <p:spPr>
          <a:xfrm>
            <a:off x="642910" y="1857364"/>
            <a:ext cx="7686700" cy="3785652"/>
          </a:xfrm>
          <a:prstGeom prst="rect">
            <a:avLst/>
          </a:prstGeom>
        </p:spPr>
        <p:txBody>
          <a:bodyPr wrap="square">
            <a:spAutoFit/>
          </a:bodyPr>
          <a:lstStyle/>
          <a:p>
            <a:pPr eaLnBrk="1" hangingPunct="1">
              <a:buFont typeface="Arial" pitchFamily="34" charset="0"/>
              <a:buChar char="•"/>
              <a:defRPr/>
            </a:pPr>
            <a:r>
              <a:rPr lang="cs-CZ" sz="2400" b="1" dirty="0" smtClean="0">
                <a:solidFill>
                  <a:srgbClr val="777777"/>
                </a:solidFill>
                <a:latin typeface="Frutiger LT Com 55 Roman"/>
              </a:rPr>
              <a:t>Podnik</a:t>
            </a:r>
            <a:r>
              <a:rPr lang="cs-CZ" sz="2400" dirty="0" smtClean="0">
                <a:solidFill>
                  <a:srgbClr val="777777"/>
                </a:solidFill>
                <a:latin typeface="Frutiger LT Com 55 Roman"/>
              </a:rPr>
              <a:t> </a:t>
            </a:r>
            <a:r>
              <a:rPr lang="cs-CZ" sz="2400" dirty="0" smtClean="0">
                <a:solidFill>
                  <a:srgbClr val="777777"/>
                </a:solidFill>
                <a:latin typeface="Frutiger LT Com 55 Roman"/>
              </a:rPr>
              <a:t>je </a:t>
            </a:r>
            <a:r>
              <a:rPr lang="cs-CZ" sz="2400" dirty="0" err="1" smtClean="0">
                <a:solidFill>
                  <a:srgbClr val="777777"/>
                </a:solidFill>
                <a:latin typeface="Frutiger LT Com 55 Roman"/>
              </a:rPr>
              <a:t>ekonomicko</a:t>
            </a:r>
            <a:r>
              <a:rPr lang="cs-CZ" sz="2400" dirty="0" smtClean="0">
                <a:solidFill>
                  <a:srgbClr val="777777"/>
                </a:solidFill>
                <a:latin typeface="Frutiger LT Com 55 Roman"/>
              </a:rPr>
              <a:t> právní subjekt, který tvoří základní jednotku ekonomiky, založené na výrobě výrobků a poskytování služeb</a:t>
            </a:r>
            <a:r>
              <a:rPr lang="cs-CZ" sz="2400" dirty="0" smtClean="0">
                <a:solidFill>
                  <a:srgbClr val="777777"/>
                </a:solidFill>
                <a:latin typeface="Frutiger LT Com 55 Roman"/>
              </a:rPr>
              <a:t>.</a:t>
            </a:r>
          </a:p>
          <a:p>
            <a:pPr eaLnBrk="1" hangingPunct="1">
              <a:buFont typeface="Arial" pitchFamily="34" charset="0"/>
              <a:buChar char="•"/>
              <a:defRPr/>
            </a:pPr>
            <a:endParaRPr lang="cs-CZ" sz="2400" dirty="0" smtClean="0">
              <a:solidFill>
                <a:srgbClr val="777777"/>
              </a:solidFill>
              <a:latin typeface="Frutiger LT Com 55 Roman"/>
            </a:endParaRPr>
          </a:p>
          <a:p>
            <a:pPr eaLnBrk="1" hangingPunct="1">
              <a:buFont typeface="Arial" pitchFamily="34" charset="0"/>
              <a:buChar char="•"/>
              <a:defRPr/>
            </a:pPr>
            <a:r>
              <a:rPr lang="cs-CZ" sz="2400" b="1" dirty="0" smtClean="0">
                <a:solidFill>
                  <a:srgbClr val="777777"/>
                </a:solidFill>
                <a:latin typeface="Frutiger LT Com 55 Roman"/>
              </a:rPr>
              <a:t>Podnik </a:t>
            </a:r>
            <a:r>
              <a:rPr lang="cs-CZ" sz="2400" dirty="0" smtClean="0">
                <a:solidFill>
                  <a:srgbClr val="777777"/>
                </a:solidFill>
                <a:latin typeface="Frutiger LT Com 55 Roman"/>
              </a:rPr>
              <a:t>je uspořádaný soubor zdrojů, pomocí nichž podnikatel zhodnocuje vložené prostředky.</a:t>
            </a:r>
          </a:p>
          <a:p>
            <a:pPr eaLnBrk="1" hangingPunct="1">
              <a:buFont typeface="Arial" pitchFamily="34" charset="0"/>
              <a:buChar char="•"/>
              <a:defRPr/>
            </a:pPr>
            <a:endParaRPr lang="cs-CZ" sz="2400" b="1" dirty="0" smtClean="0">
              <a:solidFill>
                <a:srgbClr val="777777"/>
              </a:solidFill>
              <a:latin typeface="Frutiger LT Com 55 Roman"/>
            </a:endParaRPr>
          </a:p>
          <a:p>
            <a:pPr eaLnBrk="1" hangingPunct="1">
              <a:buFont typeface="Arial" pitchFamily="34" charset="0"/>
              <a:buChar char="•"/>
              <a:defRPr/>
            </a:pPr>
            <a:r>
              <a:rPr lang="cs-CZ" sz="2400" b="1" dirty="0" smtClean="0">
                <a:solidFill>
                  <a:srgbClr val="777777"/>
                </a:solidFill>
                <a:latin typeface="Frutiger LT Com 55 Roman"/>
              </a:rPr>
              <a:t>Podnik</a:t>
            </a:r>
            <a:r>
              <a:rPr lang="cs-CZ" sz="2400" dirty="0" smtClean="0">
                <a:solidFill>
                  <a:srgbClr val="777777"/>
                </a:solidFill>
                <a:latin typeface="Frutiger LT Com 55 Roman"/>
              </a:rPr>
              <a:t> </a:t>
            </a:r>
            <a:r>
              <a:rPr lang="cs-CZ" sz="2400" dirty="0" smtClean="0">
                <a:solidFill>
                  <a:srgbClr val="777777"/>
                </a:solidFill>
                <a:latin typeface="Frutiger LT Com 55 Roman"/>
              </a:rPr>
              <a:t>je jedinečné a málo likvidní aktivum tvořené souhrnem sociálních, technických, právních a ekonomických faktorů</a:t>
            </a:r>
            <a:endParaRPr lang="cs-CZ" sz="2400" dirty="0">
              <a:solidFill>
                <a:srgbClr val="777777"/>
              </a:solidFill>
              <a:latin typeface="Frutiger LT Com 55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t>Portfolio </a:t>
            </a:r>
            <a:r>
              <a:rPr lang="cs-CZ" sz="3600" b="1" dirty="0" smtClean="0"/>
              <a:t>metody</a:t>
            </a:r>
            <a:endParaRPr lang="cs-CZ" dirty="0"/>
          </a:p>
        </p:txBody>
      </p:sp>
      <p:sp>
        <p:nvSpPr>
          <p:cNvPr id="3" name="Zástupný symbol pro obsah 2"/>
          <p:cNvSpPr>
            <a:spLocks noGrp="1"/>
          </p:cNvSpPr>
          <p:nvPr>
            <p:ph idx="1"/>
          </p:nvPr>
        </p:nvSpPr>
        <p:spPr/>
        <p:txBody>
          <a:bodyPr/>
          <a:lstStyle/>
          <a:p>
            <a:r>
              <a:rPr lang="cs-CZ" sz="1600" dirty="0" smtClean="0"/>
              <a:t> </a:t>
            </a:r>
          </a:p>
          <a:p>
            <a:r>
              <a:rPr lang="cs-CZ" sz="1600" b="1" dirty="0" smtClean="0"/>
              <a:t>Portfolio analýza je proces sestávající </a:t>
            </a:r>
            <a:r>
              <a:rPr lang="cs-CZ" sz="1600" b="1" dirty="0" smtClean="0"/>
              <a:t>z </a:t>
            </a:r>
            <a:r>
              <a:rPr lang="cs-CZ" sz="1600" b="1" dirty="0" smtClean="0"/>
              <a:t>kroků:</a:t>
            </a:r>
          </a:p>
          <a:p>
            <a:r>
              <a:rPr lang="cs-CZ" sz="1600" dirty="0" smtClean="0"/>
              <a:t>a) Vytvoření matice portfolia.</a:t>
            </a:r>
          </a:p>
          <a:p>
            <a:r>
              <a:rPr lang="cs-CZ" sz="1600" dirty="0" smtClean="0"/>
              <a:t>b) Zmapování konkurenčního prostředí pro každou podnikatelskou činnost a vyvození závěrů o atraktivitě všech položek portfolia.</a:t>
            </a:r>
          </a:p>
          <a:p>
            <a:r>
              <a:rPr lang="cs-CZ" sz="1600" dirty="0" smtClean="0"/>
              <a:t>c) Ohodnocení konkurenceschopnosti jednotlivých aktivit zastoupených v portfoliu.</a:t>
            </a:r>
          </a:p>
          <a:p>
            <a:r>
              <a:rPr lang="cs-CZ" sz="1600" dirty="0" smtClean="0"/>
              <a:t>d) Hlubší proniknutí do situace podniku, určení hlavních úkolů a zvážení specifických příležitostí a ohrožení.</a:t>
            </a:r>
          </a:p>
          <a:p>
            <a:r>
              <a:rPr lang="cs-CZ" sz="1600" dirty="0" smtClean="0"/>
              <a:t>e) Určení potřeby finančních prostředků a dalších podnikových zdrojů na podporu strategií jednotlivých aktivit</a:t>
            </a:r>
          </a:p>
          <a:p>
            <a:r>
              <a:rPr lang="cs-CZ" sz="1600" dirty="0" smtClean="0"/>
              <a:t>f) Porovnání aktivit z hlediska ziskovosti, přitažlivosti odvětví s následným roztříděním investičních priorit.</a:t>
            </a:r>
          </a:p>
          <a:p>
            <a:r>
              <a:rPr lang="cs-CZ" sz="1600" dirty="0" smtClean="0"/>
              <a:t>g) Kontrola s cílem ohodnotit vyváženost portfolia.</a:t>
            </a:r>
          </a:p>
          <a:p>
            <a:r>
              <a:rPr lang="cs-CZ" sz="1600" dirty="0" smtClean="0"/>
              <a:t>h) Zjištění, jestli je navrhované portfolio v souladu s podnikovou strategií a jaká opatření je třeba učinit v případě evidentních mezer v její </a:t>
            </a:r>
            <a:r>
              <a:rPr lang="cs-CZ" sz="1600" dirty="0" smtClean="0"/>
              <a:t>realizaci</a:t>
            </a:r>
            <a:endParaRPr lang="cs-CZ" sz="1600" dirty="0" smtClean="0"/>
          </a:p>
          <a:p>
            <a:endParaRPr lang="cs-C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Matice </a:t>
            </a:r>
            <a:r>
              <a:rPr lang="cs-CZ" dirty="0" smtClean="0"/>
              <a:t>BCG (Boston </a:t>
            </a:r>
            <a:r>
              <a:rPr lang="cs-CZ" dirty="0" err="1" smtClean="0"/>
              <a:t>Consulting</a:t>
            </a:r>
            <a:r>
              <a:rPr lang="cs-CZ" dirty="0" smtClean="0"/>
              <a:t> </a:t>
            </a:r>
            <a:r>
              <a:rPr lang="cs-CZ" dirty="0" err="1" smtClean="0"/>
              <a:t>Group</a:t>
            </a:r>
            <a:r>
              <a:rPr lang="cs-CZ" dirty="0" smtClean="0"/>
              <a:t>) </a:t>
            </a:r>
            <a:endParaRPr lang="cs-CZ" dirty="0"/>
          </a:p>
        </p:txBody>
      </p:sp>
      <p:pic>
        <p:nvPicPr>
          <p:cNvPr id="4098" name="Picture 2"/>
          <p:cNvPicPr>
            <a:picLocks noChangeAspect="1" noChangeArrowheads="1"/>
          </p:cNvPicPr>
          <p:nvPr/>
        </p:nvPicPr>
        <p:blipFill>
          <a:blip r:embed="rId3"/>
          <a:srcRect/>
          <a:stretch>
            <a:fillRect/>
          </a:stretch>
        </p:blipFill>
        <p:spPr bwMode="auto">
          <a:xfrm>
            <a:off x="1643042" y="2000240"/>
            <a:ext cx="5000660" cy="445765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zájmových </a:t>
            </a:r>
            <a:r>
              <a:rPr lang="cs-CZ" b="1" dirty="0" smtClean="0"/>
              <a:t>skupin</a:t>
            </a:r>
            <a:endParaRPr lang="cs-CZ" dirty="0"/>
          </a:p>
        </p:txBody>
      </p:sp>
      <p:sp>
        <p:nvSpPr>
          <p:cNvPr id="3" name="Zástupný symbol pro obsah 2"/>
          <p:cNvSpPr>
            <a:spLocks noGrp="1"/>
          </p:cNvSpPr>
          <p:nvPr>
            <p:ph idx="1"/>
          </p:nvPr>
        </p:nvSpPr>
        <p:spPr/>
        <p:txBody>
          <a:bodyPr/>
          <a:lstStyle/>
          <a:p>
            <a:r>
              <a:rPr lang="cs-CZ" b="1" i="1" dirty="0" smtClean="0"/>
              <a:t>Analýza </a:t>
            </a:r>
            <a:r>
              <a:rPr lang="cs-CZ" b="1" i="1" dirty="0" smtClean="0"/>
              <a:t>vlivu zájmových </a:t>
            </a:r>
            <a:r>
              <a:rPr lang="cs-CZ" b="1" i="1" dirty="0" smtClean="0"/>
              <a:t>skupin má:</a:t>
            </a:r>
            <a:endParaRPr lang="cs-CZ" dirty="0" smtClean="0"/>
          </a:p>
          <a:p>
            <a:r>
              <a:rPr lang="cs-CZ" b="1" dirty="0" smtClean="0"/>
              <a:t>A</a:t>
            </a:r>
            <a:r>
              <a:rPr lang="cs-CZ" b="1" dirty="0" smtClean="0"/>
              <a:t>. Kulturní kontext </a:t>
            </a:r>
            <a:r>
              <a:rPr lang="cs-CZ" dirty="0" smtClean="0"/>
              <a:t>- zahrnuje porozumění hodnotám, které společnost uznává. Dále jde o názory, hodnoty a mínění lidí uvnitř podniku.</a:t>
            </a:r>
          </a:p>
          <a:p>
            <a:r>
              <a:rPr lang="cs-CZ" b="1" dirty="0" smtClean="0"/>
              <a:t>B. Politický kontext </a:t>
            </a:r>
            <a:r>
              <a:rPr lang="cs-CZ" dirty="0" smtClean="0"/>
              <a:t>- posuzujeme, jak různá očekávání jednotlivců nebo skupin mohou ovlivnit účel podniku. Účel podniku se obvykle vyjadřuje v jeho poslání a cílech. Na jejich formulaci se rozhodující měrou podílí dominantní zájmová skupina</a:t>
            </a:r>
          </a:p>
          <a:p>
            <a:r>
              <a:rPr lang="cs-CZ" b="1" dirty="0" smtClean="0"/>
              <a:t>C. Etický kontext </a:t>
            </a:r>
            <a:r>
              <a:rPr lang="cs-CZ" dirty="0" smtClean="0"/>
              <a:t>- týká se vlivu podniku na chování jednotlivců a na hodnoty sdílené společností.</a:t>
            </a:r>
          </a:p>
          <a:p>
            <a:r>
              <a:rPr lang="cs-CZ" b="1" dirty="0" smtClean="0"/>
              <a:t> </a:t>
            </a:r>
            <a:endParaRPr lang="cs-CZ" dirty="0" smtClean="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a:t>
            </a:r>
            <a:r>
              <a:rPr lang="cs-CZ" b="1" dirty="0" smtClean="0"/>
              <a:t>. Kulturní </a:t>
            </a:r>
            <a:r>
              <a:rPr lang="cs-CZ" b="1" dirty="0" smtClean="0"/>
              <a:t>kontext</a:t>
            </a:r>
            <a:endParaRPr lang="cs-CZ" dirty="0"/>
          </a:p>
        </p:txBody>
      </p:sp>
      <p:sp>
        <p:nvSpPr>
          <p:cNvPr id="3" name="Zástupný symbol pro obsah 2"/>
          <p:cNvSpPr>
            <a:spLocks noGrp="1"/>
          </p:cNvSpPr>
          <p:nvPr>
            <p:ph idx="1"/>
          </p:nvPr>
        </p:nvSpPr>
        <p:spPr>
          <a:xfrm>
            <a:off x="457200" y="1905000"/>
            <a:ext cx="8229600" cy="4524396"/>
          </a:xfrm>
        </p:spPr>
        <p:txBody>
          <a:bodyPr/>
          <a:lstStyle/>
          <a:p>
            <a:r>
              <a:rPr lang="cs-CZ" sz="2000" dirty="0" smtClean="0"/>
              <a:t>Z </a:t>
            </a:r>
            <a:r>
              <a:rPr lang="cs-CZ" sz="2000" dirty="0" smtClean="0"/>
              <a:t>hlediska očekávání jednotlivců a skupin ve vztahu k podniku existuje celá řada faktorů. Při určování jejich významu je nutné zodpovědět následující 3 otázky:</a:t>
            </a:r>
          </a:p>
          <a:p>
            <a:r>
              <a:rPr lang="cs-CZ" sz="2000" dirty="0" smtClean="0"/>
              <a:t>a) Jaké faktory uvnitř, nebo vně podniku mají největší vliv na očekávání interních zájmových skupin?</a:t>
            </a:r>
          </a:p>
          <a:p>
            <a:r>
              <a:rPr lang="cs-CZ" sz="2000" dirty="0" smtClean="0"/>
              <a:t>b) Do jaké míry zohledňuje působení těchto faktorů současná strategie podniku?</a:t>
            </a:r>
          </a:p>
          <a:p>
            <a:r>
              <a:rPr lang="cs-CZ" sz="2000" dirty="0" smtClean="0"/>
              <a:t>c) Jak budou tyto faktory ovlivňovat změny doprovázející zavádění nové strategie.</a:t>
            </a:r>
          </a:p>
          <a:p>
            <a:r>
              <a:rPr lang="cs-CZ" sz="2000" dirty="0" smtClean="0"/>
              <a:t>Z pohledu kulturního kontextu můžeme rozlišit následující </a:t>
            </a:r>
            <a:r>
              <a:rPr lang="cs-CZ" sz="2000" b="1" dirty="0" smtClean="0"/>
              <a:t>externí </a:t>
            </a:r>
            <a:r>
              <a:rPr lang="cs-CZ" sz="2000" dirty="0" smtClean="0"/>
              <a:t>(vnější) vlivy na podnik, kterými jsou:</a:t>
            </a:r>
          </a:p>
          <a:p>
            <a:pPr lvl="1"/>
            <a:r>
              <a:rPr lang="cs-CZ" sz="2000" b="1" dirty="0" smtClean="0"/>
              <a:t>a) hodnoty společnosti;</a:t>
            </a:r>
            <a:endParaRPr lang="cs-CZ" sz="2000" dirty="0" smtClean="0"/>
          </a:p>
          <a:p>
            <a:pPr lvl="1"/>
            <a:r>
              <a:rPr lang="cs-CZ" sz="2000" b="1" dirty="0" smtClean="0"/>
              <a:t>b) organizované skupiny</a:t>
            </a:r>
            <a:r>
              <a:rPr lang="cs-CZ" sz="2000" b="1" dirty="0" smtClean="0"/>
              <a:t>.</a:t>
            </a:r>
            <a:endParaRPr lang="cs-CZ"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a:t>
            </a:r>
            <a:r>
              <a:rPr lang="cs-CZ" b="1" dirty="0" smtClean="0"/>
              <a:t>) Hodnoty </a:t>
            </a:r>
            <a:r>
              <a:rPr lang="cs-CZ" b="1" dirty="0" smtClean="0"/>
              <a:t>společnosti</a:t>
            </a:r>
            <a:endParaRPr lang="cs-CZ" dirty="0"/>
          </a:p>
        </p:txBody>
      </p:sp>
      <p:sp>
        <p:nvSpPr>
          <p:cNvPr id="3" name="Zástupný symbol pro obsah 2"/>
          <p:cNvSpPr>
            <a:spLocks noGrp="1"/>
          </p:cNvSpPr>
          <p:nvPr>
            <p:ph idx="1"/>
          </p:nvPr>
        </p:nvSpPr>
        <p:spPr/>
        <p:txBody>
          <a:bodyPr/>
          <a:lstStyle/>
          <a:p>
            <a:r>
              <a:rPr lang="cs-CZ" sz="2000" dirty="0" smtClean="0"/>
              <a:t>Hodnoty </a:t>
            </a:r>
            <a:r>
              <a:rPr lang="cs-CZ" sz="2000" dirty="0" smtClean="0"/>
              <a:t>společnosti ovlivňují způsob motivace pracovníků, styl řízení např. organizační struktury. Jejich projevem je např. stálé usměrňování podniků legislativou, veřejným míněním a médii.</a:t>
            </a:r>
          </a:p>
          <a:p>
            <a:r>
              <a:rPr lang="cs-CZ" sz="2000" dirty="0" smtClean="0"/>
              <a:t>V principu je obtížné nalezení jistých národních stereotypů (vlivů národní kultury na proces strategického řízení). Obecně však existují tyto dva extrémní případy:</a:t>
            </a:r>
          </a:p>
          <a:p>
            <a:pPr lvl="0">
              <a:buFont typeface="Arial" pitchFamily="34" charset="0"/>
              <a:buChar char="•"/>
            </a:pPr>
            <a:r>
              <a:rPr lang="cs-CZ" sz="2000" dirty="0" smtClean="0"/>
              <a:t>prostředí je kontrolováno podniky, které se chovají </a:t>
            </a:r>
            <a:r>
              <a:rPr lang="cs-CZ" sz="2000" dirty="0" err="1" smtClean="0"/>
              <a:t>proaktivně</a:t>
            </a:r>
            <a:r>
              <a:rPr lang="cs-CZ" sz="2000" dirty="0" smtClean="0"/>
              <a:t>, důraz je kladen na hierarchii, jednotlivce a úkol, podnikové strategie jsou plánovány (viz USA).</a:t>
            </a:r>
          </a:p>
          <a:p>
            <a:pPr lvl="0">
              <a:buFont typeface="Arial" pitchFamily="34" charset="0"/>
              <a:buChar char="•"/>
            </a:pPr>
            <a:r>
              <a:rPr lang="cs-CZ" sz="2000" dirty="0" smtClean="0"/>
              <a:t>adaptivní model - nejistota je přijímána jako daná, podniky nemají prostředí pod kontrolou a jednají reaktivně, orientují se spíše na skupiny a sociální otázky (viz Japonsko).</a:t>
            </a:r>
          </a:p>
          <a:p>
            <a:endParaRPr lang="cs-CZ"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a:t>
            </a:r>
            <a:r>
              <a:rPr lang="cs-CZ" b="1" dirty="0" smtClean="0"/>
              <a:t>) Organizované </a:t>
            </a:r>
            <a:r>
              <a:rPr lang="cs-CZ" b="1" dirty="0" smtClean="0"/>
              <a:t>skupiny</a:t>
            </a:r>
            <a:endParaRPr lang="cs-CZ" dirty="0"/>
          </a:p>
        </p:txBody>
      </p:sp>
      <p:sp>
        <p:nvSpPr>
          <p:cNvPr id="3" name="Zástupný symbol pro obsah 2"/>
          <p:cNvSpPr>
            <a:spLocks noGrp="1"/>
          </p:cNvSpPr>
          <p:nvPr>
            <p:ph idx="1"/>
          </p:nvPr>
        </p:nvSpPr>
        <p:spPr/>
        <p:txBody>
          <a:bodyPr/>
          <a:lstStyle/>
          <a:p>
            <a:r>
              <a:rPr lang="cs-CZ" dirty="0" smtClean="0"/>
              <a:t>Organizované </a:t>
            </a:r>
            <a:r>
              <a:rPr lang="cs-CZ" dirty="0" smtClean="0"/>
              <a:t>skupiny existují v širokém spektru od vysoce institucionalizovaných a přímo spjatých se zaměstnáním (jako jsou odborové organizace) až po méně formální a obecnější jako jsou církve nebo politické strany; významnou roli hrají profesionální organizace typu asociací a komor.</a:t>
            </a:r>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Interní </a:t>
            </a:r>
            <a:r>
              <a:rPr lang="cs-CZ" b="1" dirty="0" smtClean="0"/>
              <a:t>vlivy</a:t>
            </a:r>
            <a:endParaRPr lang="cs-CZ" dirty="0"/>
          </a:p>
        </p:txBody>
      </p:sp>
      <p:sp>
        <p:nvSpPr>
          <p:cNvPr id="3" name="Zástupný symbol pro obsah 2"/>
          <p:cNvSpPr>
            <a:spLocks noGrp="1"/>
          </p:cNvSpPr>
          <p:nvPr>
            <p:ph idx="1"/>
          </p:nvPr>
        </p:nvSpPr>
        <p:spPr/>
        <p:txBody>
          <a:bodyPr/>
          <a:lstStyle/>
          <a:p>
            <a:r>
              <a:rPr lang="cs-CZ" dirty="0" smtClean="0"/>
              <a:t>Působí </a:t>
            </a:r>
            <a:r>
              <a:rPr lang="cs-CZ" dirty="0" smtClean="0"/>
              <a:t>na proces strategického řízení označujeme </a:t>
            </a:r>
            <a:r>
              <a:rPr lang="cs-CZ" dirty="0" smtClean="0"/>
              <a:t>je </a:t>
            </a:r>
            <a:r>
              <a:rPr lang="cs-CZ" dirty="0" smtClean="0"/>
              <a:t>jako podnikové paradigma. V něm jsou zkoncentrovány všechny aspekty podnikové kultury, která je souhrnem představ, přístupů a hodnot zaměstnanců ve firmě všeobecně sdílených a relativně dlouhodobě udržovaných.</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a:t>
            </a:r>
            <a:r>
              <a:rPr lang="cs-CZ" b="1" dirty="0" smtClean="0"/>
              <a:t>. Politický </a:t>
            </a:r>
            <a:r>
              <a:rPr lang="cs-CZ" b="1" dirty="0" smtClean="0"/>
              <a:t>kontext</a:t>
            </a:r>
            <a:endParaRPr lang="cs-CZ" dirty="0"/>
          </a:p>
        </p:txBody>
      </p:sp>
      <p:sp>
        <p:nvSpPr>
          <p:cNvPr id="3" name="Zástupný symbol pro obsah 2"/>
          <p:cNvSpPr>
            <a:spLocks noGrp="1"/>
          </p:cNvSpPr>
          <p:nvPr>
            <p:ph idx="1"/>
          </p:nvPr>
        </p:nvSpPr>
        <p:spPr/>
        <p:txBody>
          <a:bodyPr/>
          <a:lstStyle/>
          <a:p>
            <a:r>
              <a:rPr lang="cs-CZ" dirty="0" smtClean="0"/>
              <a:t>Podstatou </a:t>
            </a:r>
            <a:r>
              <a:rPr lang="cs-CZ" dirty="0" smtClean="0"/>
              <a:t>politického kontextu je očekávání jednotlivých zájmových skupin ( běžný je konflikt ve vztahu k významu a vhodnosti aspektů např. podnikové strategie. Cílem managementu je tedy nalezení kompromisů).</a:t>
            </a:r>
          </a:p>
          <a:p>
            <a:r>
              <a:rPr lang="cs-CZ" dirty="0" smtClean="0"/>
              <a:t>Jako příklady konfliktů zájmů z pohledu politického kontextu lze uvést:</a:t>
            </a:r>
          </a:p>
          <a:p>
            <a:r>
              <a:rPr lang="cs-CZ" i="1" dirty="0" smtClean="0"/>
              <a:t>1. Snižování nákladů cestou kapitálových investic může vést ke ztrátě pracovních příležitostí.</a:t>
            </a:r>
            <a:endParaRPr lang="cs-CZ" dirty="0" smtClean="0"/>
          </a:p>
          <a:p>
            <a:r>
              <a:rPr lang="cs-CZ" i="1" dirty="0" smtClean="0"/>
              <a:t>2. Vstup na masové trhy může vést ke snížení kvality produkce.</a:t>
            </a:r>
            <a:endParaRPr lang="cs-CZ" dirty="0" smtClean="0"/>
          </a:p>
          <a:p>
            <a:r>
              <a:rPr lang="cs-CZ" i="1" dirty="0" smtClean="0"/>
              <a:t>3. Růst rodinného podniku může vést ke ztrátě kontroly, bude-li nutno najmout </a:t>
            </a:r>
            <a:r>
              <a:rPr lang="cs-CZ" i="1" dirty="0" smtClean="0"/>
              <a:t>profesionální manažery.</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i="1" dirty="0" smtClean="0"/>
              <a:t>Analýza zájmových skupin - metodický </a:t>
            </a:r>
            <a:r>
              <a:rPr lang="cs-CZ" sz="2800" b="1" i="1" dirty="0" smtClean="0"/>
              <a:t>přístup</a:t>
            </a:r>
            <a:endParaRPr lang="cs-CZ" sz="2800" dirty="0"/>
          </a:p>
        </p:txBody>
      </p:sp>
      <p:sp>
        <p:nvSpPr>
          <p:cNvPr id="3" name="Zástupný symbol pro obsah 2"/>
          <p:cNvSpPr>
            <a:spLocks noGrp="1"/>
          </p:cNvSpPr>
          <p:nvPr>
            <p:ph idx="1"/>
          </p:nvPr>
        </p:nvSpPr>
        <p:spPr/>
        <p:txBody>
          <a:bodyPr/>
          <a:lstStyle/>
          <a:p>
            <a:r>
              <a:rPr lang="cs-CZ" i="1" dirty="0" smtClean="0"/>
              <a:t>Analýza </a:t>
            </a:r>
            <a:r>
              <a:rPr lang="cs-CZ" i="1" dirty="0" smtClean="0"/>
              <a:t>zájmových skupin je založena na dvou předpokladech:</a:t>
            </a:r>
          </a:p>
          <a:p>
            <a:r>
              <a:rPr lang="cs-CZ" dirty="0" smtClean="0"/>
              <a:t>I. Současný stav podniku je výsledkem působení sil, které podporují jeho rozvoj a sil, které rozvoji podniku brání. Oba typy sil jsou vyvíjeny zájmovými skupinami. Současný stav podniku je tedy přechodně rovnovážný stav pod vlivem působení protikladných sil.</a:t>
            </a:r>
          </a:p>
          <a:p>
            <a:r>
              <a:rPr lang="cs-CZ" dirty="0" smtClean="0"/>
              <a:t> </a:t>
            </a:r>
            <a:r>
              <a:rPr lang="cs-CZ" dirty="0" smtClean="0"/>
              <a:t>II</a:t>
            </a:r>
            <a:r>
              <a:rPr lang="cs-CZ" dirty="0" smtClean="0"/>
              <a:t>. Výsledek podnikové strategie je závislý na kolektivním působení relevantních zájmových skupin v průběhu realizace strategie. Podnik se ve své snaze vyrovnávat tlaky jednotlivých zájmových skupin nachází ve stavu quasi-rovnováhy: na každou akci podniku navazuje reakce zájmových skupin a dosažení přechodné rovnováhy.</a:t>
            </a:r>
          </a:p>
          <a:p>
            <a:r>
              <a:rPr lang="cs-CZ" b="1" dirty="0" smtClean="0"/>
              <a:t> </a:t>
            </a:r>
            <a:endParaRPr lang="cs-CZ" dirty="0" smtClean="0"/>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Cíl </a:t>
            </a:r>
            <a:r>
              <a:rPr lang="cs-CZ" b="1" dirty="0" smtClean="0"/>
              <a:t>analýzy zájmových </a:t>
            </a:r>
            <a:r>
              <a:rPr lang="cs-CZ" b="1" dirty="0" smtClean="0"/>
              <a:t>skupin</a:t>
            </a:r>
            <a:endParaRPr lang="cs-CZ" dirty="0"/>
          </a:p>
        </p:txBody>
      </p:sp>
      <p:sp>
        <p:nvSpPr>
          <p:cNvPr id="3" name="Zástupný symbol pro obsah 2"/>
          <p:cNvSpPr>
            <a:spLocks noGrp="1"/>
          </p:cNvSpPr>
          <p:nvPr>
            <p:ph idx="1"/>
          </p:nvPr>
        </p:nvSpPr>
        <p:spPr/>
        <p:txBody>
          <a:bodyPr/>
          <a:lstStyle/>
          <a:p>
            <a:r>
              <a:rPr lang="cs-CZ" b="1" dirty="0" smtClean="0"/>
              <a:t>Cílem analýzy zájmových skupin je:</a:t>
            </a:r>
            <a:endParaRPr lang="cs-CZ" dirty="0" smtClean="0"/>
          </a:p>
          <a:p>
            <a:r>
              <a:rPr lang="cs-CZ" dirty="0" smtClean="0"/>
              <a:t>- identifikovat relevantní zájmové skupiny;</a:t>
            </a:r>
          </a:p>
          <a:p>
            <a:r>
              <a:rPr lang="cs-CZ" dirty="0" smtClean="0"/>
              <a:t>- identifikovat a otestovat předpoklady o zájmových skupinách.</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podniku</a:t>
            </a:r>
            <a:endParaRPr lang="cs-CZ" dirty="0"/>
          </a:p>
        </p:txBody>
      </p:sp>
      <p:sp>
        <p:nvSpPr>
          <p:cNvPr id="3" name="Zástupný symbol pro obsah 2"/>
          <p:cNvSpPr>
            <a:spLocks noGrp="1"/>
          </p:cNvSpPr>
          <p:nvPr>
            <p:ph idx="1"/>
          </p:nvPr>
        </p:nvSpPr>
        <p:spPr/>
        <p:txBody>
          <a:bodyPr/>
          <a:lstStyle/>
          <a:p>
            <a:pPr>
              <a:buFont typeface="Arial" pitchFamily="34" charset="0"/>
              <a:buChar char="•"/>
            </a:pPr>
            <a:r>
              <a:rPr lang="cs-CZ" sz="2800" b="1" dirty="0" smtClean="0"/>
              <a:t>Primární cíl </a:t>
            </a:r>
            <a:r>
              <a:rPr lang="cs-CZ" sz="2800" dirty="0" smtClean="0"/>
              <a:t>podniku </a:t>
            </a:r>
            <a:r>
              <a:rPr lang="cs-CZ" sz="2800" dirty="0" smtClean="0"/>
              <a:t>– zhodnocovat prostředky vložené vlastníky </a:t>
            </a:r>
          </a:p>
          <a:p>
            <a:pPr>
              <a:buFont typeface="Arial" pitchFamily="34" charset="0"/>
              <a:buChar char="•"/>
              <a:defRPr/>
            </a:pPr>
            <a:r>
              <a:rPr lang="cs-CZ" sz="2800" b="1" dirty="0" smtClean="0"/>
              <a:t>Odvozený cíl</a:t>
            </a:r>
            <a:r>
              <a:rPr lang="cs-CZ" sz="2800" dirty="0" smtClean="0"/>
              <a:t> - maximalizace hodnoty podniku.</a:t>
            </a:r>
          </a:p>
          <a:p>
            <a:pPr>
              <a:buFont typeface="Arial" pitchFamily="34" charset="0"/>
              <a:buChar char="•"/>
              <a:defRPr/>
            </a:pPr>
            <a:r>
              <a:rPr lang="cs-CZ" sz="2800" dirty="0" smtClean="0"/>
              <a:t>Soustava </a:t>
            </a:r>
            <a:r>
              <a:rPr lang="cs-CZ" sz="2800" b="1" dirty="0" smtClean="0"/>
              <a:t>dílčích cílů</a:t>
            </a:r>
            <a:r>
              <a:rPr lang="cs-CZ" sz="2800" dirty="0" smtClean="0"/>
              <a:t> – ovlivněna zájmovými skupinami</a:t>
            </a:r>
          </a:p>
          <a:p>
            <a:pPr>
              <a:buFont typeface="Arial" pitchFamily="34" charset="0"/>
              <a:buChar char="•"/>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Identifikace zájmových </a:t>
            </a:r>
            <a:r>
              <a:rPr lang="cs-CZ" b="1" dirty="0" smtClean="0"/>
              <a:t>skupin</a:t>
            </a:r>
            <a:endParaRPr lang="cs-CZ" dirty="0"/>
          </a:p>
        </p:txBody>
      </p:sp>
      <p:sp>
        <p:nvSpPr>
          <p:cNvPr id="3" name="Zástupný symbol pro obsah 2"/>
          <p:cNvSpPr>
            <a:spLocks noGrp="1"/>
          </p:cNvSpPr>
          <p:nvPr>
            <p:ph idx="1"/>
          </p:nvPr>
        </p:nvSpPr>
        <p:spPr/>
        <p:txBody>
          <a:bodyPr numCol="2"/>
          <a:lstStyle/>
          <a:p>
            <a:r>
              <a:rPr lang="cs-CZ" dirty="0" smtClean="0"/>
              <a:t> </a:t>
            </a:r>
            <a:r>
              <a:rPr lang="cs-CZ" dirty="0" smtClean="0"/>
              <a:t>Příklady </a:t>
            </a:r>
            <a:r>
              <a:rPr lang="cs-CZ" dirty="0" smtClean="0"/>
              <a:t>nejčastěji se vyskytujících zájmových skupin</a:t>
            </a:r>
            <a:r>
              <a:rPr lang="cs-CZ" dirty="0" smtClean="0"/>
              <a:t>:</a:t>
            </a:r>
          </a:p>
          <a:p>
            <a:endParaRPr lang="cs-CZ" dirty="0" smtClean="0"/>
          </a:p>
          <a:p>
            <a:pPr>
              <a:buFont typeface="Arial" pitchFamily="34" charset="0"/>
              <a:buChar char="•"/>
            </a:pPr>
            <a:r>
              <a:rPr lang="cs-CZ" sz="1800" dirty="0" smtClean="0"/>
              <a:t>Vlastníci </a:t>
            </a:r>
          </a:p>
          <a:p>
            <a:pPr>
              <a:buFont typeface="Arial" pitchFamily="34" charset="0"/>
              <a:buChar char="•"/>
            </a:pPr>
            <a:r>
              <a:rPr lang="cs-CZ" sz="1800" dirty="0" smtClean="0"/>
              <a:t>Dodavatelé </a:t>
            </a:r>
          </a:p>
          <a:p>
            <a:pPr>
              <a:buFont typeface="Arial" pitchFamily="34" charset="0"/>
              <a:buChar char="•"/>
            </a:pPr>
            <a:r>
              <a:rPr lang="cs-CZ" sz="1800" dirty="0" smtClean="0"/>
              <a:t>Vědecké laboratoře</a:t>
            </a:r>
          </a:p>
          <a:p>
            <a:pPr>
              <a:buFont typeface="Arial" pitchFamily="34" charset="0"/>
              <a:buChar char="•"/>
            </a:pPr>
            <a:r>
              <a:rPr lang="cs-CZ" sz="1800" dirty="0" smtClean="0"/>
              <a:t>Věřitelé </a:t>
            </a:r>
          </a:p>
          <a:p>
            <a:pPr>
              <a:buFont typeface="Arial" pitchFamily="34" charset="0"/>
              <a:buChar char="•"/>
            </a:pPr>
            <a:r>
              <a:rPr lang="cs-CZ" sz="1800" dirty="0" smtClean="0"/>
              <a:t>Konkurenti </a:t>
            </a:r>
          </a:p>
          <a:p>
            <a:pPr>
              <a:buFont typeface="Arial" pitchFamily="34" charset="0"/>
              <a:buChar char="•"/>
            </a:pPr>
            <a:r>
              <a:rPr lang="cs-CZ" sz="1800" dirty="0" smtClean="0"/>
              <a:t>Universitní výzkum</a:t>
            </a:r>
          </a:p>
          <a:p>
            <a:pPr>
              <a:buFont typeface="Arial" pitchFamily="34" charset="0"/>
              <a:buChar char="•"/>
            </a:pPr>
            <a:r>
              <a:rPr lang="cs-CZ" sz="1800" dirty="0" smtClean="0"/>
              <a:t>Zákazníci a klienti </a:t>
            </a:r>
          </a:p>
          <a:p>
            <a:pPr>
              <a:buFont typeface="Arial" pitchFamily="34" charset="0"/>
              <a:buChar char="•"/>
            </a:pPr>
            <a:r>
              <a:rPr lang="cs-CZ" sz="1800" dirty="0" smtClean="0"/>
              <a:t>Podnikový management </a:t>
            </a:r>
          </a:p>
          <a:p>
            <a:pPr>
              <a:buFont typeface="Arial" pitchFamily="34" charset="0"/>
              <a:buChar char="•"/>
            </a:pPr>
            <a:r>
              <a:rPr lang="cs-CZ" sz="1800" dirty="0" smtClean="0"/>
              <a:t>Umělecký svět</a:t>
            </a:r>
          </a:p>
          <a:p>
            <a:pPr>
              <a:buFont typeface="Arial" pitchFamily="34" charset="0"/>
              <a:buChar char="•"/>
            </a:pPr>
            <a:r>
              <a:rPr lang="cs-CZ" sz="1800" dirty="0" smtClean="0"/>
              <a:t>Zaměstnanci </a:t>
            </a:r>
          </a:p>
          <a:p>
            <a:pPr>
              <a:buFont typeface="Arial" pitchFamily="34" charset="0"/>
              <a:buChar char="•"/>
            </a:pPr>
            <a:r>
              <a:rPr lang="cs-CZ" sz="1800" dirty="0" smtClean="0"/>
              <a:t> Dodavatelé nových technologií</a:t>
            </a:r>
          </a:p>
          <a:p>
            <a:pPr>
              <a:buFont typeface="Arial" pitchFamily="34" charset="0"/>
              <a:buChar char="•"/>
            </a:pPr>
            <a:r>
              <a:rPr lang="cs-CZ" sz="1800" dirty="0" smtClean="0"/>
              <a:t>Náboženské skupiny</a:t>
            </a:r>
          </a:p>
          <a:p>
            <a:pPr>
              <a:buFont typeface="Arial" pitchFamily="34" charset="0"/>
              <a:buChar char="•"/>
            </a:pPr>
            <a:r>
              <a:rPr lang="cs-CZ" sz="1800" dirty="0" smtClean="0"/>
              <a:t>Odbory </a:t>
            </a:r>
          </a:p>
          <a:p>
            <a:pPr>
              <a:buFont typeface="Arial" pitchFamily="34" charset="0"/>
              <a:buChar char="•"/>
            </a:pPr>
            <a:r>
              <a:rPr lang="cs-CZ" sz="1800" dirty="0" smtClean="0"/>
              <a:t>Veřejné zájmové skupiny </a:t>
            </a:r>
          </a:p>
          <a:p>
            <a:pPr>
              <a:buFont typeface="Arial" pitchFamily="34" charset="0"/>
              <a:buChar char="•"/>
            </a:pPr>
            <a:r>
              <a:rPr lang="cs-CZ" sz="1800" dirty="0" smtClean="0"/>
              <a:t>Vojenské kruhy</a:t>
            </a:r>
          </a:p>
          <a:p>
            <a:pPr>
              <a:buFont typeface="Arial" pitchFamily="34" charset="0"/>
              <a:buChar char="•"/>
            </a:pPr>
            <a:r>
              <a:rPr lang="cs-CZ" sz="1800" dirty="0" smtClean="0"/>
              <a:t>Městský úřad </a:t>
            </a:r>
          </a:p>
          <a:p>
            <a:pPr>
              <a:buFont typeface="Arial" pitchFamily="34" charset="0"/>
              <a:buChar char="•"/>
            </a:pPr>
            <a:r>
              <a:rPr lang="cs-CZ" sz="1800" dirty="0" smtClean="0"/>
              <a:t>Pracovníci vzdělávacího systému </a:t>
            </a:r>
          </a:p>
          <a:p>
            <a:pPr>
              <a:buFont typeface="Arial" pitchFamily="34" charset="0"/>
              <a:buChar char="•"/>
            </a:pPr>
            <a:r>
              <a:rPr lang="cs-CZ" sz="1800" dirty="0" smtClean="0"/>
              <a:t>Pracovníci sdělovacích prostředků</a:t>
            </a:r>
          </a:p>
          <a:p>
            <a:pPr>
              <a:buFont typeface="Arial" pitchFamily="34" charset="0"/>
              <a:buChar char="•"/>
            </a:pPr>
            <a:r>
              <a:rPr lang="cs-CZ" sz="1800" dirty="0" smtClean="0"/>
              <a:t>Okresní úřady </a:t>
            </a:r>
          </a:p>
          <a:p>
            <a:pPr>
              <a:buFont typeface="Arial" pitchFamily="34" charset="0"/>
              <a:buChar char="•"/>
            </a:pPr>
            <a:r>
              <a:rPr lang="cs-CZ" sz="1800" dirty="0" smtClean="0"/>
              <a:t>Národní </a:t>
            </a:r>
            <a:r>
              <a:rPr lang="cs-CZ" sz="1800" dirty="0" smtClean="0"/>
              <a:t>vláda</a:t>
            </a:r>
            <a:endParaRPr lang="cs-CZ" sz="1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b="1" dirty="0" smtClean="0"/>
              <a:t>Identifikace a testování předpokladů o zájmových </a:t>
            </a:r>
            <a:r>
              <a:rPr lang="cs-CZ" sz="2000" b="1" dirty="0" smtClean="0"/>
              <a:t>skupinách</a:t>
            </a:r>
            <a:endParaRPr lang="cs-CZ" sz="2000" dirty="0"/>
          </a:p>
        </p:txBody>
      </p:sp>
      <p:sp>
        <p:nvSpPr>
          <p:cNvPr id="3" name="Zástupný symbol pro obsah 2"/>
          <p:cNvSpPr>
            <a:spLocks noGrp="1"/>
          </p:cNvSpPr>
          <p:nvPr>
            <p:ph idx="1"/>
          </p:nvPr>
        </p:nvSpPr>
        <p:spPr>
          <a:xfrm>
            <a:off x="457200" y="1905000"/>
            <a:ext cx="8229600" cy="4738710"/>
          </a:xfrm>
        </p:spPr>
        <p:txBody>
          <a:bodyPr/>
          <a:lstStyle/>
          <a:p>
            <a:r>
              <a:rPr lang="cs-CZ" dirty="0" smtClean="0"/>
              <a:t>Identifikace </a:t>
            </a:r>
            <a:r>
              <a:rPr lang="cs-CZ" dirty="0" smtClean="0"/>
              <a:t>a testování předpokladů o zájmových skupinách probíhá v následujících třech krocích:</a:t>
            </a:r>
          </a:p>
          <a:p>
            <a:r>
              <a:rPr lang="cs-CZ" dirty="0" smtClean="0"/>
              <a:t>1. Formulace předpokladů;</a:t>
            </a:r>
          </a:p>
          <a:p>
            <a:r>
              <a:rPr lang="cs-CZ" dirty="0" smtClean="0"/>
              <a:t>2. Ohodnocení předpokladů z hlediska jejich významu a jistoty;</a:t>
            </a:r>
          </a:p>
          <a:p>
            <a:r>
              <a:rPr lang="cs-CZ" dirty="0" smtClean="0"/>
              <a:t>3. Analýza čistého efektu z působení předpokladů podporujících strategii a těch, které ji omezují.</a:t>
            </a:r>
          </a:p>
          <a:p>
            <a:r>
              <a:rPr lang="cs-CZ" dirty="0" smtClean="0"/>
              <a:t> </a:t>
            </a:r>
            <a:r>
              <a:rPr lang="cs-CZ" dirty="0" smtClean="0"/>
              <a:t>Existují </a:t>
            </a:r>
            <a:r>
              <a:rPr lang="cs-CZ" dirty="0" smtClean="0"/>
              <a:t>dva typy předpokladů:</a:t>
            </a:r>
          </a:p>
          <a:p>
            <a:r>
              <a:rPr lang="cs-CZ" dirty="0" smtClean="0"/>
              <a:t>a) předpoklady podporující strategii - indikují strategické příležitosti, využívají silných stránek podniku;</a:t>
            </a:r>
          </a:p>
          <a:p>
            <a:r>
              <a:rPr lang="cs-CZ" dirty="0" smtClean="0"/>
              <a:t>b) předpoklady omezující strategii - indikují ohrožení, umocňují nepříznivé nebo nebezpečné podmínky ve vnějším prostředí a slabé stránky podniku.</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t>Příklady zájmových skupin a jejich </a:t>
            </a:r>
            <a:r>
              <a:rPr lang="cs-CZ" sz="2800" b="1" dirty="0" smtClean="0"/>
              <a:t>požadavků</a:t>
            </a:r>
            <a:endParaRPr lang="cs-CZ" sz="2800" dirty="0"/>
          </a:p>
        </p:txBody>
      </p:sp>
      <p:graphicFrame>
        <p:nvGraphicFramePr>
          <p:cNvPr id="4" name="Tabulka 3"/>
          <p:cNvGraphicFramePr>
            <a:graphicFrameLocks noGrp="1"/>
          </p:cNvGraphicFramePr>
          <p:nvPr/>
        </p:nvGraphicFramePr>
        <p:xfrm>
          <a:off x="1214414" y="1928802"/>
          <a:ext cx="7215238" cy="4167566"/>
        </p:xfrm>
        <a:graphic>
          <a:graphicData uri="http://schemas.openxmlformats.org/drawingml/2006/table">
            <a:tbl>
              <a:tblPr/>
              <a:tblGrid>
                <a:gridCol w="1571636"/>
                <a:gridCol w="5643602"/>
              </a:tblGrid>
              <a:tr h="131097">
                <a:tc>
                  <a:txBody>
                    <a:bodyPr/>
                    <a:lstStyle/>
                    <a:p>
                      <a:pPr>
                        <a:spcAft>
                          <a:spcPts val="0"/>
                        </a:spcAft>
                      </a:pPr>
                      <a:r>
                        <a:rPr lang="cs-CZ" sz="1200" b="1">
                          <a:solidFill>
                            <a:srgbClr val="000000"/>
                          </a:solidFill>
                          <a:latin typeface="TimesNewRoman,Bold"/>
                          <a:ea typeface="Times New Roman"/>
                          <a:cs typeface="TimesNewRoman,Bold"/>
                        </a:rPr>
                        <a:t>Zájmová skupina</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b="1">
                          <a:solidFill>
                            <a:srgbClr val="000000"/>
                          </a:solidFill>
                          <a:latin typeface="TimesNewRoman,Bold"/>
                          <a:ea typeface="Times New Roman"/>
                          <a:cs typeface="TimesNewRoman,Bold"/>
                        </a:rPr>
                        <a:t>Typ požadavku vůči podniku</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Akcionáři</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Podíl na rozděleném zisku, hlasovací právo, právo kontrolovat účetní knihy, volit správní radu</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Věřitelé</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Legální právo na úrok ze zapůjčené částky, právo na splacení dlužné částky, priorita v případě likvidace</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7">
                <a:tc>
                  <a:txBody>
                    <a:bodyPr/>
                    <a:lstStyle/>
                    <a:p>
                      <a:pPr>
                        <a:spcAft>
                          <a:spcPts val="0"/>
                        </a:spcAft>
                      </a:pPr>
                      <a:r>
                        <a:rPr lang="cs-CZ" sz="1200">
                          <a:solidFill>
                            <a:srgbClr val="000000"/>
                          </a:solidFill>
                          <a:latin typeface="TimesNewRoman"/>
                          <a:ea typeface="Times New Roman"/>
                          <a:cs typeface="TimesNewRoman"/>
                        </a:rPr>
                        <a:t>Zaměstnanci</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Ekonomické, společenské a psychologické, uspokojení z práce, dodržování lidských práv a podíl na zaměstnaneckých výhodách</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Zákazníci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dirty="0">
                          <a:solidFill>
                            <a:srgbClr val="000000"/>
                          </a:solidFill>
                          <a:latin typeface="TimesNewRoman"/>
                          <a:ea typeface="Times New Roman"/>
                          <a:cs typeface="TimesNewRoman"/>
                        </a:rPr>
                        <a:t>Poskytovat k výrobkům potřebné služby: technická data, návod k použití, záruční list, náhradní díly a servis</a:t>
                      </a:r>
                      <a:endParaRPr lang="cs-CZ" sz="1200" dirty="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94">
                <a:tc>
                  <a:txBody>
                    <a:bodyPr/>
                    <a:lstStyle/>
                    <a:p>
                      <a:pPr>
                        <a:spcAft>
                          <a:spcPts val="0"/>
                        </a:spcAft>
                      </a:pPr>
                      <a:r>
                        <a:rPr lang="cs-CZ" sz="1200">
                          <a:solidFill>
                            <a:srgbClr val="000000"/>
                          </a:solidFill>
                          <a:latin typeface="TimesNewRoman"/>
                          <a:ea typeface="Times New Roman"/>
                          <a:cs typeface="TimesNewRoman"/>
                        </a:rPr>
                        <a:t>Dodavatelé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Dodržování podmínek kontraktu, profesionální vztahy</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94">
                <a:tc>
                  <a:txBody>
                    <a:bodyPr/>
                    <a:lstStyle/>
                    <a:p>
                      <a:pPr>
                        <a:spcAft>
                          <a:spcPts val="0"/>
                        </a:spcAft>
                      </a:pPr>
                      <a:r>
                        <a:rPr lang="cs-CZ" sz="1200">
                          <a:solidFill>
                            <a:srgbClr val="000000"/>
                          </a:solidFill>
                          <a:latin typeface="TimesNewRoman"/>
                          <a:ea typeface="Times New Roman"/>
                          <a:cs typeface="TimesNewRoman"/>
                        </a:rPr>
                        <a:t>Vlády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Daně, spravedlivé a volné soutěžení, dodržování antimonopolní zákona</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Odbory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Prostředník mezi zaměstnavateli a zaměstnanci, součást podnikové organizace</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spcAft>
                          <a:spcPts val="0"/>
                        </a:spcAft>
                      </a:pPr>
                      <a:r>
                        <a:rPr lang="cs-CZ" sz="1200">
                          <a:solidFill>
                            <a:srgbClr val="000000"/>
                          </a:solidFill>
                          <a:latin typeface="TimesNewRoman"/>
                          <a:ea typeface="Times New Roman"/>
                          <a:cs typeface="TimesNewRoman"/>
                        </a:rPr>
                        <a:t>Konkurenti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Pravidla soutěžení</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7">
                <a:tc>
                  <a:txBody>
                    <a:bodyPr/>
                    <a:lstStyle/>
                    <a:p>
                      <a:pPr>
                        <a:spcAft>
                          <a:spcPts val="0"/>
                        </a:spcAft>
                      </a:pPr>
                      <a:r>
                        <a:rPr lang="cs-CZ" sz="1200">
                          <a:solidFill>
                            <a:srgbClr val="000000"/>
                          </a:solidFill>
                          <a:latin typeface="TimesNewRoman"/>
                          <a:ea typeface="Times New Roman"/>
                          <a:cs typeface="TimesNewRoman"/>
                        </a:rPr>
                        <a:t>Místní komunita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Zaměstnanecké příležitosti, účast představitelů podniku na řešení místních problémů, podpora kulturních a charitativních akcí</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484">
                <a:tc>
                  <a:txBody>
                    <a:bodyPr/>
                    <a:lstStyle/>
                    <a:p>
                      <a:pPr>
                        <a:spcAft>
                          <a:spcPts val="0"/>
                        </a:spcAft>
                      </a:pPr>
                      <a:r>
                        <a:rPr lang="cs-CZ" sz="1200">
                          <a:solidFill>
                            <a:srgbClr val="000000"/>
                          </a:solidFill>
                          <a:latin typeface="TimesNewRoman"/>
                          <a:ea typeface="Times New Roman"/>
                          <a:cs typeface="TimesNewRoman"/>
                        </a:rPr>
                        <a:t>Široká veřejnost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dirty="0">
                          <a:solidFill>
                            <a:srgbClr val="000000"/>
                          </a:solidFill>
                          <a:latin typeface="TimesNewRoman"/>
                          <a:ea typeface="Times New Roman"/>
                          <a:cs typeface="TimesNewRoman"/>
                        </a:rPr>
                        <a:t>Vzájemné porozumění mezi vládními úřady a podnikatelskými subjekty, spravedlivé rozložení odpovědnosti mezi vládu a podniky, přiměřené ceny za výrobky</a:t>
                      </a:r>
                      <a:endParaRPr lang="cs-CZ" sz="1200" dirty="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Výsledek analýzy zájmových skupin</a:t>
            </a:r>
            <a:endParaRPr lang="cs-CZ" dirty="0"/>
          </a:p>
        </p:txBody>
      </p:sp>
      <p:pic>
        <p:nvPicPr>
          <p:cNvPr id="58370" name="Picture 2"/>
          <p:cNvPicPr>
            <a:picLocks noChangeAspect="1" noChangeArrowheads="1"/>
          </p:cNvPicPr>
          <p:nvPr/>
        </p:nvPicPr>
        <p:blipFill>
          <a:blip r:embed="rId2"/>
          <a:srcRect/>
          <a:stretch>
            <a:fillRect/>
          </a:stretch>
        </p:blipFill>
        <p:spPr bwMode="auto">
          <a:xfrm>
            <a:off x="1311274" y="1917700"/>
            <a:ext cx="6267663" cy="458313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SWOT </a:t>
            </a:r>
            <a:r>
              <a:rPr lang="cs-CZ" b="1" i="1" dirty="0" smtClean="0"/>
              <a:t>analýza</a:t>
            </a:r>
            <a:endParaRPr lang="cs-CZ" dirty="0"/>
          </a:p>
        </p:txBody>
      </p:sp>
      <p:sp>
        <p:nvSpPr>
          <p:cNvPr id="3" name="Zástupný symbol pro obsah 2"/>
          <p:cNvSpPr>
            <a:spLocks noGrp="1"/>
          </p:cNvSpPr>
          <p:nvPr>
            <p:ph idx="1"/>
          </p:nvPr>
        </p:nvSpPr>
        <p:spPr>
          <a:xfrm>
            <a:off x="457200" y="1570038"/>
            <a:ext cx="8229600" cy="4859358"/>
          </a:xfrm>
        </p:spPr>
        <p:txBody>
          <a:bodyPr/>
          <a:lstStyle/>
          <a:p>
            <a:r>
              <a:rPr lang="cs-CZ" sz="1800" dirty="0" smtClean="0"/>
              <a:t>SWOT </a:t>
            </a:r>
            <a:r>
              <a:rPr lang="cs-CZ" sz="1800" dirty="0" smtClean="0"/>
              <a:t>analýza je základní metodou pro posouzení silných a slabých stránek podniku a příležitostí a ohrožení, která jsou závislá na vlivu vnějšího prostředí podniku.</a:t>
            </a:r>
          </a:p>
          <a:p>
            <a:r>
              <a:rPr lang="cs-CZ" sz="1800" dirty="0" smtClean="0"/>
              <a:t>Zkratka SWOT vychází z anglických slov </a:t>
            </a:r>
            <a:r>
              <a:rPr lang="cs-CZ" sz="1800" dirty="0" err="1" smtClean="0"/>
              <a:t>strenths</a:t>
            </a:r>
            <a:r>
              <a:rPr lang="cs-CZ" sz="1800" dirty="0" smtClean="0"/>
              <a:t> (silné stránky), </a:t>
            </a:r>
            <a:r>
              <a:rPr lang="cs-CZ" sz="1800" dirty="0" err="1" smtClean="0"/>
              <a:t>weaknesses</a:t>
            </a:r>
            <a:r>
              <a:rPr lang="cs-CZ" sz="1800" dirty="0" smtClean="0"/>
              <a:t> (slabé stránky), </a:t>
            </a:r>
            <a:r>
              <a:rPr lang="cs-CZ" sz="1800" dirty="0" err="1" smtClean="0"/>
              <a:t>opportunities</a:t>
            </a:r>
            <a:r>
              <a:rPr lang="cs-CZ" sz="1800" dirty="0" smtClean="0"/>
              <a:t> (příležitosti) a </a:t>
            </a:r>
            <a:r>
              <a:rPr lang="cs-CZ" sz="1800" dirty="0" err="1" smtClean="0"/>
              <a:t>threats</a:t>
            </a:r>
            <a:r>
              <a:rPr lang="cs-CZ" sz="1800" dirty="0" smtClean="0"/>
              <a:t> (ohrožení).</a:t>
            </a:r>
          </a:p>
          <a:p>
            <a:r>
              <a:rPr lang="cs-CZ" sz="1800" dirty="0" smtClean="0"/>
              <a:t>SWOT analýza je otevřeným ohodnocením podniku a je velmi užitečným, pohotovým a snadno použitelným nástrojem k deskripci jeho celkové situace.</a:t>
            </a:r>
          </a:p>
          <a:p>
            <a:r>
              <a:rPr lang="cs-CZ" sz="1800" dirty="0" smtClean="0"/>
              <a:t>Účelem této analýzy není určit jakýkoliv druh silných nebo slabých stránek, příležitostí a ohrožení, ale zaměřit se na vyzdvižení těch, které mají strategický význam.</a:t>
            </a:r>
          </a:p>
          <a:p>
            <a:r>
              <a:rPr lang="cs-CZ" sz="1800" dirty="0" smtClean="0"/>
              <a:t>To znamená, že je nutné vymezit faktory ovlivňující funkci podniku a dále také určit významnost jednotlivých faktorů a ohodnotit jejich dopad na výběr strategie.</a:t>
            </a:r>
          </a:p>
          <a:p>
            <a:r>
              <a:rPr lang="cs-CZ" sz="1800" dirty="0" smtClean="0"/>
              <a:t>Pro úplnost je nutné si vyjmenovat některé příklady silných a slabých stránek, příležitostí a ohrožení.</a:t>
            </a:r>
          </a:p>
          <a:p>
            <a:endParaRPr lang="cs-CZ"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Silné stránky</a:t>
            </a:r>
            <a:r>
              <a:rPr lang="cs-CZ" b="1" dirty="0" smtClean="0"/>
              <a:t>:</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adekvátní </a:t>
            </a:r>
            <a:r>
              <a:rPr lang="cs-CZ" dirty="0" smtClean="0"/>
              <a:t>finanční zdroje;</a:t>
            </a:r>
          </a:p>
          <a:p>
            <a:pPr lvl="0">
              <a:buFont typeface="Arial" pitchFamily="34" charset="0"/>
              <a:buChar char="•"/>
            </a:pPr>
            <a:r>
              <a:rPr lang="cs-CZ" dirty="0" smtClean="0"/>
              <a:t>dobrá pověst u odběratelů;</a:t>
            </a:r>
          </a:p>
          <a:p>
            <a:pPr lvl="0">
              <a:buFont typeface="Arial" pitchFamily="34" charset="0"/>
              <a:buChar char="•"/>
            </a:pPr>
            <a:r>
              <a:rPr lang="cs-CZ" dirty="0" smtClean="0"/>
              <a:t>uznávaná vůdčí pozice na trhu;</a:t>
            </a:r>
          </a:p>
          <a:p>
            <a:pPr lvl="0">
              <a:buFont typeface="Arial" pitchFamily="34" charset="0"/>
              <a:buChar char="•"/>
            </a:pPr>
            <a:r>
              <a:rPr lang="cs-CZ" dirty="0" smtClean="0"/>
              <a:t>úspory z rozsahu;</a:t>
            </a:r>
          </a:p>
          <a:p>
            <a:pPr lvl="0">
              <a:buFont typeface="Arial" pitchFamily="34" charset="0"/>
              <a:buChar char="•"/>
            </a:pPr>
            <a:r>
              <a:rPr lang="cs-CZ" dirty="0" smtClean="0"/>
              <a:t>nákladová výhoda;</a:t>
            </a:r>
          </a:p>
          <a:p>
            <a:pPr lvl="0">
              <a:buFont typeface="Arial" pitchFamily="34" charset="0"/>
              <a:buChar char="•"/>
            </a:pPr>
            <a:r>
              <a:rPr lang="cs-CZ" dirty="0" smtClean="0"/>
              <a:t>lepší reklamní kampaň;</a:t>
            </a:r>
          </a:p>
          <a:p>
            <a:pPr lvl="0">
              <a:buFont typeface="Arial" pitchFamily="34" charset="0"/>
              <a:buChar char="•"/>
            </a:pPr>
            <a:r>
              <a:rPr lang="cs-CZ" dirty="0" smtClean="0"/>
              <a:t>schopní řídící pracovníci podniku</a:t>
            </a:r>
            <a:r>
              <a:rPr lang="cs-CZ" dirty="0" smtClean="0"/>
              <a:t>.</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Slabé </a:t>
            </a:r>
            <a:r>
              <a:rPr lang="cs-CZ" b="1" dirty="0" smtClean="0"/>
              <a:t>stránky</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nejasný </a:t>
            </a:r>
            <a:r>
              <a:rPr lang="cs-CZ" dirty="0" smtClean="0"/>
              <a:t>strategický záměr;</a:t>
            </a:r>
          </a:p>
          <a:p>
            <a:pPr lvl="0">
              <a:buFont typeface="Arial" pitchFamily="34" charset="0"/>
              <a:buChar char="•"/>
            </a:pPr>
            <a:r>
              <a:rPr lang="cs-CZ" dirty="0" smtClean="0"/>
              <a:t>nevyužité kapacity;</a:t>
            </a:r>
          </a:p>
          <a:p>
            <a:pPr lvl="0">
              <a:buFont typeface="Arial" pitchFamily="34" charset="0"/>
              <a:buChar char="•"/>
            </a:pPr>
            <a:r>
              <a:rPr lang="cs-CZ" dirty="0" smtClean="0"/>
              <a:t>nedostatek manažerských dovedností a talentu;</a:t>
            </a:r>
          </a:p>
          <a:p>
            <a:pPr lvl="0">
              <a:buFont typeface="Arial" pitchFamily="34" charset="0"/>
              <a:buChar char="•"/>
            </a:pPr>
            <a:r>
              <a:rPr lang="cs-CZ" dirty="0" smtClean="0"/>
              <a:t>slabá pozice na trhu;</a:t>
            </a:r>
          </a:p>
          <a:p>
            <a:pPr lvl="0">
              <a:buFont typeface="Arial" pitchFamily="34" charset="0"/>
              <a:buChar char="•"/>
            </a:pPr>
            <a:r>
              <a:rPr lang="cs-CZ" dirty="0" smtClean="0"/>
              <a:t>nedokonalá distribuční síť;</a:t>
            </a:r>
          </a:p>
          <a:p>
            <a:pPr lvl="0">
              <a:buFont typeface="Arial" pitchFamily="34" charset="0"/>
              <a:buChar char="•"/>
            </a:pPr>
            <a:r>
              <a:rPr lang="cs-CZ" dirty="0" smtClean="0"/>
              <a:t>vysoké náklady ve srovnání s konkurenty</a:t>
            </a:r>
            <a:r>
              <a:rPr lang="cs-CZ" dirty="0" smtClean="0"/>
              <a:t>.</a:t>
            </a:r>
            <a:endParaRPr lang="cs-CZ"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Příležitosti</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vstoupit </a:t>
            </a:r>
            <a:r>
              <a:rPr lang="cs-CZ" dirty="0" smtClean="0"/>
              <a:t>na nové trhu nebo tržní segmenty;</a:t>
            </a:r>
          </a:p>
          <a:p>
            <a:pPr lvl="0">
              <a:buFont typeface="Arial" pitchFamily="34" charset="0"/>
              <a:buChar char="•"/>
            </a:pPr>
            <a:r>
              <a:rPr lang="cs-CZ" dirty="0" smtClean="0"/>
              <a:t>rozšířit nabídku výrobků a uspokojit tak další potřeby zákazníků;</a:t>
            </a:r>
          </a:p>
          <a:p>
            <a:pPr lvl="0">
              <a:buFont typeface="Arial" pitchFamily="34" charset="0"/>
              <a:buChar char="•"/>
            </a:pPr>
            <a:r>
              <a:rPr lang="cs-CZ" dirty="0" smtClean="0"/>
              <a:t>diversifikace;</a:t>
            </a:r>
          </a:p>
          <a:p>
            <a:pPr lvl="0">
              <a:buFont typeface="Arial" pitchFamily="34" charset="0"/>
              <a:buChar char="•"/>
            </a:pPr>
            <a:r>
              <a:rPr lang="cs-CZ" dirty="0" smtClean="0"/>
              <a:t>vertikální integrace;</a:t>
            </a:r>
          </a:p>
          <a:p>
            <a:pPr lvl="0">
              <a:buFont typeface="Arial" pitchFamily="34" charset="0"/>
              <a:buChar char="•"/>
            </a:pPr>
            <a:r>
              <a:rPr lang="cs-CZ" dirty="0" smtClean="0"/>
              <a:t>překování obchodních bariér na atraktivních cizích trzích;</a:t>
            </a:r>
          </a:p>
          <a:p>
            <a:pPr lvl="0">
              <a:buFont typeface="Arial" pitchFamily="34" charset="0"/>
              <a:buChar char="•"/>
            </a:pPr>
            <a:r>
              <a:rPr lang="cs-CZ" dirty="0" smtClean="0"/>
              <a:t>rychlejší růst trhu</a:t>
            </a:r>
            <a:r>
              <a:rPr lang="cs-CZ" dirty="0" smtClean="0"/>
              <a:t>.</a:t>
            </a:r>
            <a:endParaRPr lang="cs-CZ"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Ohrožení</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konkurence </a:t>
            </a:r>
            <a:r>
              <a:rPr lang="cs-CZ" dirty="0" smtClean="0"/>
              <a:t>ze strany cizích výrobců s nižšími náklady;</a:t>
            </a:r>
          </a:p>
          <a:p>
            <a:pPr lvl="0">
              <a:buFont typeface="Arial" pitchFamily="34" charset="0"/>
              <a:buChar char="•"/>
            </a:pPr>
            <a:r>
              <a:rPr lang="cs-CZ" dirty="0" smtClean="0"/>
              <a:t>rostoucí prodeje substitučních výrobků;</a:t>
            </a:r>
          </a:p>
          <a:p>
            <a:pPr lvl="0">
              <a:buFont typeface="Arial" pitchFamily="34" charset="0"/>
              <a:buChar char="•"/>
            </a:pPr>
            <a:r>
              <a:rPr lang="cs-CZ" dirty="0" smtClean="0"/>
              <a:t>pomalý růst trhu;</a:t>
            </a:r>
          </a:p>
          <a:p>
            <a:pPr lvl="0">
              <a:buFont typeface="Arial" pitchFamily="34" charset="0"/>
              <a:buChar char="•"/>
            </a:pPr>
            <a:r>
              <a:rPr lang="cs-CZ" dirty="0" smtClean="0"/>
              <a:t>rostoucí síla odběratelů nebo dodavatelů;</a:t>
            </a:r>
          </a:p>
          <a:p>
            <a:pPr lvl="0">
              <a:buFont typeface="Arial" pitchFamily="34" charset="0"/>
              <a:buChar char="•"/>
            </a:pPr>
            <a:r>
              <a:rPr lang="cs-CZ" dirty="0" smtClean="0"/>
              <a:t>měnící se potřeby a vkus zákazníků;</a:t>
            </a:r>
          </a:p>
          <a:p>
            <a:pPr lvl="0">
              <a:buFont typeface="Arial" pitchFamily="34" charset="0"/>
              <a:buChar char="•"/>
            </a:pPr>
            <a:r>
              <a:rPr lang="cs-CZ" dirty="0" smtClean="0"/>
              <a:t>nepříznivé demografické změny</a:t>
            </a:r>
            <a:r>
              <a:rPr lang="cs-CZ" dirty="0" smtClean="0"/>
              <a:t>.</a:t>
            </a:r>
            <a:endParaRPr lang="cs-CZ"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8200"/>
            <a:ext cx="8229600" cy="1328728"/>
          </a:xfrm>
        </p:spPr>
        <p:txBody>
          <a:bodyPr/>
          <a:lstStyle/>
          <a:p>
            <a:r>
              <a:rPr lang="cs-CZ" sz="3600" dirty="0" smtClean="0"/>
              <a:t>SWOT matice</a:t>
            </a:r>
            <a:r>
              <a:rPr lang="cs-CZ" sz="1800" dirty="0" smtClean="0"/>
              <a:t/>
            </a:r>
            <a:br>
              <a:rPr lang="cs-CZ" sz="1800" dirty="0" smtClean="0"/>
            </a:br>
            <a:r>
              <a:rPr lang="cs-CZ" sz="1800" dirty="0" smtClean="0"/>
              <a:t/>
            </a:r>
            <a:br>
              <a:rPr lang="cs-CZ" sz="1800" dirty="0" smtClean="0"/>
            </a:br>
            <a:r>
              <a:rPr lang="cs-CZ" sz="1800" dirty="0" smtClean="0"/>
              <a:t>Výsledkem </a:t>
            </a:r>
            <a:r>
              <a:rPr lang="cs-CZ" sz="1800" dirty="0" smtClean="0"/>
              <a:t>SWOT analýzy </a:t>
            </a:r>
            <a:r>
              <a:rPr lang="cs-CZ" sz="1800" dirty="0" smtClean="0"/>
              <a:t>je vymezení </a:t>
            </a:r>
            <a:r>
              <a:rPr lang="cs-CZ" sz="1800" dirty="0" smtClean="0"/>
              <a:t>pozice podniku pomocí </a:t>
            </a:r>
            <a:r>
              <a:rPr lang="cs-CZ" sz="1800" dirty="0" smtClean="0"/>
              <a:t>SWOT </a:t>
            </a:r>
            <a:r>
              <a:rPr lang="cs-CZ" sz="1800" dirty="0" smtClean="0"/>
              <a:t>matice </a:t>
            </a:r>
            <a:endParaRPr lang="cs-CZ" sz="1800" dirty="0"/>
          </a:p>
        </p:txBody>
      </p:sp>
      <p:pic>
        <p:nvPicPr>
          <p:cNvPr id="59394" name="Picture 2"/>
          <p:cNvPicPr>
            <a:picLocks noChangeAspect="1" noChangeArrowheads="1"/>
          </p:cNvPicPr>
          <p:nvPr/>
        </p:nvPicPr>
        <p:blipFill>
          <a:blip r:embed="rId2"/>
          <a:srcRect/>
          <a:stretch>
            <a:fillRect/>
          </a:stretch>
        </p:blipFill>
        <p:spPr bwMode="auto">
          <a:xfrm>
            <a:off x="1571604" y="2166928"/>
            <a:ext cx="5965072" cy="397671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Strategie</a:t>
            </a:r>
            <a:endParaRPr lang="cs-CZ" dirty="0"/>
          </a:p>
        </p:txBody>
      </p:sp>
      <p:sp>
        <p:nvSpPr>
          <p:cNvPr id="3" name="Zástupný symbol pro obsah 2"/>
          <p:cNvSpPr>
            <a:spLocks noGrp="1"/>
          </p:cNvSpPr>
          <p:nvPr>
            <p:ph idx="1"/>
          </p:nvPr>
        </p:nvSpPr>
        <p:spPr/>
        <p:txBody>
          <a:bodyPr/>
          <a:lstStyle/>
          <a:p>
            <a:r>
              <a:rPr lang="cs-CZ" dirty="0" smtClean="0"/>
              <a:t>Strategii je možné chápat jako </a:t>
            </a:r>
            <a:r>
              <a:rPr lang="cs-CZ" dirty="0" smtClean="0"/>
              <a:t>komplot, </a:t>
            </a:r>
            <a:r>
              <a:rPr lang="cs-CZ" dirty="0" smtClean="0"/>
              <a:t>neboli plánovaný manévr, nebo model chování </a:t>
            </a:r>
            <a:r>
              <a:rPr lang="cs-CZ" dirty="0" smtClean="0"/>
              <a:t>organizace ve </a:t>
            </a:r>
            <a:r>
              <a:rPr lang="cs-CZ" dirty="0" smtClean="0"/>
              <a:t>vztahu k jeho historickému vývoji nebo jako </a:t>
            </a:r>
            <a:r>
              <a:rPr lang="cs-CZ" dirty="0" smtClean="0"/>
              <a:t>pozici, </a:t>
            </a:r>
            <a:r>
              <a:rPr lang="cs-CZ" dirty="0" smtClean="0"/>
              <a:t>vyzdvihující význam výrobků dodávaných na specifický trh a konečně jako charakter </a:t>
            </a:r>
            <a:r>
              <a:rPr lang="cs-CZ" dirty="0" smtClean="0"/>
              <a:t>organizace.</a:t>
            </a:r>
          </a:p>
          <a:p>
            <a:r>
              <a:rPr lang="cs-CZ" dirty="0" smtClean="0"/>
              <a:t>Podstatou </a:t>
            </a:r>
            <a:r>
              <a:rPr lang="cs-CZ" dirty="0" smtClean="0"/>
              <a:t>poslední koncepce jsou následující předpoklady:</a:t>
            </a:r>
          </a:p>
          <a:p>
            <a:r>
              <a:rPr lang="cs-CZ" dirty="0" smtClean="0"/>
              <a:t>•	strategie je koncept, abstrakce v myslích zainteresovaných stran;</a:t>
            </a:r>
          </a:p>
          <a:p>
            <a:r>
              <a:rPr lang="cs-CZ" dirty="0" smtClean="0"/>
              <a:t>•	strategie je perspektiva sdílená všemi členy organizace (jedná se o kolektivní mysl, sjednocení jednotlivců ke společnému způsobu myšlení a jednání).</a:t>
            </a:r>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Zhodnocení faktorů ovlivňujících </a:t>
            </a:r>
            <a:r>
              <a:rPr lang="cs-CZ" dirty="0" smtClean="0"/>
              <a:t>podnik</a:t>
            </a:r>
            <a:endParaRPr lang="cs-CZ" dirty="0"/>
          </a:p>
        </p:txBody>
      </p:sp>
      <p:sp>
        <p:nvSpPr>
          <p:cNvPr id="3" name="Zástupný symbol pro obsah 2"/>
          <p:cNvSpPr>
            <a:spLocks noGrp="1"/>
          </p:cNvSpPr>
          <p:nvPr>
            <p:ph idx="1"/>
          </p:nvPr>
        </p:nvSpPr>
        <p:spPr/>
        <p:txBody>
          <a:bodyPr/>
          <a:lstStyle/>
          <a:p>
            <a:r>
              <a:rPr lang="cs-CZ" sz="2000" dirty="0" smtClean="0"/>
              <a:t>1</a:t>
            </a:r>
            <a:r>
              <a:rPr lang="cs-CZ" sz="2000" dirty="0" smtClean="0"/>
              <a:t>. </a:t>
            </a:r>
            <a:r>
              <a:rPr lang="cs-CZ" sz="2000" b="1" dirty="0" smtClean="0"/>
              <a:t>SO strategie - </a:t>
            </a:r>
            <a:r>
              <a:rPr lang="cs-CZ" sz="2000" dirty="0" smtClean="0"/>
              <a:t>jsou to strategie využívajících silných stránek podniku ke zhodnocení příležitostí objevujících se ve vnějším prostředí. Jedná se o ideální stav, který je v reálu prakticky nedosažitelný.</a:t>
            </a:r>
          </a:p>
          <a:p>
            <a:r>
              <a:rPr lang="cs-CZ" sz="2000" dirty="0" smtClean="0"/>
              <a:t>2. </a:t>
            </a:r>
            <a:r>
              <a:rPr lang="cs-CZ" sz="2000" b="1" dirty="0" smtClean="0"/>
              <a:t>WO strategie. </a:t>
            </a:r>
            <a:r>
              <a:rPr lang="cs-CZ" sz="2000" dirty="0" smtClean="0"/>
              <a:t>Tyto strategie jsou zaměřeny na odstranění slabých stránek využitím příležitostí, které podnik má. Příkladem může být např. joint </a:t>
            </a:r>
            <a:r>
              <a:rPr lang="cs-CZ" sz="2000" dirty="0" err="1" smtClean="0"/>
              <a:t>venture</a:t>
            </a:r>
            <a:r>
              <a:rPr lang="cs-CZ" sz="2000" dirty="0" smtClean="0"/>
              <a:t>, akvizice, nábor kvalifikovaných sil.</a:t>
            </a:r>
          </a:p>
          <a:p>
            <a:r>
              <a:rPr lang="cs-CZ" sz="2000" dirty="0" smtClean="0"/>
              <a:t>3. </a:t>
            </a:r>
            <a:r>
              <a:rPr lang="cs-CZ" sz="2000" b="1" dirty="0" smtClean="0"/>
              <a:t>ST strategie. </a:t>
            </a:r>
            <a:r>
              <a:rPr lang="cs-CZ" sz="2000" dirty="0" smtClean="0"/>
              <a:t>Podnik jich využije tehdy jestliže je dost silný na přímou konfrontaci s ohrožením</a:t>
            </a:r>
          </a:p>
          <a:p>
            <a:r>
              <a:rPr lang="cs-CZ" sz="2000" dirty="0" smtClean="0"/>
              <a:t>4. </a:t>
            </a:r>
            <a:r>
              <a:rPr lang="cs-CZ" sz="2000" b="1" dirty="0" smtClean="0"/>
              <a:t>WT strategie </a:t>
            </a:r>
            <a:r>
              <a:rPr lang="cs-CZ" sz="2000" dirty="0" smtClean="0"/>
              <a:t>patří mezi obrané strategie zaměřené na odstranění slabých stránek a na vyhnutí se nebezpečí z venčí. Podnik bojuje o přežití. Strategiemi jsou fúze, omezení výdajů, vyhlášení bankrotu a nebo likvidace</a:t>
            </a:r>
            <a:r>
              <a:rPr lang="cs-CZ" sz="2000" dirty="0" smtClean="0"/>
              <a:t>.</a:t>
            </a:r>
            <a:endParaRPr lang="cs-CZ"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Volba strategie </a:t>
            </a:r>
            <a:endParaRPr lang="cs-CZ" dirty="0"/>
          </a:p>
        </p:txBody>
      </p:sp>
      <p:sp>
        <p:nvSpPr>
          <p:cNvPr id="3" name="Zástupný symbol pro obsah 2"/>
          <p:cNvSpPr>
            <a:spLocks noGrp="1"/>
          </p:cNvSpPr>
          <p:nvPr>
            <p:ph idx="1"/>
          </p:nvPr>
        </p:nvSpPr>
        <p:spPr/>
        <p:txBody>
          <a:bodyPr/>
          <a:lstStyle/>
          <a:p>
            <a:r>
              <a:rPr lang="cs-CZ" dirty="0" smtClean="0"/>
              <a:t>Samotná </a:t>
            </a:r>
            <a:r>
              <a:rPr lang="cs-CZ" dirty="0" smtClean="0"/>
              <a:t>volba strategie je procesem, který se skládá z následujících kroků:</a:t>
            </a:r>
          </a:p>
          <a:p>
            <a:r>
              <a:rPr lang="cs-CZ" dirty="0" smtClean="0"/>
              <a:t>a) generování (vytváření) strategických alternativ</a:t>
            </a:r>
          </a:p>
          <a:p>
            <a:r>
              <a:rPr lang="cs-CZ" dirty="0" smtClean="0"/>
              <a:t>b) porovnání a hodnocení strategických alternativ</a:t>
            </a:r>
          </a:p>
          <a:p>
            <a:r>
              <a:rPr lang="cs-CZ" dirty="0" smtClean="0"/>
              <a:t>c) výběr alternativy jako budoucí strategie.</a:t>
            </a:r>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Generování strategických </a:t>
            </a:r>
            <a:r>
              <a:rPr lang="cs-CZ" b="1" dirty="0" smtClean="0"/>
              <a:t>alternativ</a:t>
            </a:r>
            <a:endParaRPr lang="cs-CZ" dirty="0"/>
          </a:p>
        </p:txBody>
      </p:sp>
      <p:sp>
        <p:nvSpPr>
          <p:cNvPr id="3" name="Zástupný symbol pro obsah 2"/>
          <p:cNvSpPr>
            <a:spLocks noGrp="1"/>
          </p:cNvSpPr>
          <p:nvPr>
            <p:ph idx="1"/>
          </p:nvPr>
        </p:nvSpPr>
        <p:spPr/>
        <p:txBody>
          <a:bodyPr/>
          <a:lstStyle/>
          <a:p>
            <a:r>
              <a:rPr lang="cs-CZ" dirty="0" smtClean="0"/>
              <a:t>Generování </a:t>
            </a:r>
            <a:r>
              <a:rPr lang="cs-CZ" dirty="0" smtClean="0"/>
              <a:t>strategických alternativ nebo také jinak řečeno navrhování či vytváření postupů řešení vzniklých problémů. Samotné generování alternativ má tyto fáze:</a:t>
            </a:r>
          </a:p>
          <a:p>
            <a:pPr lvl="1"/>
            <a:r>
              <a:rPr lang="cs-CZ" dirty="0" smtClean="0"/>
              <a:t>a) </a:t>
            </a:r>
            <a:r>
              <a:rPr lang="cs-CZ" b="1" i="1" dirty="0" smtClean="0"/>
              <a:t>určení rámce problému. </a:t>
            </a:r>
            <a:endParaRPr lang="cs-CZ" dirty="0" smtClean="0"/>
          </a:p>
          <a:p>
            <a:pPr lvl="1"/>
            <a:r>
              <a:rPr lang="cs-CZ" dirty="0" smtClean="0"/>
              <a:t>b) </a:t>
            </a:r>
            <a:r>
              <a:rPr lang="cs-CZ" b="1" i="1" dirty="0" smtClean="0"/>
              <a:t>generování </a:t>
            </a:r>
            <a:r>
              <a:rPr lang="cs-CZ" b="1" i="1" dirty="0" smtClean="0"/>
              <a:t>souboru</a:t>
            </a:r>
            <a:endParaRPr lang="cs-CZ" dirty="0" smtClean="0"/>
          </a:p>
          <a:p>
            <a:pPr lvl="1"/>
            <a:r>
              <a:rPr lang="cs-CZ" dirty="0" smtClean="0"/>
              <a:t>c) </a:t>
            </a:r>
            <a:r>
              <a:rPr lang="cs-CZ" b="1" i="1" dirty="0" smtClean="0"/>
              <a:t>zúžení souboru </a:t>
            </a:r>
            <a:r>
              <a:rPr lang="cs-CZ" b="1" i="1" dirty="0" smtClean="0"/>
              <a:t>alternativ</a:t>
            </a:r>
            <a:endParaRPr lang="cs-CZ"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Kategorie alternativ</a:t>
            </a:r>
            <a:endParaRPr lang="cs-CZ" dirty="0"/>
          </a:p>
        </p:txBody>
      </p:sp>
      <p:sp>
        <p:nvSpPr>
          <p:cNvPr id="3" name="Zástupný symbol pro obsah 2"/>
          <p:cNvSpPr>
            <a:spLocks noGrp="1"/>
          </p:cNvSpPr>
          <p:nvPr>
            <p:ph idx="1"/>
          </p:nvPr>
        </p:nvSpPr>
        <p:spPr/>
        <p:txBody>
          <a:bodyPr/>
          <a:lstStyle/>
          <a:p>
            <a:r>
              <a:rPr lang="cs-CZ" sz="2000" dirty="0" smtClean="0"/>
              <a:t>a</a:t>
            </a:r>
            <a:r>
              <a:rPr lang="cs-CZ" sz="2000" dirty="0" smtClean="0"/>
              <a:t>) </a:t>
            </a:r>
            <a:r>
              <a:rPr lang="cs-CZ" sz="2000" b="1" dirty="0" smtClean="0"/>
              <a:t>zřejmé, jasné alternativy. </a:t>
            </a:r>
            <a:r>
              <a:rPr lang="cs-CZ" sz="2000" dirty="0" smtClean="0"/>
              <a:t>Jsou postaveny na současných strategiích podniku. Vznikají obvykle jejich rozvíjením nebo jejich drobnými úpravami. (např. alternativy: přidat nové položky do výrobkové řady; vyhledat nové distribuční kanály; vytvořit nový reklamní program, který změní image výrobku);</a:t>
            </a:r>
          </a:p>
          <a:p>
            <a:r>
              <a:rPr lang="cs-CZ" sz="2000" dirty="0" smtClean="0"/>
              <a:t>b) </a:t>
            </a:r>
            <a:r>
              <a:rPr lang="cs-CZ" sz="2000" b="1" dirty="0" smtClean="0"/>
              <a:t>kreativní alternativy. </a:t>
            </a:r>
            <a:r>
              <a:rPr lang="cs-CZ" sz="2000" dirty="0" smtClean="0"/>
              <a:t>Obsahují nový přístup k řešení problému. Vyžadují využití odlišného myšlenkového přístupu, opuštění dosavadních stereotypů a předpokladů, které leží v základech současné strategie podniku;</a:t>
            </a:r>
          </a:p>
          <a:p>
            <a:r>
              <a:rPr lang="cs-CZ" sz="2000" dirty="0" smtClean="0"/>
              <a:t>c) </a:t>
            </a:r>
            <a:r>
              <a:rPr lang="cs-CZ" sz="2000" b="1" dirty="0" smtClean="0"/>
              <a:t>nemyslitelné alternativy. </a:t>
            </a:r>
            <a:r>
              <a:rPr lang="cs-CZ" sz="2000" dirty="0" smtClean="0"/>
              <a:t>Jedná se o radikální rozchod se současnými strategiemi. Pravděpodobnost jejich přijetí je zpravidla nízká z hlediska pravidel, která určují, co je pro podnik vhodné</a:t>
            </a:r>
            <a:r>
              <a:rPr lang="cs-CZ" sz="2000" dirty="0" smtClean="0"/>
              <a:t>.</a:t>
            </a:r>
            <a:endParaRPr lang="cs-CZ" sz="20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b="1" dirty="0" smtClean="0"/>
              <a:t>Organizační procesy podporující generování alternativ</a:t>
            </a:r>
            <a:endParaRPr lang="cs-CZ" sz="2400" dirty="0" smtClean="0"/>
          </a:p>
        </p:txBody>
      </p:sp>
      <p:sp>
        <p:nvSpPr>
          <p:cNvPr id="3" name="Zástupný symbol pro obsah 2"/>
          <p:cNvSpPr>
            <a:spLocks noGrp="1"/>
          </p:cNvSpPr>
          <p:nvPr>
            <p:ph idx="1"/>
          </p:nvPr>
        </p:nvSpPr>
        <p:spPr>
          <a:xfrm>
            <a:off x="457200" y="1570038"/>
            <a:ext cx="8229600" cy="4556125"/>
          </a:xfrm>
        </p:spPr>
        <p:txBody>
          <a:bodyPr/>
          <a:lstStyle/>
          <a:p>
            <a:r>
              <a:rPr lang="cs-CZ" dirty="0" smtClean="0"/>
              <a:t>V </a:t>
            </a:r>
            <a:r>
              <a:rPr lang="cs-CZ" dirty="0" smtClean="0"/>
              <a:t>podnicích je využíváno několik organizačních </a:t>
            </a:r>
            <a:r>
              <a:rPr lang="cs-CZ" dirty="0" smtClean="0"/>
              <a:t>procesů, </a:t>
            </a:r>
            <a:r>
              <a:rPr lang="cs-CZ" dirty="0" smtClean="0"/>
              <a:t>které mohou napomoci generování alternativ </a:t>
            </a:r>
            <a:r>
              <a:rPr lang="cs-CZ" dirty="0" smtClean="0"/>
              <a:t>strategií. Jedná </a:t>
            </a:r>
            <a:r>
              <a:rPr lang="cs-CZ" dirty="0" smtClean="0"/>
              <a:t>se o:</a:t>
            </a:r>
          </a:p>
          <a:p>
            <a:pPr marL="857250" lvl="1" indent="-457200">
              <a:buAutoNum type="alphaLcParenR"/>
            </a:pPr>
            <a:r>
              <a:rPr lang="cs-CZ" b="1" dirty="0" smtClean="0"/>
              <a:t>Generování </a:t>
            </a:r>
            <a:r>
              <a:rPr lang="cs-CZ" b="1" dirty="0" smtClean="0"/>
              <a:t>scénářů</a:t>
            </a:r>
            <a:endParaRPr lang="cs-CZ" dirty="0" smtClean="0"/>
          </a:p>
          <a:p>
            <a:pPr marL="857250" lvl="1" indent="-457200">
              <a:buAutoNum type="alphaLcParenR"/>
            </a:pPr>
            <a:r>
              <a:rPr lang="cs-CZ" b="1" dirty="0" smtClean="0"/>
              <a:t> </a:t>
            </a:r>
            <a:r>
              <a:rPr lang="cs-CZ" b="1" dirty="0" smtClean="0"/>
              <a:t>Generování konfliktů (využití analýzy předpokladů)</a:t>
            </a:r>
            <a:endParaRPr lang="cs-CZ" dirty="0" smtClean="0"/>
          </a:p>
          <a:p>
            <a:pPr lvl="1"/>
            <a:r>
              <a:rPr lang="cs-CZ" b="1" dirty="0" smtClean="0"/>
              <a:t>c</a:t>
            </a:r>
            <a:r>
              <a:rPr lang="cs-CZ" b="1" dirty="0" smtClean="0"/>
              <a:t>) </a:t>
            </a:r>
            <a:r>
              <a:rPr lang="cs-CZ" b="1" dirty="0" smtClean="0"/>
              <a:t>Brainstorming</a:t>
            </a:r>
            <a:endParaRPr lang="cs-CZ" dirty="0" smtClean="0"/>
          </a:p>
          <a:p>
            <a:pPr lvl="1"/>
            <a:r>
              <a:rPr lang="cs-CZ" b="1" dirty="0" smtClean="0"/>
              <a:t>d</a:t>
            </a:r>
            <a:r>
              <a:rPr lang="cs-CZ" b="1" dirty="0" smtClean="0"/>
              <a:t>) </a:t>
            </a:r>
            <a:r>
              <a:rPr lang="cs-CZ" b="1" dirty="0" smtClean="0"/>
              <a:t>Teorie chaosu (teorie zvládnutí chaosu)</a:t>
            </a:r>
            <a:endParaRPr lang="cs-CZ" dirty="0" smtClean="0"/>
          </a:p>
          <a:p>
            <a:pPr lvl="1"/>
            <a:r>
              <a:rPr lang="cs-CZ" b="1" dirty="0" smtClean="0"/>
              <a:t>e</a:t>
            </a:r>
            <a:r>
              <a:rPr lang="cs-CZ" b="1" dirty="0" smtClean="0"/>
              <a:t>) </a:t>
            </a:r>
            <a:r>
              <a:rPr lang="cs-CZ" b="1" dirty="0" smtClean="0"/>
              <a:t>Systémy podporující týmovou </a:t>
            </a:r>
            <a:r>
              <a:rPr lang="cs-CZ" b="1" dirty="0" smtClean="0"/>
              <a:t>práci</a:t>
            </a:r>
            <a:endParaRPr lang="cs-CZ"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t>Porovnání a hodnocení strategických </a:t>
            </a:r>
            <a:r>
              <a:rPr lang="cs-CZ" sz="2800" b="1" dirty="0" smtClean="0"/>
              <a:t>alternativ</a:t>
            </a:r>
            <a:endParaRPr lang="cs-CZ" sz="2800" dirty="0"/>
          </a:p>
        </p:txBody>
      </p:sp>
      <p:sp>
        <p:nvSpPr>
          <p:cNvPr id="3" name="Zástupný symbol pro obsah 2"/>
          <p:cNvSpPr>
            <a:spLocks noGrp="1"/>
          </p:cNvSpPr>
          <p:nvPr>
            <p:ph idx="1"/>
          </p:nvPr>
        </p:nvSpPr>
        <p:spPr/>
        <p:txBody>
          <a:bodyPr/>
          <a:lstStyle/>
          <a:p>
            <a:r>
              <a:rPr lang="cs-CZ" dirty="0" smtClean="0"/>
              <a:t>Jedná </a:t>
            </a:r>
            <a:r>
              <a:rPr lang="cs-CZ" dirty="0" smtClean="0"/>
              <a:t>se o rozhodující fázi následující po generování strategických alternativ. Výběr konkrétní alternativy jako budoucí strategie je procesem porovnání a hodnocení jednotlivých strategických alternativ ve vztahu k následujícím kritériím:</a:t>
            </a:r>
          </a:p>
          <a:p>
            <a:pPr lvl="2"/>
            <a:r>
              <a:rPr lang="cs-CZ" b="1" dirty="0" smtClean="0"/>
              <a:t>přijatelnost;</a:t>
            </a:r>
            <a:endParaRPr lang="cs-CZ" dirty="0" smtClean="0"/>
          </a:p>
          <a:p>
            <a:pPr lvl="2"/>
            <a:r>
              <a:rPr lang="cs-CZ" b="1" dirty="0" smtClean="0"/>
              <a:t>vhodnost;</a:t>
            </a:r>
            <a:endParaRPr lang="cs-CZ" dirty="0" smtClean="0"/>
          </a:p>
          <a:p>
            <a:pPr lvl="2"/>
            <a:r>
              <a:rPr lang="cs-CZ" b="1" dirty="0" smtClean="0"/>
              <a:t>realizovatelnost;</a:t>
            </a:r>
            <a:endParaRPr lang="cs-CZ" dirty="0" smtClean="0"/>
          </a:p>
          <a:p>
            <a:pPr lvl="2"/>
            <a:r>
              <a:rPr lang="cs-CZ" b="1" dirty="0" smtClean="0"/>
              <a:t>poskytnutí výhody.</a:t>
            </a:r>
            <a:endParaRPr lang="cs-CZ" dirty="0" smtClean="0"/>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i="1" dirty="0" smtClean="0"/>
              <a:t>Výběr alternativy jako budoucí </a:t>
            </a:r>
            <a:r>
              <a:rPr lang="cs-CZ" sz="3200" b="1" i="1" dirty="0" smtClean="0"/>
              <a:t>strategie</a:t>
            </a:r>
            <a:endParaRPr lang="cs-CZ" sz="3200" dirty="0"/>
          </a:p>
        </p:txBody>
      </p:sp>
      <p:sp>
        <p:nvSpPr>
          <p:cNvPr id="3" name="Zástupný symbol pro obsah 2"/>
          <p:cNvSpPr>
            <a:spLocks noGrp="1"/>
          </p:cNvSpPr>
          <p:nvPr>
            <p:ph idx="1"/>
          </p:nvPr>
        </p:nvSpPr>
        <p:spPr/>
        <p:txBody>
          <a:bodyPr/>
          <a:lstStyle/>
          <a:p>
            <a:r>
              <a:rPr lang="cs-CZ" dirty="0" smtClean="0"/>
              <a:t>Výběr </a:t>
            </a:r>
            <a:r>
              <a:rPr lang="cs-CZ" dirty="0" smtClean="0"/>
              <a:t>mezi alternativami, které odpovídají zvoleným kritériím, lze provést s využitím rozhodovacích metod, pomocí tzv. rozhodovací analýzy. Postup je opět silně subjektivní a ke snížení chyby odhadu se využívá skupinové rozhodování (zvýšení počtu odhadců).</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Typologie strategií</a:t>
            </a:r>
            <a:r>
              <a:rPr lang="cs-CZ" sz="2400" dirty="0" smtClean="0"/>
              <a:t> </a:t>
            </a:r>
            <a:r>
              <a:rPr lang="cs-CZ" sz="2400" dirty="0" smtClean="0"/>
              <a:t>(podle </a:t>
            </a:r>
            <a:r>
              <a:rPr lang="cs-CZ" sz="2400" dirty="0" err="1" smtClean="0"/>
              <a:t>Ansoffa</a:t>
            </a:r>
            <a:r>
              <a:rPr lang="cs-CZ" sz="2400" dirty="0" smtClean="0"/>
              <a:t>)</a:t>
            </a:r>
            <a:endParaRPr lang="cs-CZ" sz="2400" dirty="0"/>
          </a:p>
        </p:txBody>
      </p:sp>
      <p:pic>
        <p:nvPicPr>
          <p:cNvPr id="60418" name="Picture 2"/>
          <p:cNvPicPr>
            <a:picLocks noChangeAspect="1" noChangeArrowheads="1"/>
          </p:cNvPicPr>
          <p:nvPr/>
        </p:nvPicPr>
        <p:blipFill>
          <a:blip r:embed="rId2"/>
          <a:srcRect/>
          <a:stretch>
            <a:fillRect/>
          </a:stretch>
        </p:blipFill>
        <p:spPr bwMode="auto">
          <a:xfrm>
            <a:off x="1571604" y="2000240"/>
            <a:ext cx="5857916" cy="456718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typy strategií</a:t>
            </a:r>
            <a:endParaRPr lang="cs-CZ" dirty="0"/>
          </a:p>
        </p:txBody>
      </p:sp>
      <p:sp>
        <p:nvSpPr>
          <p:cNvPr id="3" name="Zástupný symbol pro obsah 2"/>
          <p:cNvSpPr>
            <a:spLocks noGrp="1"/>
          </p:cNvSpPr>
          <p:nvPr>
            <p:ph idx="1"/>
          </p:nvPr>
        </p:nvSpPr>
        <p:spPr/>
        <p:txBody>
          <a:bodyPr numCol="2"/>
          <a:lstStyle/>
          <a:p>
            <a:pPr lvl="0">
              <a:buFont typeface="Arial" pitchFamily="34" charset="0"/>
              <a:buChar char="•"/>
            </a:pPr>
            <a:r>
              <a:rPr lang="cs-CZ" sz="2800" dirty="0" smtClean="0"/>
              <a:t>progresivní </a:t>
            </a:r>
            <a:r>
              <a:rPr lang="cs-CZ" sz="2800" dirty="0" smtClean="0"/>
              <a:t>integrace</a:t>
            </a:r>
          </a:p>
          <a:p>
            <a:pPr lvl="0">
              <a:buFont typeface="Arial" pitchFamily="34" charset="0"/>
              <a:buChar char="•"/>
            </a:pPr>
            <a:r>
              <a:rPr lang="cs-CZ" sz="2800" dirty="0" smtClean="0"/>
              <a:t>zpětná integrace</a:t>
            </a:r>
          </a:p>
          <a:p>
            <a:pPr lvl="0">
              <a:buFont typeface="Arial" pitchFamily="34" charset="0"/>
              <a:buChar char="•"/>
            </a:pPr>
            <a:r>
              <a:rPr lang="cs-CZ" sz="2800" dirty="0" smtClean="0"/>
              <a:t>horizontální integrace</a:t>
            </a:r>
          </a:p>
          <a:p>
            <a:pPr lvl="0">
              <a:buFont typeface="Arial" pitchFamily="34" charset="0"/>
              <a:buChar char="•"/>
            </a:pPr>
            <a:r>
              <a:rPr lang="cs-CZ" sz="2800" dirty="0" smtClean="0"/>
              <a:t>proniknutí na trh</a:t>
            </a:r>
          </a:p>
          <a:p>
            <a:pPr lvl="0">
              <a:buFont typeface="Arial" pitchFamily="34" charset="0"/>
              <a:buChar char="•"/>
            </a:pPr>
            <a:r>
              <a:rPr lang="cs-CZ" sz="2800" dirty="0" smtClean="0"/>
              <a:t>rozvoj trhu</a:t>
            </a:r>
          </a:p>
          <a:p>
            <a:pPr lvl="0">
              <a:buFont typeface="Arial" pitchFamily="34" charset="0"/>
              <a:buChar char="•"/>
            </a:pPr>
            <a:r>
              <a:rPr lang="cs-CZ" sz="2800" dirty="0" smtClean="0"/>
              <a:t>vývoj výrobku</a:t>
            </a:r>
          </a:p>
          <a:p>
            <a:pPr lvl="0">
              <a:buFont typeface="Arial" pitchFamily="34" charset="0"/>
              <a:buChar char="•"/>
            </a:pPr>
            <a:r>
              <a:rPr lang="cs-CZ" sz="2800" dirty="0" smtClean="0"/>
              <a:t>soustředná diverzifikace</a:t>
            </a:r>
          </a:p>
          <a:p>
            <a:pPr lvl="0">
              <a:buFont typeface="Arial" pitchFamily="34" charset="0"/>
              <a:buChar char="•"/>
            </a:pPr>
            <a:r>
              <a:rPr lang="cs-CZ" sz="2800" dirty="0" smtClean="0"/>
              <a:t>smíšená diverzifikace</a:t>
            </a:r>
          </a:p>
          <a:p>
            <a:pPr lvl="0">
              <a:buFont typeface="Arial" pitchFamily="34" charset="0"/>
              <a:buChar char="•"/>
            </a:pPr>
            <a:r>
              <a:rPr lang="cs-CZ" sz="2800" dirty="0" smtClean="0"/>
              <a:t>horizontální diverzifikace</a:t>
            </a:r>
          </a:p>
          <a:p>
            <a:pPr lvl="0">
              <a:buFont typeface="Arial" pitchFamily="34" charset="0"/>
              <a:buChar char="•"/>
            </a:pPr>
            <a:r>
              <a:rPr lang="cs-CZ" sz="2800" dirty="0" smtClean="0"/>
              <a:t>joint </a:t>
            </a:r>
            <a:r>
              <a:rPr lang="cs-CZ" sz="2800" dirty="0" err="1" smtClean="0"/>
              <a:t>venture</a:t>
            </a:r>
            <a:endParaRPr lang="cs-CZ" sz="2800" dirty="0" smtClean="0"/>
          </a:p>
          <a:p>
            <a:pPr lvl="0">
              <a:buFont typeface="Arial" pitchFamily="34" charset="0"/>
              <a:buChar char="•"/>
            </a:pPr>
            <a:r>
              <a:rPr lang="cs-CZ" sz="2800" dirty="0" smtClean="0"/>
              <a:t>snížení výdajů</a:t>
            </a:r>
          </a:p>
          <a:p>
            <a:pPr lvl="0">
              <a:buFont typeface="Arial" pitchFamily="34" charset="0"/>
              <a:buChar char="•"/>
            </a:pPr>
            <a:r>
              <a:rPr lang="cs-CZ" sz="2800" dirty="0" smtClean="0"/>
              <a:t>zbavování se majetku</a:t>
            </a:r>
          </a:p>
          <a:p>
            <a:pPr lvl="0">
              <a:buFont typeface="Arial" pitchFamily="34" charset="0"/>
              <a:buChar char="•"/>
            </a:pPr>
            <a:r>
              <a:rPr lang="cs-CZ" sz="2800" dirty="0" smtClean="0"/>
              <a:t>likvidace</a:t>
            </a:r>
            <a:endParaRPr lang="cs-CZ"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Integrovaný model strategických alternativ</a:t>
            </a:r>
            <a:endParaRPr lang="cs-CZ" sz="3200" dirty="0"/>
          </a:p>
        </p:txBody>
      </p:sp>
      <p:pic>
        <p:nvPicPr>
          <p:cNvPr id="61442" name="Picture 2"/>
          <p:cNvPicPr>
            <a:picLocks noChangeAspect="1" noChangeArrowheads="1"/>
          </p:cNvPicPr>
          <p:nvPr/>
        </p:nvPicPr>
        <p:blipFill>
          <a:blip r:embed="rId2"/>
          <a:srcRect/>
          <a:stretch>
            <a:fillRect/>
          </a:stretch>
        </p:blipFill>
        <p:spPr bwMode="auto">
          <a:xfrm>
            <a:off x="1214414" y="1570039"/>
            <a:ext cx="6537146" cy="49307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Strategický </a:t>
            </a:r>
            <a:r>
              <a:rPr lang="cs-CZ" dirty="0" smtClean="0"/>
              <a:t>management</a:t>
            </a:r>
            <a:endParaRPr lang="cs-CZ" dirty="0"/>
          </a:p>
        </p:txBody>
      </p:sp>
      <p:sp>
        <p:nvSpPr>
          <p:cNvPr id="3" name="Zástupný symbol pro obsah 2"/>
          <p:cNvSpPr>
            <a:spLocks noGrp="1"/>
          </p:cNvSpPr>
          <p:nvPr>
            <p:ph idx="1"/>
          </p:nvPr>
        </p:nvSpPr>
        <p:spPr/>
        <p:txBody>
          <a:bodyPr/>
          <a:lstStyle/>
          <a:p>
            <a:r>
              <a:rPr lang="cs-CZ" dirty="0" smtClean="0"/>
              <a:t>Strategické řízení je </a:t>
            </a:r>
            <a:r>
              <a:rPr lang="cs-CZ" dirty="0" smtClean="0"/>
              <a:t>vrcholovým </a:t>
            </a:r>
            <a:r>
              <a:rPr lang="cs-CZ" dirty="0" smtClean="0"/>
              <a:t>řízením rozvoje podniku jako celku v delším časovém </a:t>
            </a:r>
            <a:r>
              <a:rPr lang="cs-CZ" dirty="0" smtClean="0"/>
              <a:t>horizontu</a:t>
            </a:r>
            <a:r>
              <a:rPr lang="cs-CZ" dirty="0" smtClean="0"/>
              <a:t>:</a:t>
            </a:r>
            <a:endParaRPr lang="cs-CZ" dirty="0" smtClean="0"/>
          </a:p>
          <a:p>
            <a:pPr>
              <a:buFont typeface="Arial" pitchFamily="34" charset="0"/>
              <a:buChar char="•"/>
            </a:pPr>
            <a:r>
              <a:rPr lang="cs-CZ" dirty="0" smtClean="0"/>
              <a:t>proces </a:t>
            </a:r>
            <a:r>
              <a:rPr lang="cs-CZ" dirty="0" smtClean="0"/>
              <a:t>určení dlouhodobých cílů a záměrů, přizpůsobení se podmínkám prostředí a alokace zdrojů organizace ve vztahu ke stanoveným </a:t>
            </a:r>
            <a:r>
              <a:rPr lang="cs-CZ" dirty="0" smtClean="0"/>
              <a:t>cílům</a:t>
            </a:r>
          </a:p>
          <a:p>
            <a:pPr>
              <a:buFont typeface="Arial" pitchFamily="34" charset="0"/>
              <a:buChar char="•"/>
            </a:pPr>
            <a:r>
              <a:rPr lang="cs-CZ" dirty="0" smtClean="0"/>
              <a:t>zaměření </a:t>
            </a:r>
            <a:r>
              <a:rPr lang="cs-CZ" dirty="0" smtClean="0"/>
              <a:t>na rozsah činností podniku v dlouhodobém horizontu, které v ideálním případě vytvářejí soulad mezi podnikovými zdroji a měnícím se vnějším prostředím - zvláště trhem a </a:t>
            </a:r>
            <a:r>
              <a:rPr lang="cs-CZ" dirty="0" smtClean="0"/>
              <a:t>zákazníkem</a:t>
            </a:r>
            <a:endParaRPr lang="cs-CZ" dirty="0" smtClean="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b="1" dirty="0" smtClean="0"/>
              <a:t>Integrovaný model procesu strategického řízení</a:t>
            </a:r>
            <a:endParaRPr lang="cs-CZ" sz="2400" dirty="0"/>
          </a:p>
        </p:txBody>
      </p:sp>
      <p:pic>
        <p:nvPicPr>
          <p:cNvPr id="1026" name="Picture 2"/>
          <p:cNvPicPr>
            <a:picLocks noChangeAspect="1" noChangeArrowheads="1"/>
          </p:cNvPicPr>
          <p:nvPr/>
        </p:nvPicPr>
        <p:blipFill>
          <a:blip r:embed="rId3"/>
          <a:srcRect/>
          <a:stretch>
            <a:fillRect/>
          </a:stretch>
        </p:blipFill>
        <p:spPr bwMode="auto">
          <a:xfrm>
            <a:off x="223619" y="2071678"/>
            <a:ext cx="8742517" cy="44291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Poslání </a:t>
            </a:r>
            <a:r>
              <a:rPr lang="cs-CZ" b="1" i="1" dirty="0" smtClean="0"/>
              <a:t>podniku</a:t>
            </a:r>
            <a:endParaRPr lang="cs-CZ" dirty="0"/>
          </a:p>
        </p:txBody>
      </p:sp>
      <p:sp>
        <p:nvSpPr>
          <p:cNvPr id="3" name="Zástupný symbol pro obsah 2"/>
          <p:cNvSpPr>
            <a:spLocks noGrp="1"/>
          </p:cNvSpPr>
          <p:nvPr>
            <p:ph idx="1"/>
          </p:nvPr>
        </p:nvSpPr>
        <p:spPr>
          <a:xfrm>
            <a:off x="457200" y="1905000"/>
            <a:ext cx="8229600" cy="4667272"/>
          </a:xfrm>
        </p:spPr>
        <p:txBody>
          <a:bodyPr/>
          <a:lstStyle/>
          <a:p>
            <a:r>
              <a:rPr lang="cs-CZ" b="1" i="1" dirty="0" smtClean="0"/>
              <a:t>Motto</a:t>
            </a:r>
            <a:r>
              <a:rPr lang="cs-CZ" b="1" i="1" dirty="0" smtClean="0"/>
              <a:t>: "kdo jsme, co děláme a kam </a:t>
            </a:r>
            <a:r>
              <a:rPr lang="cs-CZ" b="1" i="1" dirty="0" smtClean="0"/>
              <a:t>směřujeme„</a:t>
            </a:r>
          </a:p>
          <a:p>
            <a:endParaRPr lang="cs-CZ" b="1" i="1" dirty="0" smtClean="0"/>
          </a:p>
          <a:p>
            <a:r>
              <a:rPr lang="cs-CZ" b="1" dirty="0" smtClean="0"/>
              <a:t>Poslání podniku </a:t>
            </a:r>
            <a:r>
              <a:rPr lang="cs-CZ" dirty="0" smtClean="0"/>
              <a:t>je integrální součástí </a:t>
            </a:r>
            <a:r>
              <a:rPr lang="cs-CZ" dirty="0" smtClean="0"/>
              <a:t>strategického </a:t>
            </a:r>
            <a:r>
              <a:rPr lang="cs-CZ" dirty="0" smtClean="0"/>
              <a:t>zaměření podniku, které vymezuje účel a smysl, kvůli kterému podnik existuje. </a:t>
            </a:r>
            <a:endParaRPr lang="cs-CZ" dirty="0" smtClean="0"/>
          </a:p>
          <a:p>
            <a:r>
              <a:rPr lang="cs-CZ" dirty="0" smtClean="0"/>
              <a:t>¨</a:t>
            </a:r>
            <a:r>
              <a:rPr lang="cs-CZ" dirty="0" smtClean="0"/>
              <a:t>V </a:t>
            </a:r>
            <a:r>
              <a:rPr lang="cs-CZ" dirty="0" smtClean="0"/>
              <a:t>obecné rovině je to vize a mise podniku, v konkrétnějším vyjádření pak záměr a cíle.</a:t>
            </a:r>
          </a:p>
          <a:p>
            <a:pPr>
              <a:buFont typeface="Arial" pitchFamily="34" charset="0"/>
              <a:buChar char="•"/>
            </a:pPr>
            <a:r>
              <a:rPr lang="cs-CZ" dirty="0" smtClean="0"/>
              <a:t>Vize - vyjadřuje to, čím by podnik měl být. Je zaměřena do budoucnosti a představuje určité aspirace.</a:t>
            </a:r>
          </a:p>
          <a:p>
            <a:pPr>
              <a:buFont typeface="Arial" pitchFamily="34" charset="0"/>
              <a:buChar char="•"/>
            </a:pPr>
            <a:r>
              <a:rPr lang="cs-CZ" dirty="0" smtClean="0"/>
              <a:t>Mise ( =označovaná někdy přímo jako poslání) - je zformulovaná a napsaná vize a obsahuje navíc i pohled do minulosti firmy (proč firma vznikla). </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Efektivně formulované poslání</a:t>
            </a:r>
            <a:endParaRPr lang="cs-CZ" dirty="0"/>
          </a:p>
        </p:txBody>
      </p:sp>
      <p:sp>
        <p:nvSpPr>
          <p:cNvPr id="3" name="Zástupný symbol pro obsah 2"/>
          <p:cNvSpPr>
            <a:spLocks noGrp="1"/>
          </p:cNvSpPr>
          <p:nvPr>
            <p:ph idx="1"/>
          </p:nvPr>
        </p:nvSpPr>
        <p:spPr>
          <a:xfrm>
            <a:off x="457200" y="1905000"/>
            <a:ext cx="8229600" cy="4667272"/>
          </a:xfrm>
        </p:spPr>
        <p:txBody>
          <a:bodyPr/>
          <a:lstStyle/>
          <a:p>
            <a:pPr lvl="0">
              <a:buFont typeface="Arial" pitchFamily="34" charset="0"/>
              <a:buChar char="•"/>
            </a:pPr>
            <a:r>
              <a:rPr lang="cs-CZ" b="1" dirty="0" smtClean="0"/>
              <a:t>Tržní </a:t>
            </a:r>
            <a:r>
              <a:rPr lang="cs-CZ" b="1" dirty="0" smtClean="0"/>
              <a:t>orientace </a:t>
            </a:r>
            <a:r>
              <a:rPr lang="cs-CZ" dirty="0" smtClean="0"/>
              <a:t>- </a:t>
            </a:r>
            <a:r>
              <a:rPr lang="cs-CZ" dirty="0" smtClean="0"/>
              <a:t>vymezení </a:t>
            </a:r>
            <a:r>
              <a:rPr lang="cs-CZ" dirty="0" smtClean="0"/>
              <a:t>podniku ve vztahu k trhu, na kterém působí, nebo ve vztahu ke skupinám zákazníků, kterým slouží.</a:t>
            </a:r>
          </a:p>
          <a:p>
            <a:pPr lvl="0">
              <a:buFont typeface="Arial" pitchFamily="34" charset="0"/>
              <a:buChar char="•"/>
            </a:pPr>
            <a:r>
              <a:rPr lang="cs-CZ" b="1" dirty="0" smtClean="0"/>
              <a:t>Realizovatelnost </a:t>
            </a:r>
            <a:r>
              <a:rPr lang="cs-CZ" dirty="0" smtClean="0"/>
              <a:t>- optimální vymezení předmětu činnosti, které podniku umožní růst, ale nedostane podnik za hranici jeho vývojových možností</a:t>
            </a:r>
          </a:p>
          <a:p>
            <a:pPr lvl="0">
              <a:buFont typeface="Arial" pitchFamily="34" charset="0"/>
              <a:buChar char="•"/>
            </a:pPr>
            <a:r>
              <a:rPr lang="cs-CZ" b="1" dirty="0" smtClean="0"/>
              <a:t>Motivace </a:t>
            </a:r>
            <a:r>
              <a:rPr lang="cs-CZ" dirty="0" smtClean="0"/>
              <a:t>- zesilování pocitu zaměstnanců, že jejich úsilí je významné a přispívá k blahobytu společnosti.</a:t>
            </a:r>
          </a:p>
          <a:p>
            <a:pPr lvl="0">
              <a:buFont typeface="Arial" pitchFamily="34" charset="0"/>
              <a:buChar char="•"/>
            </a:pPr>
            <a:r>
              <a:rPr lang="cs-CZ" b="1" dirty="0" smtClean="0"/>
              <a:t>Specifikace </a:t>
            </a:r>
            <a:r>
              <a:rPr lang="cs-CZ" dirty="0" smtClean="0"/>
              <a:t>- vyjádření hodnotového systému podniku, vztahu k zákazníkům, dodavatelům, distributorům, konkurentům apod</a:t>
            </a:r>
            <a:r>
              <a:rPr lang="cs-CZ" dirty="0" smtClean="0"/>
              <a:t>.</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pro formulaci poslání</a:t>
            </a:r>
            <a:endParaRPr lang="cs-CZ" dirty="0"/>
          </a:p>
        </p:txBody>
      </p:sp>
      <p:sp>
        <p:nvSpPr>
          <p:cNvPr id="3" name="Zástupný symbol pro obsah 2"/>
          <p:cNvSpPr>
            <a:spLocks noGrp="1"/>
          </p:cNvSpPr>
          <p:nvPr>
            <p:ph idx="1"/>
          </p:nvPr>
        </p:nvSpPr>
        <p:spPr/>
        <p:txBody>
          <a:bodyPr/>
          <a:lstStyle/>
          <a:p>
            <a:pPr lvl="0">
              <a:buFont typeface="+mj-lt"/>
              <a:buAutoNum type="arabicPeriod"/>
            </a:pPr>
            <a:r>
              <a:rPr lang="cs-CZ" sz="1800" dirty="0" smtClean="0"/>
              <a:t>Zákazníci. Kdo jsou zákazníci podniku?</a:t>
            </a:r>
          </a:p>
          <a:p>
            <a:pPr lvl="0">
              <a:buFont typeface="+mj-lt"/>
              <a:buAutoNum type="arabicPeriod"/>
            </a:pPr>
            <a:r>
              <a:rPr lang="cs-CZ" sz="1800" dirty="0" smtClean="0"/>
              <a:t>Výrobek nebo služba. Jaké jsou nosné výrobky/služby podniku?</a:t>
            </a:r>
          </a:p>
          <a:p>
            <a:pPr lvl="0">
              <a:buFont typeface="+mj-lt"/>
              <a:buAutoNum type="arabicPeriod"/>
            </a:pPr>
            <a:r>
              <a:rPr lang="cs-CZ" sz="1800" dirty="0" smtClean="0"/>
              <a:t>Trh. Na jakém trhu podnik soutěží?</a:t>
            </a:r>
          </a:p>
          <a:p>
            <a:pPr lvl="0">
              <a:buFont typeface="+mj-lt"/>
              <a:buAutoNum type="arabicPeriod"/>
            </a:pPr>
            <a:r>
              <a:rPr lang="cs-CZ" sz="1800" dirty="0" smtClean="0"/>
              <a:t>Technologie. Je technologie středem zájmu podniku?</a:t>
            </a:r>
          </a:p>
          <a:p>
            <a:pPr lvl="0">
              <a:buFont typeface="+mj-lt"/>
              <a:buAutoNum type="arabicPeriod"/>
            </a:pPr>
            <a:r>
              <a:rPr lang="cs-CZ" sz="1800" dirty="0" smtClean="0"/>
              <a:t>Zájem o přežití, růst a profitabilitu. Má podnik definované ekonomické cíle?</a:t>
            </a:r>
          </a:p>
          <a:p>
            <a:pPr lvl="0">
              <a:buFont typeface="+mj-lt"/>
              <a:buAutoNum type="arabicPeriod"/>
            </a:pPr>
            <a:r>
              <a:rPr lang="cs-CZ" sz="1800" dirty="0" smtClean="0"/>
              <a:t>Filosofie. Jaké jsou základní hodnoty, aspirace a filosofické priority podniku?</a:t>
            </a:r>
          </a:p>
          <a:p>
            <a:pPr lvl="0">
              <a:buFont typeface="+mj-lt"/>
              <a:buAutoNum type="arabicPeriod"/>
            </a:pPr>
            <a:r>
              <a:rPr lang="cs-CZ" sz="1800" dirty="0" err="1" smtClean="0"/>
              <a:t>Sebekoncepce</a:t>
            </a:r>
            <a:r>
              <a:rPr lang="cs-CZ" sz="1800" dirty="0" smtClean="0"/>
              <a:t>. Čím se podnik výrazně liší od jiných, v čem je jeho konkurenční výhoda?</a:t>
            </a:r>
          </a:p>
          <a:p>
            <a:pPr lvl="0">
              <a:buFont typeface="+mj-lt"/>
              <a:buAutoNum type="arabicPeriod"/>
            </a:pPr>
            <a:r>
              <a:rPr lang="cs-CZ" sz="1800" dirty="0" smtClean="0"/>
              <a:t>Vztah k veřejnosti. Zohledňuje podnik zájmy společnosti/komunity, ochranu životního prostředí?</a:t>
            </a:r>
          </a:p>
          <a:p>
            <a:pPr lvl="0">
              <a:buFont typeface="+mj-lt"/>
              <a:buAutoNum type="arabicPeriod"/>
            </a:pPr>
            <a:r>
              <a:rPr lang="cs-CZ" sz="1800" dirty="0" smtClean="0"/>
              <a:t>Vztah k zaměstnancům. Jsou zaměstnanci považováni za hodnotný zdroj podniku</a:t>
            </a:r>
            <a:r>
              <a:rPr lang="cs-CZ" sz="1800" dirty="0" smtClean="0"/>
              <a:t>?</a:t>
            </a:r>
            <a:endParaRPr lang="cs-CZ" sz="1800" dirty="0"/>
          </a:p>
        </p:txBody>
      </p:sp>
    </p:spTree>
  </p:cSld>
  <p:clrMapOvr>
    <a:masterClrMapping/>
  </p:clrMapOvr>
</p:sld>
</file>

<file path=ppt/theme/theme1.xml><?xml version="1.0" encoding="utf-8"?>
<a:theme xmlns:a="http://schemas.openxmlformats.org/drawingml/2006/main" name="Kerio_PowerPoint_Template_2008-2">
  <a:themeElements>
    <a:clrScheme name="Kerio PowerPoint Template Color Theme">
      <a:dk1>
        <a:sysClr val="windowText" lastClr="000000"/>
      </a:dk1>
      <a:lt1>
        <a:srgbClr val="FFFFFF"/>
      </a:lt1>
      <a:dk2>
        <a:srgbClr val="FFFFFF"/>
      </a:dk2>
      <a:lt2>
        <a:srgbClr val="FFFFFF"/>
      </a:lt2>
      <a:accent1>
        <a:srgbClr val="112266"/>
      </a:accent1>
      <a:accent2>
        <a:srgbClr val="777777"/>
      </a:accent2>
      <a:accent3>
        <a:srgbClr val="546882"/>
      </a:accent3>
      <a:accent4>
        <a:srgbClr val="E74740"/>
      </a:accent4>
      <a:accent5>
        <a:srgbClr val="0096C9"/>
      </a:accent5>
      <a:accent6>
        <a:srgbClr val="77B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Kerio_PowerPoint_Template_2008-2</Template>
  <TotalTime>97</TotalTime>
  <Words>4228</Words>
  <Application>Microsoft Macintosh PowerPoint</Application>
  <PresentationFormat>Předvádění na obrazovce (4:3)</PresentationFormat>
  <Paragraphs>437</Paragraphs>
  <Slides>49</Slides>
  <Notes>16</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Kerio_PowerPoint_Template_2008-2</vt:lpstr>
      <vt:lpstr>Strategické řízení podniku, podniková strategie</vt:lpstr>
      <vt:lpstr>Podnik</vt:lpstr>
      <vt:lpstr>Cíle podniku</vt:lpstr>
      <vt:lpstr>Strategie</vt:lpstr>
      <vt:lpstr>Strategický management</vt:lpstr>
      <vt:lpstr>Integrovaný model procesu strategického řízení</vt:lpstr>
      <vt:lpstr>Poslání podniku</vt:lpstr>
      <vt:lpstr>Efektivně formulované poslání</vt:lpstr>
      <vt:lpstr>Otázky pro formulaci poslání</vt:lpstr>
      <vt:lpstr>Záměry a cíle podniku</vt:lpstr>
      <vt:lpstr>Proces formulace podnikové strategie</vt:lpstr>
      <vt:lpstr>Analýza vnějšího prostředí</vt:lpstr>
      <vt:lpstr>Porterův model pěti sil</vt:lpstr>
      <vt:lpstr>STEP analýza</vt:lpstr>
      <vt:lpstr>Společenské faktory</vt:lpstr>
      <vt:lpstr>Technologické faktory</vt:lpstr>
      <vt:lpstr>Ekonomické faktory</vt:lpstr>
      <vt:lpstr>Politické faktory</vt:lpstr>
      <vt:lpstr>Analýza vnitřního prostředí podniku</vt:lpstr>
      <vt:lpstr>Portfolio metody</vt:lpstr>
      <vt:lpstr>Matice BCG (Boston Consulting Group) </vt:lpstr>
      <vt:lpstr>Analýza zájmových skupin</vt:lpstr>
      <vt:lpstr>A. Kulturní kontext</vt:lpstr>
      <vt:lpstr>a) Hodnoty společnosti</vt:lpstr>
      <vt:lpstr>b) Organizované skupiny</vt:lpstr>
      <vt:lpstr>Interní vlivy</vt:lpstr>
      <vt:lpstr>B. Politický kontext</vt:lpstr>
      <vt:lpstr>Analýza zájmových skupin - metodický přístup</vt:lpstr>
      <vt:lpstr>Cíl analýzy zájmových skupin</vt:lpstr>
      <vt:lpstr>Identifikace zájmových skupin</vt:lpstr>
      <vt:lpstr>Identifikace a testování předpokladů o zájmových skupinách</vt:lpstr>
      <vt:lpstr>Příklady zájmových skupin a jejich požadavků</vt:lpstr>
      <vt:lpstr>Výsledek analýzy zájmových skupin</vt:lpstr>
      <vt:lpstr>SWOT analýza</vt:lpstr>
      <vt:lpstr>Silné stránky:</vt:lpstr>
      <vt:lpstr>Slabé stránky</vt:lpstr>
      <vt:lpstr>Příležitosti</vt:lpstr>
      <vt:lpstr>Ohrožení</vt:lpstr>
      <vt:lpstr>SWOT matice  Výsledkem SWOT analýzy je vymezení pozice podniku pomocí SWOT matice </vt:lpstr>
      <vt:lpstr>Zhodnocení faktorů ovlivňujících podnik</vt:lpstr>
      <vt:lpstr>Volba strategie </vt:lpstr>
      <vt:lpstr>Generování strategických alternativ</vt:lpstr>
      <vt:lpstr>Kategorie alternativ</vt:lpstr>
      <vt:lpstr>Organizační procesy podporující generování alternativ</vt:lpstr>
      <vt:lpstr>Porovnání a hodnocení strategických alternativ</vt:lpstr>
      <vt:lpstr>Výběr alternativy jako budoucí strategie</vt:lpstr>
      <vt:lpstr>Typologie strategií (podle Ansoffa)</vt:lpstr>
      <vt:lpstr>Základní typy strategií</vt:lpstr>
      <vt:lpstr>Integrovaný model strategických alternativ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Strategické řízení podniku, podniková strategie</dc:title>
  <dc:creator>vpergl</dc:creator>
  <cp:lastModifiedBy>vpergl</cp:lastModifiedBy>
  <cp:revision>64</cp:revision>
  <dcterms:created xsi:type="dcterms:W3CDTF">2009-02-23T21:29:08Z</dcterms:created>
  <dcterms:modified xsi:type="dcterms:W3CDTF">2009-02-23T23:07:15Z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0x010100FDE5D97C65F0CF43BA4E1C6DCE0BB79B</vt:lpwstr>
  </property>
  <property fmtid="{D5CDD505-2E9C-101B-9397-08002B2CF9AE}" pid="3" name="Description0">
    <vt:lpwstr>Kerio PowerPoint Template 2008-2</vt:lpwstr>
  </property>
</Properties>
</file>