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62" r:id="rId3"/>
    <p:sldId id="306" r:id="rId4"/>
    <p:sldId id="303" r:id="rId5"/>
    <p:sldId id="302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4" r:id="rId33"/>
    <p:sldId id="333" r:id="rId34"/>
    <p:sldId id="338" r:id="rId35"/>
    <p:sldId id="339" r:id="rId36"/>
  </p:sldIdLst>
  <p:sldSz cx="10080625" cy="7559675"/>
  <p:notesSz cx="6811963" cy="9942513"/>
  <p:defaultTextStyle>
    <a:defPPr>
      <a:defRPr lang="en-GB"/>
    </a:defPPr>
    <a:lvl1pPr algn="l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1pPr>
    <a:lvl2pPr marL="457200" algn="l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2pPr>
    <a:lvl3pPr marL="914400" algn="l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3pPr>
    <a:lvl4pPr marL="1371600" algn="l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4pPr>
    <a:lvl5pPr marL="1828800" algn="l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rgbClr val="FF6600"/>
        </a:solidFill>
        <a:latin typeface="EurostileCE" pitchFamily="2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0" autoAdjust="0"/>
  </p:normalViewPr>
  <p:slideViewPr>
    <p:cSldViewPr>
      <p:cViewPr>
        <p:scale>
          <a:sx n="84" d="100"/>
          <a:sy n="84" d="100"/>
        </p:scale>
        <p:origin x="-1518" y="-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046" y="-114"/>
      </p:cViewPr>
      <p:guideLst>
        <p:guide orient="horz" pos="2847"/>
        <p:guide pos="189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126" cy="49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17" tIns="42958" rIns="85917" bIns="42958" numCol="1" anchor="t" anchorCtr="0" compatLnSpc="1">
            <a:prstTxWarp prst="textNoShape">
              <a:avLst/>
            </a:prstTxWarp>
          </a:bodyPr>
          <a:lstStyle>
            <a:lvl1pPr defTabSz="858401" eaLnBrk="0">
              <a:buClrTx/>
              <a:buSzTx/>
              <a:buFontTx/>
              <a:buNone/>
              <a:defRPr sz="11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837" y="0"/>
            <a:ext cx="2951532" cy="49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17" tIns="42958" rIns="85917" bIns="42958" numCol="1" anchor="t" anchorCtr="0" compatLnSpc="1">
            <a:prstTxWarp prst="textNoShape">
              <a:avLst/>
            </a:prstTxWarp>
          </a:bodyPr>
          <a:lstStyle>
            <a:lvl1pPr algn="r" defTabSz="858401" eaLnBrk="0">
              <a:buClrTx/>
              <a:buSzTx/>
              <a:buFontTx/>
              <a:buNone/>
              <a:defRPr sz="11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841"/>
            <a:ext cx="2953126" cy="49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17" tIns="42958" rIns="85917" bIns="42958" numCol="1" anchor="b" anchorCtr="0" compatLnSpc="1">
            <a:prstTxWarp prst="textNoShape">
              <a:avLst/>
            </a:prstTxWarp>
          </a:bodyPr>
          <a:lstStyle>
            <a:lvl1pPr defTabSz="858401" eaLnBrk="0">
              <a:buClrTx/>
              <a:buSzTx/>
              <a:buFontTx/>
              <a:buNone/>
              <a:defRPr sz="11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837" y="9442841"/>
            <a:ext cx="2951532" cy="49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17" tIns="42958" rIns="85917" bIns="42958" numCol="1" anchor="b" anchorCtr="0" compatLnSpc="1">
            <a:prstTxWarp prst="textNoShape">
              <a:avLst/>
            </a:prstTxWarp>
          </a:bodyPr>
          <a:lstStyle>
            <a:lvl1pPr algn="r" defTabSz="858401" eaLnBrk="0">
              <a:buClrTx/>
              <a:buSzTx/>
              <a:buFontTx/>
              <a:buNone/>
              <a:defRPr sz="11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526A188-8D9A-4D15-BC9F-D85F9AA61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995363"/>
            <a:ext cx="4545013" cy="3408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9654" y="4732560"/>
            <a:ext cx="4739034" cy="378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39654" y="4732560"/>
            <a:ext cx="4739034" cy="3784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39654" y="4732560"/>
            <a:ext cx="4739034" cy="3784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39654" y="4732560"/>
            <a:ext cx="4739034" cy="3784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39654" y="4732560"/>
            <a:ext cx="4739034" cy="3784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10C60-9814-4B21-98A7-0C4607386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BDE2B-79BF-4863-A446-B80DA9F70D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97DDC-067E-4537-90C9-C4C8328683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49C20-89E3-4EA1-901A-D9B24F6A74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D7C6-A20B-46A5-A9A5-D3E9360E5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188A-F632-4746-A5ED-5E1177CB2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B6849-6C77-4CE6-B40D-8DAB73A5C5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D4194-4263-4056-98B0-6057D9417B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E0EB-C4FB-4323-AB08-89E71818A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F4D17-CFA7-4A3E-9F70-91F1FB965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95A4-9F44-463B-936D-EEDD482A4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0080625" cy="7559675"/>
        </p:xfrm>
        <a:graphic>
          <a:graphicData uri="http://schemas.openxmlformats.org/presentationml/2006/ole">
            <p:oleObj spid="_x0000_s1026" name="Image" r:id="rId14" imgW="13003175" imgH="9752381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15367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6pPr>
      <a:lvl7pPr marL="19939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7pPr>
      <a:lvl8pPr marL="24511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8pPr>
      <a:lvl9pPr marL="2908300" indent="-215900" algn="l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9pPr>
    </p:titleStyle>
    <p:bodyStyle>
      <a:lvl1pPr marL="431800" indent="-32385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4988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5E9C363-52CF-4083-8A6C-57BF023AFB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mailto:vpergl@kerio.com" TargetMode="Externa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il.cz/ITIL/discipliny_availability_management.html" TargetMode="External"/><Relationship Id="rId13" Type="http://schemas.openxmlformats.org/officeDocument/2006/relationships/hyperlink" Target="http://www.itil.cz/ITIL/discipliny_release_management.html" TargetMode="External"/><Relationship Id="rId3" Type="http://schemas.openxmlformats.org/officeDocument/2006/relationships/hyperlink" Target="http://www.itil.cz/ITIL/discipliny_service_desk.html" TargetMode="External"/><Relationship Id="rId7" Type="http://schemas.openxmlformats.org/officeDocument/2006/relationships/hyperlink" Target="http://www.itil.cz/ITIL/discipliny_incident_management%20.html" TargetMode="External"/><Relationship Id="rId12" Type="http://schemas.openxmlformats.org/officeDocument/2006/relationships/hyperlink" Target="http://www.itil.cz/ITIL/discipliny_financial_management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il.cz/ITIL/discipliny_capacity_management.html" TargetMode="External"/><Relationship Id="rId11" Type="http://schemas.openxmlformats.org/officeDocument/2006/relationships/hyperlink" Target="http://www.itil.cz/ITIL/discipliny_change_management.html" TargetMode="External"/><Relationship Id="rId5" Type="http://schemas.openxmlformats.org/officeDocument/2006/relationships/hyperlink" Target="http://www.itil.cz/ITIL/discipliny_configuration_management.html" TargetMode="External"/><Relationship Id="rId10" Type="http://schemas.openxmlformats.org/officeDocument/2006/relationships/hyperlink" Target="http://www.itil.cz/ITIL/discipliny_service_continuity_management.html" TargetMode="External"/><Relationship Id="rId4" Type="http://schemas.openxmlformats.org/officeDocument/2006/relationships/hyperlink" Target="http://www.itil.cz/ITIL/discipliny_service_level_management.html" TargetMode="External"/><Relationship Id="rId9" Type="http://schemas.openxmlformats.org/officeDocument/2006/relationships/hyperlink" Target="http://www.itil.cz/ITIL/discipliny_problem_management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0" y="0"/>
          <a:ext cx="10080625" cy="7559675"/>
        </p:xfrm>
        <a:graphic>
          <a:graphicData uri="http://schemas.openxmlformats.org/presentationml/2006/ole">
            <p:oleObj spid="_x0000_s2050" name="Image" r:id="rId4" imgW="13003175" imgH="9752381" progId="">
              <p:embed/>
            </p:oleObj>
          </a:graphicData>
        </a:graphic>
      </p:graphicFrame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39718" y="2484437"/>
            <a:ext cx="9144064" cy="23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SI, SE, IT, IS, ITIL, SPICE,…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aneb lehký úvod do SI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4824413" y="6227763"/>
            <a:ext cx="5040312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>
                <a:solidFill>
                  <a:schemeClr val="accent2"/>
                </a:solidFill>
              </a:rPr>
              <a:t>Václav Pergl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>
                <a:solidFill>
                  <a:schemeClr val="accent2"/>
                </a:solidFill>
              </a:rPr>
              <a:t>Kerio Technologies s.r.o., Plzeň</a:t>
            </a:r>
            <a:endParaRPr lang="cs-CZ" sz="2400" b="0">
              <a:solidFill>
                <a:schemeClr val="accent2"/>
              </a:solidFill>
              <a:hlinkClick r:id="rId5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Efekty systémové integrace</a:t>
            </a: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zkrácení celkové doby reakce podniku na podněty z okolí,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využití progresivních metod řízení podnikových zdrojů a procesů,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efektivní propojení s okolím,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integrace firemního </a:t>
            </a:r>
            <a:r>
              <a:rPr lang="cs-CZ" sz="3200" dirty="0" err="1" smtClean="0"/>
              <a:t>know</a:t>
            </a:r>
            <a:r>
              <a:rPr lang="cs-CZ" sz="3200" dirty="0" smtClean="0"/>
              <a:t>-</a:t>
            </a:r>
            <a:r>
              <a:rPr lang="cs-CZ" sz="3200" dirty="0" err="1" smtClean="0"/>
              <a:t>how</a:t>
            </a:r>
            <a:r>
              <a:rPr lang="cs-CZ" sz="3200" dirty="0" smtClean="0"/>
              <a:t>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integrace služeb zákazníka,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200" dirty="0" smtClean="0"/>
              <a:t>snížení chybovosti a nekonzistencí informací minimalizací jejich duplicitního zpracování nebo duplicitního uložení.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Rizika systémové integrace</a:t>
            </a: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208069"/>
            <a:ext cx="9072563" cy="5545156"/>
          </a:xfrm>
        </p:spPr>
        <p:txBody>
          <a:bodyPr/>
          <a:lstStyle/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600" dirty="0" smtClean="0"/>
              <a:t>vyšší závislost podniku na externích dodavatelích komponent a služeb IS/IT,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600" dirty="0" smtClean="0"/>
              <a:t>vyšší složitost systémů a s tím související nároky na projekci a přípravu řešitelů,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600" dirty="0" smtClean="0"/>
              <a:t>stoupající nároky na uživatele,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r>
              <a:rPr lang="cs-CZ" sz="3600" dirty="0" smtClean="0"/>
              <a:t>větší a rychlejší dopad případných havárií a výpadků systému, virového ohrožení, chyby lidského faktoru.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endParaRPr lang="cs-CZ" sz="3600" dirty="0" smtClean="0"/>
          </a:p>
          <a:p>
            <a:pPr>
              <a:buFont typeface="Monotype Sorts" pitchFamily="2" charset="2"/>
              <a:buNone/>
            </a:pPr>
            <a:r>
              <a:rPr lang="cs-CZ" sz="3600" b="1" dirty="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cs-CZ" sz="3600" b="1" dirty="0" smtClean="0">
                <a:solidFill>
                  <a:srgbClr val="FF0000"/>
                </a:solidFill>
              </a:rPr>
              <a:t> nové nároky na řízení IS/IT</a:t>
            </a:r>
            <a:endParaRPr lang="cs-CZ" sz="3600" dirty="0" smtClean="0">
              <a:solidFill>
                <a:srgbClr val="FF0000"/>
              </a:solidFill>
            </a:endParaRPr>
          </a:p>
          <a:p>
            <a:endParaRPr lang="cs-CZ" sz="3600" dirty="0" smtClean="0"/>
          </a:p>
          <a:p>
            <a:pPr lvl="1">
              <a:spcAft>
                <a:spcPts val="200"/>
              </a:spcAft>
              <a:buNone/>
            </a:pP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Metodika MDIS</a:t>
            </a:r>
            <a:b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cs-CZ" sz="2400" dirty="0" smtClean="0"/>
              <a:t>usnadňuje pochopení analýzu a řízení rozvoje IS/IT</a:t>
            </a:r>
            <a:br>
              <a:rPr lang="cs-CZ" sz="2400" dirty="0" smtClean="0"/>
            </a:br>
            <a:endParaRPr lang="cs-CZ" sz="2400" dirty="0" smtClean="0"/>
          </a:p>
          <a:p>
            <a:pPr>
              <a:lnSpc>
                <a:spcPct val="70000"/>
              </a:lnSpc>
            </a:pPr>
            <a:r>
              <a:rPr lang="cs-CZ" sz="2400" dirty="0" smtClean="0"/>
              <a:t>skládá se z:</a:t>
            </a:r>
          </a:p>
          <a:p>
            <a:pPr marL="533400" lvl="1" indent="0">
              <a:lnSpc>
                <a:spcPct val="70000"/>
              </a:lnSpc>
            </a:pPr>
            <a:r>
              <a:rPr lang="cs-CZ" sz="2400" dirty="0" smtClean="0"/>
              <a:t> 5 základních principů řízení</a:t>
            </a:r>
          </a:p>
          <a:p>
            <a:pPr marL="533400" lvl="1" indent="0">
              <a:lnSpc>
                <a:spcPct val="70000"/>
              </a:lnSpc>
            </a:pPr>
            <a:r>
              <a:rPr lang="cs-CZ" sz="2400" dirty="0" smtClean="0"/>
              <a:t> 6 navzájem propojených konceptů řízení</a:t>
            </a:r>
            <a:br>
              <a:rPr lang="cs-CZ" sz="2400" dirty="0" smtClean="0"/>
            </a:br>
            <a:r>
              <a:rPr lang="cs-CZ" sz="2400" dirty="0" smtClean="0"/>
              <a:t>    (koncepty respektují základní principy řízení)</a:t>
            </a:r>
          </a:p>
          <a:p>
            <a:pPr marL="533400" lvl="1" indent="0">
              <a:lnSpc>
                <a:spcPct val="70000"/>
              </a:lnSpc>
              <a:buFont typeface="Monotype Sorts" pitchFamily="2" charset="2"/>
              <a:buNone/>
            </a:pPr>
            <a:r>
              <a:rPr lang="cs-CZ" sz="2400" dirty="0" smtClean="0"/>
              <a:t> </a:t>
            </a:r>
          </a:p>
          <a:p>
            <a:pPr>
              <a:lnSpc>
                <a:spcPct val="70000"/>
              </a:lnSpc>
            </a:pPr>
            <a:r>
              <a:rPr lang="cs-CZ" sz="2400" dirty="0" smtClean="0"/>
              <a:t>metodika je otevřená - koncepty i principy se vyvíjejí spolu s </a:t>
            </a:r>
            <a:r>
              <a:rPr lang="cs-CZ" sz="2400" dirty="0" smtClean="0">
                <a:solidFill>
                  <a:schemeClr val="tx1"/>
                </a:solidFill>
              </a:rPr>
              <a:t>vývojem:</a:t>
            </a:r>
          </a:p>
          <a:p>
            <a:pPr marL="952500" lvl="2">
              <a:lnSpc>
                <a:spcPct val="70000"/>
              </a:lnSpc>
            </a:pPr>
            <a:r>
              <a:rPr lang="cs-CZ" dirty="0" smtClean="0">
                <a:solidFill>
                  <a:schemeClr val="tx1"/>
                </a:solidFill>
              </a:rPr>
              <a:t> hospodářského prostředí</a:t>
            </a:r>
          </a:p>
          <a:p>
            <a:pPr marL="952500" lvl="2">
              <a:lnSpc>
                <a:spcPct val="70000"/>
              </a:lnSpc>
            </a:pPr>
            <a:r>
              <a:rPr lang="cs-CZ" dirty="0" smtClean="0">
                <a:solidFill>
                  <a:schemeClr val="tx1"/>
                </a:solidFill>
              </a:rPr>
              <a:t> informačních technologií</a:t>
            </a:r>
          </a:p>
          <a:p>
            <a:pPr marL="952500" lvl="2">
              <a:lnSpc>
                <a:spcPct val="70000"/>
              </a:lnSpc>
            </a:pPr>
            <a:r>
              <a:rPr lang="cs-CZ" dirty="0" smtClean="0">
                <a:solidFill>
                  <a:schemeClr val="tx1"/>
                </a:solidFill>
              </a:rPr>
              <a:t> metod řízení</a:t>
            </a:r>
          </a:p>
          <a:p>
            <a:pPr marL="533400" lvl="1" indent="0"/>
            <a:endParaRPr lang="cs-CZ" dirty="0" smtClean="0"/>
          </a:p>
          <a:p>
            <a:pPr marL="533400" lvl="1" indent="0">
              <a:buFont typeface="Monotype Sorts" pitchFamily="2" charset="2"/>
              <a:buNone/>
            </a:pPr>
            <a:r>
              <a:rPr lang="cs-CZ" dirty="0" smtClean="0"/>
              <a:t> 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Principy a koncepty MDIS</a:t>
            </a: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5373710"/>
          </a:xfrm>
        </p:spPr>
        <p:txBody>
          <a:bodyPr/>
          <a:lstStyle/>
          <a:p>
            <a:r>
              <a:rPr lang="cs-CZ" b="1" dirty="0" smtClean="0">
                <a:solidFill>
                  <a:srgbClr val="FF3300"/>
                </a:solidFill>
              </a:rPr>
              <a:t>princip</a:t>
            </a:r>
            <a:r>
              <a:rPr lang="cs-CZ" dirty="0" smtClean="0"/>
              <a:t> = pravidla uplatňovaná ve všech konceptech;   jsou základem pro metody, techniky a nástroje řízení</a:t>
            </a:r>
            <a:endParaRPr lang="cs-CZ" sz="1400" dirty="0" smtClean="0"/>
          </a:p>
          <a:p>
            <a:r>
              <a:rPr lang="cs-CZ" b="1" dirty="0" smtClean="0">
                <a:solidFill>
                  <a:srgbClr val="FF3300"/>
                </a:solidFill>
              </a:rPr>
              <a:t>5 základních principů metodiky MDIS:</a:t>
            </a:r>
          </a:p>
          <a:p>
            <a:pPr marL="533400" lvl="1" indent="0"/>
            <a:r>
              <a:rPr lang="cs-CZ" dirty="0" smtClean="0"/>
              <a:t> integrace </a:t>
            </a:r>
          </a:p>
          <a:p>
            <a:pPr marL="533400" lvl="1" indent="0"/>
            <a:r>
              <a:rPr lang="cs-CZ" dirty="0" smtClean="0"/>
              <a:t> </a:t>
            </a:r>
            <a:r>
              <a:rPr lang="cs-CZ" dirty="0" err="1" smtClean="0"/>
              <a:t>multidimenzionalita</a:t>
            </a:r>
            <a:endParaRPr lang="cs-CZ" dirty="0" smtClean="0"/>
          </a:p>
          <a:p>
            <a:pPr marL="533400" lvl="1" indent="0"/>
            <a:r>
              <a:rPr lang="cs-CZ" dirty="0" smtClean="0"/>
              <a:t> standardizace</a:t>
            </a:r>
          </a:p>
          <a:p>
            <a:pPr marL="533400" lvl="1" indent="0"/>
            <a:r>
              <a:rPr lang="cs-CZ" dirty="0" smtClean="0"/>
              <a:t> kooperace (outsourcing)</a:t>
            </a:r>
          </a:p>
          <a:p>
            <a:pPr marL="533400" lvl="1" indent="0"/>
            <a:r>
              <a:rPr lang="cs-CZ" dirty="0" smtClean="0"/>
              <a:t> měření (metriky)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Principy a koncepty MDIS</a:t>
            </a: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3300"/>
                </a:solidFill>
              </a:rPr>
              <a:t>koncept</a:t>
            </a:r>
            <a:r>
              <a:rPr lang="cs-CZ" dirty="0" smtClean="0"/>
              <a:t> - model řízení dle určitého hlediska</a:t>
            </a:r>
          </a:p>
          <a:p>
            <a:r>
              <a:rPr lang="cs-CZ" b="1" dirty="0" smtClean="0">
                <a:solidFill>
                  <a:srgbClr val="FF3300"/>
                </a:solidFill>
              </a:rPr>
              <a:t>6 základních konceptů metodiky MDIS:</a:t>
            </a:r>
          </a:p>
          <a:p>
            <a:pPr marL="533400" lvl="1" indent="0"/>
            <a:r>
              <a:rPr lang="cs-CZ" dirty="0" smtClean="0"/>
              <a:t> integrovaná architektura řízení firmy (model procesů)</a:t>
            </a:r>
          </a:p>
          <a:p>
            <a:pPr marL="533400" lvl="1" indent="0"/>
            <a:r>
              <a:rPr lang="cs-CZ" dirty="0" smtClean="0"/>
              <a:t> integrace znalostí</a:t>
            </a:r>
          </a:p>
          <a:p>
            <a:pPr marL="533400" lvl="1" indent="0"/>
            <a:r>
              <a:rPr lang="cs-CZ" dirty="0" smtClean="0"/>
              <a:t> integrace procesů, služeb a zdrojů</a:t>
            </a:r>
          </a:p>
          <a:p>
            <a:pPr marL="533400" lvl="1" indent="0"/>
            <a:r>
              <a:rPr lang="cs-CZ" dirty="0" smtClean="0"/>
              <a:t> integrace oblastí řízení</a:t>
            </a:r>
          </a:p>
          <a:p>
            <a:pPr marL="533400" lvl="1" indent="0"/>
            <a:r>
              <a:rPr lang="cs-CZ" dirty="0" smtClean="0"/>
              <a:t> rozvoj integrovaného IS/IT</a:t>
            </a:r>
          </a:p>
          <a:p>
            <a:pPr marL="533400" lvl="1" indent="0"/>
            <a:r>
              <a:rPr lang="cs-CZ" dirty="0" smtClean="0"/>
              <a:t> integrovaný systém řízení IS/IT</a:t>
            </a:r>
          </a:p>
          <a:p>
            <a:pPr marL="533400" lvl="1" indent="0"/>
            <a:endParaRPr lang="cs-CZ" sz="2400" dirty="0" smtClean="0"/>
          </a:p>
          <a:p>
            <a:endParaRPr lang="cs-CZ" sz="2800" dirty="0" smtClean="0"/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pPr>
              <a:defRPr/>
            </a:pPr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Integrace jako princip řízení             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528" y="1493821"/>
            <a:ext cx="9644130" cy="564360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každý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složitý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systém má mnoho komponent a mnoho vazeb mezi těmito komponentami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pravidla integrace: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identifikuj všechny vazby mezi komponentami, které jsou významné pro řešení problému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navrhni optimální charakteristiky každé vazby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3) uveď vazbu do optimálního stavu a neustále ji v tomto stavu udržuj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příklad: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IS se skládá minimálně z komponent - HW, SW, data a lidé. Vazba mezi HW a SW určuje - na kterých počítačích je instalován který software…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pPr>
              <a:defRPr/>
            </a:pPr>
            <a:r>
              <a:rPr lang="cs-CZ" sz="3200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Multidimenzionalita</a:t>
            </a:r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jako princip řízení                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každý složitý problém lze analyzovat, hodnotit a jeho řešení navrhovat z mnoha dimenzí (pohledů)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pravidla </a:t>
            </a:r>
            <a:r>
              <a:rPr lang="cs-CZ" sz="2400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multidimenzionality</a:t>
            </a: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identifikuj všechny dimenze ovlivňující řešení problému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vyřeš problém nejdříve z pohledu každé dimenze odděleně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3) integruj separátní řešení do výsledného řešení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příklad:</a:t>
            </a:r>
            <a:r>
              <a:rPr lang="cs-CZ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pohledy na řešení IS mohou být: funkční, procesní, datový, organizační, legislativní, ekonomický, hardwarový, softwarový,...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pPr>
              <a:defRPr/>
            </a:pPr>
            <a:r>
              <a:rPr lang="cs-CZ" sz="36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Standardizace jako princip řízení              </a:t>
            </a:r>
            <a:endParaRPr lang="cs-CZ" sz="36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2383"/>
            <a:ext cx="9898096" cy="5786478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 některá řešení se vztahují zákony, směrnice, normy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opakované řešení problému se zjednoduší a zlevní, použijeme-li vlastní standardy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pravidla standardizace: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identifikuj mezi komponentami a jejich vazbami ty, které podléhají závazným standardům</a:t>
            </a:r>
          </a:p>
          <a:p>
            <a:pPr marL="860425" lvl="1" indent="-3270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aplikuj závazné standardy</a:t>
            </a:r>
          </a:p>
          <a:p>
            <a:pPr marL="860425" lvl="1" indent="-3270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3) identifikuj mezi komponentami a jejich vazbami ty, které je vhodné dále standardizovat</a:t>
            </a:r>
          </a:p>
          <a:p>
            <a:pPr marL="860425" lvl="1" indent="-327025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4) navrhni a aplikuj standardy pro tyto případy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příklad: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finanční SW musí respektovat daňové zákony, je vhodné standardizovat uživatelské rozhraní všech aplikací IS,…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Kooperace (outsourcing) jako princip řízení            </a:t>
            </a:r>
            <a:endParaRPr lang="cs-CZ" sz="2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422383"/>
            <a:ext cx="9072563" cy="533084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klíčem úspěchu v globální ekonomice je určit vlastní „unikátní“ znalosti a kompetence, o které se opře podnikatelský záměr a ostatní potřebné znalosti a kompetence získat od obchodních partnerů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pravidla kooperace (outsourcingu):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1) identifikuj svoje „unikátní“ znalosti, kompetence a zdroje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2) identifikuj ostatní potřebné znalosti, služby, zdroje,...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3) integruj interní a externí znalosti, služby a zdroje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příklad:</a:t>
            </a:r>
            <a:r>
              <a:rPr lang="cs-CZ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outsourcing podnikového stravování, outsourcing vývoje, resp. provozu</a:t>
            </a:r>
            <a:r>
              <a:rPr lang="cs-CZ" sz="24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IS/IT,...</a:t>
            </a:r>
          </a:p>
          <a:p>
            <a:pPr lvl="1">
              <a:spcAft>
                <a:spcPts val="200"/>
              </a:spcAft>
              <a:buFont typeface="Symbol" pitchFamily="18" charset="2"/>
              <a:buChar char="·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Měření (metriky) jako princip řízení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800" dirty="0" smtClean="0"/>
              <a:t>„Co nelze měřit nelze ani řídit“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pravidla měření: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dirty="0" smtClean="0"/>
              <a:t>1) identifikuj co je třeba měřit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dirty="0" smtClean="0"/>
              <a:t>2) navrhni vhodné metriky a jejich optimální hodnoty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dirty="0" smtClean="0"/>
              <a:t>3) měř a vyhodnocuj naměřené hodnoty metrik</a:t>
            </a:r>
          </a:p>
          <a:p>
            <a:pPr marL="860425" lvl="1" indent="-327025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cs-CZ" dirty="0" smtClean="0"/>
              <a:t>4) je-li hodnota mimo optimum - proveď zásah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příklad:</a:t>
            </a:r>
            <a:r>
              <a:rPr lang="cs-CZ" sz="2800" dirty="0" smtClean="0">
                <a:solidFill>
                  <a:srgbClr val="FFFF66"/>
                </a:solidFill>
              </a:rPr>
              <a:t> </a:t>
            </a:r>
            <a:r>
              <a:rPr lang="cs-CZ" sz="2800" dirty="0" smtClean="0"/>
              <a:t>zisk za uplynulý rok, finanční objem služeb realizovaných na trhu v ČR, dostupnost funkcí IS,...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10080625" cy="7559675"/>
        </p:xfrm>
        <a:graphic>
          <a:graphicData uri="http://schemas.openxmlformats.org/presentationml/2006/ole">
            <p:oleObj spid="_x0000_s3074" name="Image" r:id="rId4" imgW="13003175" imgH="9752381" progId="">
              <p:embed/>
            </p:oleObj>
          </a:graphicData>
        </a:graphic>
      </p:graphicFrame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519363" y="1187450"/>
            <a:ext cx="47529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SWEBOK</a:t>
            </a: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19138" y="2771775"/>
            <a:ext cx="8785225" cy="4157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SWEBOK </a:t>
            </a:r>
            <a:r>
              <a:rPr lang="cs-CZ" sz="2400" b="0" dirty="0" err="1">
                <a:solidFill>
                  <a:schemeClr val="tx1"/>
                </a:solidFill>
              </a:rPr>
              <a:t>Knowledge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 err="1">
                <a:solidFill>
                  <a:schemeClr val="tx1"/>
                </a:solidFill>
              </a:rPr>
              <a:t>Areas</a:t>
            </a:r>
            <a:r>
              <a:rPr lang="cs-CZ" sz="2400" b="0" dirty="0">
                <a:solidFill>
                  <a:schemeClr val="tx1"/>
                </a:solidFill>
              </a:rPr>
              <a:t> (</a:t>
            </a:r>
            <a:r>
              <a:rPr lang="cs-CZ" sz="2400" b="0" dirty="0" err="1">
                <a:solidFill>
                  <a:schemeClr val="tx1"/>
                </a:solidFill>
              </a:rPr>
              <a:t>KAs</a:t>
            </a:r>
            <a:r>
              <a:rPr lang="cs-CZ" sz="2400" b="0" dirty="0">
                <a:solidFill>
                  <a:schemeClr val="tx1"/>
                </a:solidFill>
              </a:rPr>
              <a:t>):</a:t>
            </a: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requirements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design</a:t>
            </a: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construction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testing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maintenance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configuration</a:t>
            </a:r>
            <a:r>
              <a:rPr lang="cs-CZ" sz="2400" b="0" dirty="0">
                <a:solidFill>
                  <a:schemeClr val="tx1"/>
                </a:solidFill>
              </a:rPr>
              <a:t> management</a:t>
            </a: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engineering</a:t>
            </a:r>
            <a:r>
              <a:rPr lang="cs-CZ" sz="2400" b="0" dirty="0">
                <a:solidFill>
                  <a:schemeClr val="tx1"/>
                </a:solidFill>
              </a:rPr>
              <a:t> management</a:t>
            </a: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engineering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 err="1">
                <a:solidFill>
                  <a:schemeClr val="tx1"/>
                </a:solidFill>
              </a:rPr>
              <a:t>process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engineering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 err="1">
                <a:solidFill>
                  <a:schemeClr val="tx1"/>
                </a:solidFill>
              </a:rPr>
              <a:t>tools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 err="1">
                <a:solidFill>
                  <a:schemeClr val="tx1"/>
                </a:solidFill>
              </a:rPr>
              <a:t>and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 err="1">
                <a:solidFill>
                  <a:schemeClr val="tx1"/>
                </a:solidFill>
              </a:rPr>
              <a:t>methods</a:t>
            </a:r>
            <a:endParaRPr lang="cs-CZ" sz="2400" b="0" dirty="0">
              <a:solidFill>
                <a:schemeClr val="tx1"/>
              </a:solidFill>
            </a:endParaRPr>
          </a:p>
          <a:p>
            <a:pPr lvl="1">
              <a:buSzTx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b="0" dirty="0">
                <a:solidFill>
                  <a:schemeClr val="tx1"/>
                </a:solidFill>
              </a:rPr>
              <a:t>Software </a:t>
            </a:r>
            <a:r>
              <a:rPr lang="cs-CZ" sz="2400" b="0" dirty="0" err="1">
                <a:solidFill>
                  <a:schemeClr val="tx1"/>
                </a:solidFill>
              </a:rPr>
              <a:t>quality</a:t>
            </a:r>
            <a:endParaRPr lang="cs-CZ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Integrovaná architektura řízení firmy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8" name="Object 7"/>
          <p:cNvGraphicFramePr>
            <a:graphicFrameLocks noChangeAspect="1"/>
          </p:cNvGraphicFramePr>
          <p:nvPr/>
        </p:nvGraphicFramePr>
        <p:xfrm>
          <a:off x="182527" y="1065193"/>
          <a:ext cx="7138873" cy="4929222"/>
        </p:xfrm>
        <a:graphic>
          <a:graphicData uri="http://schemas.openxmlformats.org/presentationml/2006/ole">
            <p:oleObj spid="_x0000_s34818" name="VISIO" r:id="rId3" imgW="7909200" imgH="5585040" progId="Visio.Drawing.11">
              <p:embed/>
            </p:oleObj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3966" y="6423043"/>
            <a:ext cx="6858048" cy="707886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  <a:buFont typeface="Symbol" pitchFamily="18" charset="2"/>
              <a:buNone/>
              <a:defRPr/>
            </a:pPr>
            <a:r>
              <a:rPr lang="cs-CZ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správný postup při řízení firmy:  cíle --&gt; produkt/služba --&gt;</a:t>
            </a:r>
            <a:br>
              <a:rPr lang="cs-CZ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proces --&gt; kooperace (outsourcing) --&gt; IS/IT --&gt; organizace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612079" y="1065193"/>
            <a:ext cx="2468545" cy="3046988"/>
          </a:xfrm>
          <a:prstGeom prst="rect">
            <a:avLst/>
          </a:prstGeom>
          <a:solidFill>
            <a:srgbClr val="008000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Systémová integrace musí zajistit jak integraci procesů každé samostatné oblasti řízení, tak zejména integraci procesů z různých oblastí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</a:rPr>
              <a:t>Strategické řízení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jaké cíle a priority bude podnik sledovat,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jaké produkty/služby a jakému okruhu zákazníků bude podnik poskytovat,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do jakých aliancí a kooperačních vztahů podnik vstoupí. Které kompetence podnik v kooperaci uplatní a které naopak očekává od svých partnerů,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jak na hrubé úrovni budou probíhat materiálové a informační toky mezi partnery v řetězci,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jaké lidské, znalostní/informační a finanční zdroje budou v podniku zapotřebí a jak budou získány (a přebytečné uvolněny),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jaké metriky budou použity k měření stupně</a:t>
            </a:r>
            <a:br>
              <a:rPr lang="cs-CZ" sz="2400" dirty="0" smtClean="0"/>
            </a:br>
            <a:r>
              <a:rPr lang="cs-CZ" sz="2400" dirty="0" smtClean="0"/>
              <a:t>dosažení cílů.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</a:rPr>
              <a:t>Definice procesů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565259"/>
            <a:ext cx="9072563" cy="5187966"/>
          </a:xfrm>
        </p:spPr>
        <p:txBody>
          <a:bodyPr/>
          <a:lstStyle/>
          <a:p>
            <a:pPr>
              <a:spcAft>
                <a:spcPts val="400"/>
              </a:spcAft>
              <a:buFont typeface="Monotype Sorts" pitchFamily="2" charset="2"/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Cíl </a:t>
            </a:r>
            <a:r>
              <a:rPr lang="cs-CZ" sz="2400" dirty="0" smtClean="0"/>
              <a:t>- navrhnout podnikové procesy tak, aby zajistily vytvoření produktů/služeb v minimálním čase a s minimální spotřebou podnikových zdrojů</a:t>
            </a:r>
          </a:p>
          <a:p>
            <a:pPr>
              <a:spcAft>
                <a:spcPts val="400"/>
              </a:spcAft>
              <a:buFont typeface="Monotype Sorts" pitchFamily="2" charset="2"/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Výstupy: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vymezení hlavních a podpůrných procesů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popis každého procesu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kalkulace doby průběhu typické instance procesu a kalkulace související typické spotřeby zdrojů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400" dirty="0" smtClean="0"/>
              <a:t>stanovení metrik, které se budou</a:t>
            </a:r>
            <a:br>
              <a:rPr lang="cs-CZ" sz="2400" dirty="0" smtClean="0"/>
            </a:br>
            <a:r>
              <a:rPr lang="cs-CZ" sz="2400" dirty="0" smtClean="0"/>
              <a:t>při průběhu procesu sledovat </a:t>
            </a:r>
          </a:p>
          <a:p>
            <a:pPr>
              <a:lnSpc>
                <a:spcPct val="90000"/>
              </a:lnSpc>
              <a:spcAft>
                <a:spcPts val="400"/>
              </a:spcAft>
              <a:buNone/>
            </a:pPr>
            <a:r>
              <a:rPr lang="cs-CZ" sz="2400" dirty="0" smtClean="0"/>
              <a:t>cíl: zpětná vazba</a:t>
            </a:r>
          </a:p>
          <a:p>
            <a:pPr>
              <a:spcAft>
                <a:spcPts val="400"/>
              </a:spcAft>
              <a:buFont typeface="Wingdings" pitchFamily="2" charset="2"/>
              <a:buNone/>
            </a:pPr>
            <a:r>
              <a:rPr lang="cs-CZ" sz="2400" dirty="0" smtClean="0">
                <a:solidFill>
                  <a:srgbClr val="FF3300"/>
                </a:solidFill>
              </a:rPr>
              <a:t>Trend: samoobslužné procesy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</a:rPr>
              <a:t>Operativní řízení procesů a kapacit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400"/>
              </a:spcAft>
              <a:buFont typeface="Monotype Sorts" pitchFamily="2" charset="2"/>
              <a:buNone/>
            </a:pPr>
            <a:r>
              <a:rPr lang="cs-CZ" sz="2200" dirty="0" smtClean="0">
                <a:solidFill>
                  <a:srgbClr val="FF3300"/>
                </a:solidFill>
              </a:rPr>
              <a:t>Cíle: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200" dirty="0" smtClean="0"/>
              <a:t>“</a:t>
            </a:r>
            <a:r>
              <a:rPr lang="cs-CZ" sz="2200" dirty="0" err="1" smtClean="0"/>
              <a:t>škálování</a:t>
            </a:r>
            <a:r>
              <a:rPr lang="cs-CZ" sz="2200" dirty="0" smtClean="0"/>
              <a:t>" podnikových kapacit (lidé, technologie, finance) dle aktuálních změn v objemu externích událostí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200" dirty="0" smtClean="0"/>
              <a:t>uspokojení požadavků všech zákazníků (bez předimenzovaných nebo poddimenzovaných podnikových zdrojů)</a:t>
            </a:r>
          </a:p>
          <a:p>
            <a:pPr>
              <a:lnSpc>
                <a:spcPct val="90000"/>
              </a:lnSpc>
              <a:spcAft>
                <a:spcPts val="400"/>
              </a:spcAft>
              <a:buFont typeface="Monotype Sorts" pitchFamily="2" charset="2"/>
              <a:buNone/>
            </a:pPr>
            <a:r>
              <a:rPr lang="cs-CZ" sz="2200" dirty="0" smtClean="0">
                <a:solidFill>
                  <a:srgbClr val="FF3300"/>
                </a:solidFill>
              </a:rPr>
              <a:t>Výstupy: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200" dirty="0" smtClean="0"/>
              <a:t>detailní operativní plán procesů</a:t>
            </a:r>
            <a:br>
              <a:rPr lang="cs-CZ" sz="2200" dirty="0" smtClean="0"/>
            </a:br>
            <a:r>
              <a:rPr lang="cs-CZ" sz="2200" dirty="0" smtClean="0"/>
              <a:t>a spotřeby podnikových zdrojů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200" dirty="0" smtClean="0"/>
              <a:t>regulační zásahy do průběhu procesů</a:t>
            </a:r>
          </a:p>
          <a:p>
            <a:pPr>
              <a:lnSpc>
                <a:spcPct val="90000"/>
              </a:lnSpc>
              <a:spcAft>
                <a:spcPts val="400"/>
              </a:spcAft>
              <a:buFont typeface="Monotype Sorts" pitchFamily="2" charset="2"/>
              <a:buNone/>
            </a:pPr>
            <a:r>
              <a:rPr lang="cs-CZ" sz="2200" dirty="0" smtClean="0">
                <a:solidFill>
                  <a:srgbClr val="FF3300"/>
                </a:solidFill>
              </a:rPr>
              <a:t>Trend: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cs-CZ" sz="2200" dirty="0" smtClean="0"/>
              <a:t>růst významu operativní úrovně řízení v elektronickém podnikání - roste variabilita objemu zákaznických objednávek a tím obtížnost plánování zdrojů podniku.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</a:rPr>
              <a:t>Monitoring procesů a analýzy metrik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400"/>
              </a:spcAft>
              <a:buFont typeface="Monotype Sorts" pitchFamily="2" charset="2"/>
              <a:buNone/>
            </a:pPr>
            <a:r>
              <a:rPr lang="cs-CZ" sz="2400" dirty="0" smtClean="0"/>
              <a:t>Metriky byly definovány v 2. vrstvě. Zde jsou sledovány a vyhodnocovány.</a:t>
            </a:r>
          </a:p>
          <a:p>
            <a:pPr marL="0" indent="0">
              <a:spcAft>
                <a:spcPts val="400"/>
              </a:spcAft>
              <a:buFont typeface="Monotype Sorts" pitchFamily="2" charset="2"/>
              <a:buNone/>
            </a:pPr>
            <a:r>
              <a:rPr lang="cs-CZ" sz="2400" dirty="0" smtClean="0"/>
              <a:t>Výsledky analýzy hodnot metrik jsou předávány do vyšších vrstev:</a:t>
            </a:r>
          </a:p>
          <a:p>
            <a:pPr marL="0" indent="0">
              <a:spcAft>
                <a:spcPts val="400"/>
              </a:spcAft>
              <a:buFont typeface="Monotype Sorts" pitchFamily="2" charset="2"/>
              <a:buNone/>
            </a:pPr>
            <a:endParaRPr lang="cs-CZ" sz="2400" dirty="0" smtClean="0"/>
          </a:p>
          <a:p>
            <a:pPr marL="457200" indent="-457200">
              <a:spcAft>
                <a:spcPts val="400"/>
              </a:spcAft>
            </a:pPr>
            <a:r>
              <a:rPr lang="cs-CZ" sz="2400" dirty="0" smtClean="0"/>
              <a:t>do třetí vrstvy - k modifikacím detailního plánu</a:t>
            </a:r>
          </a:p>
          <a:p>
            <a:pPr marL="457200" indent="-457200">
              <a:spcAft>
                <a:spcPts val="400"/>
              </a:spcAft>
            </a:pPr>
            <a:r>
              <a:rPr lang="cs-CZ" sz="2400" dirty="0" smtClean="0"/>
              <a:t>do druhé vrstvy - k optimalizaci (změnám) modelu procesů</a:t>
            </a:r>
          </a:p>
          <a:p>
            <a:pPr marL="457200" indent="-457200">
              <a:spcAft>
                <a:spcPts val="400"/>
              </a:spcAft>
            </a:pPr>
            <a:r>
              <a:rPr lang="cs-CZ" sz="2400" dirty="0" smtClean="0"/>
              <a:t>do první vrstvy - k vyhodnocování a úpravám podnikatelské </a:t>
            </a:r>
            <a:br>
              <a:rPr lang="cs-CZ" sz="2400" dirty="0" smtClean="0"/>
            </a:br>
            <a:r>
              <a:rPr lang="cs-CZ" sz="2400" dirty="0" smtClean="0"/>
              <a:t>   strategie</a:t>
            </a:r>
            <a:endParaRPr lang="cs-CZ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Integrace znalostí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KBPR - </a:t>
            </a:r>
            <a:r>
              <a:rPr lang="cs-CZ" sz="2800" dirty="0" err="1" smtClean="0"/>
              <a:t>Knowledge</a:t>
            </a:r>
            <a:r>
              <a:rPr lang="cs-CZ" sz="2800" dirty="0" smtClean="0"/>
              <a:t> </a:t>
            </a:r>
            <a:r>
              <a:rPr lang="cs-CZ" sz="2800" dirty="0" err="1" smtClean="0"/>
              <a:t>Based</a:t>
            </a:r>
            <a:r>
              <a:rPr lang="cs-CZ" sz="2800" dirty="0" smtClean="0"/>
              <a:t> </a:t>
            </a:r>
            <a:r>
              <a:rPr lang="cs-CZ" sz="2800" dirty="0" err="1" smtClean="0"/>
              <a:t>Process</a:t>
            </a:r>
            <a:r>
              <a:rPr lang="cs-CZ" sz="2800" dirty="0" smtClean="0"/>
              <a:t> </a:t>
            </a:r>
            <a:r>
              <a:rPr lang="cs-CZ" sz="2800" dirty="0" err="1" smtClean="0"/>
              <a:t>Reengineering</a:t>
            </a:r>
            <a:endParaRPr lang="cs-CZ" sz="2800" dirty="0" smtClean="0"/>
          </a:p>
          <a:p>
            <a:r>
              <a:rPr lang="cs-CZ" sz="2800" dirty="0" smtClean="0"/>
              <a:t>Znalosti - klíčový zdroj firmy</a:t>
            </a:r>
          </a:p>
          <a:p>
            <a:pPr>
              <a:spcAft>
                <a:spcPts val="400"/>
              </a:spcAft>
            </a:pPr>
            <a:r>
              <a:rPr lang="cs-CZ" sz="2800" dirty="0" smtClean="0"/>
              <a:t>Obvykle rozlišujeme více úrovní návrhu a optimalizace procesu</a:t>
            </a:r>
          </a:p>
          <a:p>
            <a:pPr>
              <a:spcAft>
                <a:spcPts val="400"/>
              </a:spcAft>
            </a:pPr>
            <a:r>
              <a:rPr lang="cs-CZ" sz="2800" dirty="0" smtClean="0"/>
              <a:t>úrovně se liší zejména v tom, jaké znalosti a zkušeností se předpokládají na straně: </a:t>
            </a:r>
          </a:p>
          <a:p>
            <a:pPr lvl="1">
              <a:spcAft>
                <a:spcPts val="400"/>
              </a:spcAft>
            </a:pPr>
            <a:r>
              <a:rPr lang="cs-CZ" dirty="0" smtClean="0"/>
              <a:t>firmy (akumulované firemní znalosti)</a:t>
            </a:r>
          </a:p>
          <a:p>
            <a:pPr lvl="1">
              <a:spcAft>
                <a:spcPts val="400"/>
              </a:spcAft>
            </a:pPr>
            <a:r>
              <a:rPr lang="cs-CZ" dirty="0" smtClean="0"/>
              <a:t>pracovníků podílejících se na průběhu procesu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</a:rPr>
              <a:t>Integrace procesů, služeb a zdrojů</a:t>
            </a:r>
            <a:endParaRPr lang="cs-CZ" sz="32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914399" y="1295399"/>
          <a:ext cx="8816617" cy="5913461"/>
        </p:xfrm>
        <a:graphic>
          <a:graphicData uri="http://schemas.openxmlformats.org/presentationml/2006/ole">
            <p:oleObj spid="_x0000_s35842" name="VISIO" r:id="rId3" imgW="10234080" imgH="686484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</a:rPr>
              <a:t>Integrace oblastí řízení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866" name="Object 1027"/>
          <p:cNvGraphicFramePr>
            <a:graphicFrameLocks/>
          </p:cNvGraphicFramePr>
          <p:nvPr/>
        </p:nvGraphicFramePr>
        <p:xfrm>
          <a:off x="2182792" y="1136631"/>
          <a:ext cx="7897833" cy="6072230"/>
        </p:xfrm>
        <a:graphic>
          <a:graphicData uri="http://schemas.openxmlformats.org/presentationml/2006/ole">
            <p:oleObj spid="_x0000_s36866" name="dokument" r:id="rId3" imgW="5973480" imgH="3794040" progId="Word.Document.8">
              <p:embed/>
            </p:oleObj>
          </a:graphicData>
        </a:graphic>
      </p:graphicFrame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152400" y="2362199"/>
            <a:ext cx="2387582" cy="3108543"/>
          </a:xfrm>
          <a:prstGeom prst="rect">
            <a:avLst/>
          </a:prstGeom>
          <a:solidFill>
            <a:srgbClr val="008000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IS/IT a jeho řízení musí být integrovány dle všech těchto oblastí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40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Rozvoj integrovaného IS/IT</a:t>
            </a:r>
            <a:endParaRPr lang="cs-CZ" sz="40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0" name="Object 0"/>
          <p:cNvGraphicFramePr>
            <a:graphicFrameLocks/>
          </p:cNvGraphicFramePr>
          <p:nvPr/>
        </p:nvGraphicFramePr>
        <p:xfrm>
          <a:off x="4397370" y="1065193"/>
          <a:ext cx="5535625" cy="6143668"/>
        </p:xfrm>
        <a:graphic>
          <a:graphicData uri="http://schemas.openxmlformats.org/presentationml/2006/ole">
            <p:oleObj spid="_x0000_s37890" name="dokument" r:id="rId3" imgW="7530840" imgH="10659960" progId="Word.Document.8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279507"/>
            <a:ext cx="4302122" cy="2987614"/>
          </a:xfrm>
          <a:prstGeom prst="rect">
            <a:avLst/>
          </a:prstGeom>
          <a:solidFill>
            <a:srgbClr val="008000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Integrovat: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fáze vývoje IS/IT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jednotlivé projekty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jednotlivé dimenze</a:t>
            </a:r>
            <a:r>
              <a:rPr lang="cs-CZ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6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Integrovaný systém řízení IS/IT</a:t>
            </a:r>
            <a:endParaRPr lang="cs-CZ" sz="36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2280033" y="993755"/>
          <a:ext cx="7800592" cy="5857916"/>
        </p:xfrm>
        <a:graphic>
          <a:graphicData uri="http://schemas.openxmlformats.org/presentationml/2006/ole">
            <p:oleObj spid="_x0000_s38914" name="dokument" r:id="rId3" imgW="4915440" imgH="3691440" progId="Word.Document.8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136631"/>
            <a:ext cx="2539982" cy="2310505"/>
          </a:xfrm>
          <a:prstGeom prst="rect">
            <a:avLst/>
          </a:prstGeom>
          <a:solidFill>
            <a:srgbClr val="008000"/>
          </a:solidFill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Integrovat: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jednotlivé</a:t>
            </a:r>
            <a:b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úrovně řízení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jednotlivé</a:t>
            </a:r>
            <a:b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</a:b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E" charset="-18"/>
              </a:rPr>
              <a:t>  oblasti řízení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10080625" cy="7559675"/>
        </p:xfrm>
        <a:graphic>
          <a:graphicData uri="http://schemas.openxmlformats.org/presentationml/2006/ole">
            <p:oleObj spid="_x0000_s4098" name="Image" r:id="rId4" imgW="13003175" imgH="9752381" progId="">
              <p:embed/>
            </p:oleObj>
          </a:graphicData>
        </a:graphic>
      </p:graphicFrame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0" y="1042988"/>
            <a:ext cx="100806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Software </a:t>
            </a:r>
            <a:r>
              <a:rPr 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</a:t>
            </a:r>
            <a:r>
              <a:rPr 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Computing</a:t>
            </a:r>
            <a:r>
              <a:rPr 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Curricula</a:t>
            </a:r>
            <a:r>
              <a:rPr 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Series</a:t>
            </a: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5" descr="SEE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2525" y="1547813"/>
            <a:ext cx="7488238" cy="576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2400" b="1" i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Třídy úloh definovaných na modelech MDIS</a:t>
            </a:r>
            <a:endParaRPr lang="cs-CZ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spcAft>
                <a:spcPts val="400"/>
              </a:spcAft>
            </a:pPr>
            <a:r>
              <a:rPr lang="cs-CZ" sz="3200" dirty="0" smtClean="0"/>
              <a:t>architektonické,</a:t>
            </a:r>
          </a:p>
          <a:p>
            <a:pPr lvl="1" algn="just">
              <a:spcAft>
                <a:spcPts val="400"/>
              </a:spcAft>
            </a:pPr>
            <a:r>
              <a:rPr lang="cs-CZ" sz="3200" dirty="0" smtClean="0"/>
              <a:t>integrační,</a:t>
            </a:r>
          </a:p>
          <a:p>
            <a:pPr lvl="1" algn="just">
              <a:spcAft>
                <a:spcPts val="400"/>
              </a:spcAft>
            </a:pPr>
            <a:r>
              <a:rPr lang="cs-CZ" sz="3200" dirty="0" smtClean="0"/>
              <a:t>organizační,</a:t>
            </a:r>
          </a:p>
          <a:p>
            <a:pPr lvl="1">
              <a:spcAft>
                <a:spcPts val="400"/>
              </a:spcAft>
            </a:pPr>
            <a:r>
              <a:rPr lang="cs-CZ" sz="3200" dirty="0" smtClean="0"/>
              <a:t>rozvoje a provozu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Varianty řešení integrovaného IS/IT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396842" y="993755"/>
          <a:ext cx="9144064" cy="6270262"/>
        </p:xfrm>
        <a:graphic>
          <a:graphicData uri="http://schemas.openxmlformats.org/presentationml/2006/ole">
            <p:oleObj spid="_x0000_s39938" name="Document" r:id="rId3" imgW="6178314" imgH="43751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Varianty řešení integrovaného IS/IT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53966" y="993755"/>
          <a:ext cx="8143932" cy="6222509"/>
        </p:xfrm>
        <a:graphic>
          <a:graphicData uri="http://schemas.openxmlformats.org/presentationml/2006/ole">
            <p:oleObj spid="_x0000_s40962" name="dokument" r:id="rId3" imgW="5877000" imgH="47332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Varianty řešení integrovaného IS/IT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/>
        </p:nvGraphicFramePr>
        <p:xfrm>
          <a:off x="468280" y="1028897"/>
          <a:ext cx="8715436" cy="6221452"/>
        </p:xfrm>
        <a:graphic>
          <a:graphicData uri="http://schemas.openxmlformats.org/presentationml/2006/ole">
            <p:oleObj spid="_x0000_s41987" name="dokument" r:id="rId3" imgW="6090120" imgH="43477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9982" y="303214"/>
            <a:ext cx="7037406" cy="619104"/>
          </a:xfrm>
        </p:spPr>
        <p:txBody>
          <a:bodyPr/>
          <a:lstStyle/>
          <a:p>
            <a:r>
              <a:rPr lang="cs-CZ" sz="32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Varianty řešení integrovaného IS/IT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012" name="Object 1026"/>
          <p:cNvGraphicFramePr>
            <a:graphicFrameLocks noChangeAspect="1"/>
          </p:cNvGraphicFramePr>
          <p:nvPr/>
        </p:nvGraphicFramePr>
        <p:xfrm>
          <a:off x="1039784" y="1065193"/>
          <a:ext cx="8501122" cy="7795170"/>
        </p:xfrm>
        <a:graphic>
          <a:graphicData uri="http://schemas.openxmlformats.org/presentationml/2006/ole">
            <p:oleObj spid="_x0000_s43012" name="dokument" r:id="rId3" imgW="8189640" imgH="75042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10080625" cy="7559675"/>
        </p:xfrm>
        <a:graphic>
          <a:graphicData uri="http://schemas.openxmlformats.org/presentationml/2006/ole">
            <p:oleObj spid="_x0000_s5122" name="Image" r:id="rId4" imgW="13003175" imgH="9752381" progId="">
              <p:embed/>
            </p:oleObj>
          </a:graphicData>
        </a:graphic>
      </p:graphicFrame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0" y="1116013"/>
            <a:ext cx="4608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ISO/IEC TR 15504</a:t>
            </a:r>
          </a:p>
          <a:p>
            <a:pPr marL="457200" indent="-4572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 technology</a:t>
            </a:r>
          </a:p>
          <a:p>
            <a:pPr marL="457200" indent="-4572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Software process assessment</a:t>
            </a:r>
          </a:p>
        </p:txBody>
      </p:sp>
      <p:pic>
        <p:nvPicPr>
          <p:cNvPr id="5124" name="Picture 5" descr="ISO-IEC TR 15504-2-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9475" y="1042988"/>
            <a:ext cx="5391150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3"/>
          <p:cNvSpPr txBox="1">
            <a:spLocks noChangeArrowheads="1"/>
          </p:cNvSpPr>
          <p:nvPr/>
        </p:nvSpPr>
        <p:spPr bwMode="auto">
          <a:xfrm>
            <a:off x="2754313" y="350838"/>
            <a:ext cx="7143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>
                <a:latin typeface="Arial" charset="0"/>
                <a:cs typeface="Arial" charset="0"/>
              </a:rPr>
              <a:t>ITIL - </a:t>
            </a:r>
            <a:r>
              <a:rPr lang="cs-CZ" sz="2000" dirty="0" err="1">
                <a:latin typeface="Arial" charset="0"/>
                <a:cs typeface="Arial" charset="0"/>
              </a:rPr>
              <a:t>Information</a:t>
            </a:r>
            <a:r>
              <a:rPr lang="cs-CZ" sz="2000" dirty="0">
                <a:latin typeface="Arial" charset="0"/>
                <a:cs typeface="Arial" charset="0"/>
              </a:rPr>
              <a:t> Technology </a:t>
            </a:r>
            <a:r>
              <a:rPr lang="cs-CZ" sz="2000" dirty="0" err="1">
                <a:latin typeface="Arial" charset="0"/>
                <a:cs typeface="Arial" charset="0"/>
              </a:rPr>
              <a:t>Infrastructure</a:t>
            </a:r>
            <a:r>
              <a:rPr lang="cs-CZ" sz="2000" dirty="0">
                <a:latin typeface="Arial" charset="0"/>
                <a:cs typeface="Arial" charset="0"/>
              </a:rPr>
              <a:t> </a:t>
            </a:r>
            <a:r>
              <a:rPr lang="cs-CZ" sz="2000" dirty="0" err="1">
                <a:latin typeface="Arial" charset="0"/>
                <a:cs typeface="Arial" charset="0"/>
              </a:rPr>
              <a:t>Library</a:t>
            </a:r>
            <a:endParaRPr lang="cs-CZ" sz="2000" dirty="0">
              <a:latin typeface="Arial" charset="0"/>
              <a:cs typeface="Arial" charset="0"/>
            </a:endParaRPr>
          </a:p>
        </p:txBody>
      </p:sp>
      <p:pic>
        <p:nvPicPr>
          <p:cNvPr id="7171" name="Picture 2" descr="gr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300" y="993775"/>
            <a:ext cx="70850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188" y="3994150"/>
          <a:ext cx="8786874" cy="30718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3437"/>
                <a:gridCol w="4393437"/>
              </a:tblGrid>
              <a:tr h="438833">
                <a:tc>
                  <a:txBody>
                    <a:bodyPr/>
                    <a:lstStyle/>
                    <a:p>
                      <a:r>
                        <a:rPr lang="cs-CZ" sz="18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Service</a:t>
                      </a:r>
                      <a:r>
                        <a:rPr lang="cs-CZ" sz="18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 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Support</a:t>
                      </a:r>
                      <a:endParaRPr lang="cs-CZ" b="1" i="0" baseline="0" dirty="0">
                        <a:solidFill>
                          <a:srgbClr val="002060"/>
                        </a:solid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Service</a:t>
                      </a:r>
                      <a:r>
                        <a:rPr lang="cs-CZ" sz="1800" b="1" i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 </a:t>
                      </a:r>
                      <a:r>
                        <a:rPr lang="cs-CZ" sz="1800" b="1" i="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</a:rPr>
                        <a:t>Delivery</a:t>
                      </a:r>
                      <a:endParaRPr lang="cs-CZ" b="1" i="0" dirty="0">
                        <a:solidFill>
                          <a:srgbClr val="002060"/>
                        </a:solid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chemeClr val="tx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3"/>
                        </a:rPr>
                        <a:t>Service</a:t>
                      </a:r>
                      <a:r>
                        <a:rPr lang="cs-CZ" sz="1800" b="1" i="0" u="sng" kern="120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3"/>
                        </a:rPr>
                        <a:t> </a:t>
                      </a:r>
                      <a:r>
                        <a:rPr lang="cs-CZ" sz="1800" b="1" i="0" u="sng" kern="1200" baseline="0" dirty="0" err="1" smtClean="0">
                          <a:solidFill>
                            <a:schemeClr val="tx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3"/>
                        </a:rPr>
                        <a:t>Desk</a:t>
                      </a:r>
                      <a:r>
                        <a:rPr lang="cs-CZ" sz="1800" b="1" i="0" kern="120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chemeClr val="tx1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4"/>
                        </a:rPr>
                        <a:t>Service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4"/>
                        </a:rPr>
                        <a:t> </a:t>
                      </a: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4"/>
                        </a:rPr>
                        <a:t>Level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4"/>
                        </a:rPr>
                        <a:t> Management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5"/>
                        </a:rPr>
                        <a:t>Configuration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5"/>
                        </a:rPr>
                        <a:t> </a:t>
                      </a:r>
                      <a:r>
                        <a:rPr lang="cs-CZ" sz="1800" b="1" i="0" u="none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5"/>
                        </a:rPr>
                        <a:t>Management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6"/>
                        </a:rPr>
                        <a:t>Capacity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6"/>
                        </a:rPr>
                        <a:t> Management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7"/>
                        </a:rPr>
                        <a:t>Incident Management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8"/>
                        </a:rPr>
                        <a:t>Availability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8"/>
                        </a:rPr>
                        <a:t> Management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9"/>
                        </a:rPr>
                        <a:t>Problem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9"/>
                        </a:rPr>
                        <a:t> Management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0"/>
                        </a:rPr>
                        <a:t>IT </a:t>
                      </a: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0"/>
                        </a:rPr>
                        <a:t>Service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0"/>
                        </a:rPr>
                        <a:t> </a:t>
                      </a: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0"/>
                        </a:rPr>
                        <a:t>Continuity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0"/>
                        </a:rPr>
                        <a:t> Management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1"/>
                        </a:rPr>
                        <a:t>Change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1"/>
                        </a:rPr>
                        <a:t> Management</a:t>
                      </a:r>
                      <a:r>
                        <a:rPr lang="cs-CZ" sz="1800" b="1" i="0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</a:rPr>
                        <a:t> 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2"/>
                        </a:rPr>
                        <a:t>Financial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2"/>
                        </a:rPr>
                        <a:t> Management </a:t>
                      </a: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2"/>
                        </a:rPr>
                        <a:t>for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2"/>
                        </a:rPr>
                        <a:t> IT </a:t>
                      </a: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2"/>
                        </a:rPr>
                        <a:t>Services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88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i="0" u="sng" kern="1200" baseline="0" dirty="0" err="1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3"/>
                        </a:rPr>
                        <a:t>Release</a:t>
                      </a:r>
                      <a:r>
                        <a:rPr lang="cs-CZ" sz="1800" b="1" i="0" u="sng" kern="1200" baseline="0" dirty="0" smtClean="0">
                          <a:solidFill>
                            <a:srgbClr val="002060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hlinkClick r:id="rId13"/>
                        </a:rPr>
                        <a:t> Management</a:t>
                      </a: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cs-CZ" b="1" i="0" baseline="0" dirty="0">
                        <a:solidFill>
                          <a:srgbClr val="002060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7106" y="303214"/>
            <a:ext cx="7180282" cy="690541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Systémová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integrace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Způsob řešení rozsáhlých a složitých problémů spojených s řízením hospodářských subjektů a jejich IS/IT.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4296" y="303214"/>
            <a:ext cx="6823092" cy="690541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Cíl systémové integrace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00"/>
              </a:spcAft>
            </a:pPr>
            <a:r>
              <a:rPr lang="cs-CZ" dirty="0" smtClean="0"/>
              <a:t>cílem z hlediska podniku je vytvoření a permanentní údržba integrovaného informačního systému, který optimálně využívá potenciálu dostupných informačních technologií k maximální podpoře podnikových cílů</a:t>
            </a:r>
          </a:p>
          <a:p>
            <a:pPr>
              <a:spcAft>
                <a:spcPts val="400"/>
              </a:spcAft>
              <a:buNone/>
            </a:pPr>
            <a:endParaRPr lang="cs-CZ" dirty="0" smtClean="0"/>
          </a:p>
          <a:p>
            <a:pPr>
              <a:spcAft>
                <a:spcPts val="400"/>
              </a:spcAft>
            </a:pPr>
            <a:r>
              <a:rPr lang="cs-CZ" dirty="0" smtClean="0"/>
              <a:t>= zajištění efektivní podpory podnikových cílů a podnikových procesů pomocí integrovaných informačních procesů, informačních služeb a informačních a komunikačních technologií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2858" y="303214"/>
            <a:ext cx="6643734" cy="619104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Systémová integrace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794" name="Object 217"/>
          <p:cNvGraphicFramePr>
            <a:graphicFrameLocks noChangeAspect="1"/>
          </p:cNvGraphicFramePr>
          <p:nvPr/>
        </p:nvGraphicFramePr>
        <p:xfrm>
          <a:off x="2468544" y="1208069"/>
          <a:ext cx="5075238" cy="6075360"/>
        </p:xfrm>
        <a:graphic>
          <a:graphicData uri="http://schemas.openxmlformats.org/presentationml/2006/ole">
            <p:oleObj spid="_x0000_s33794" name="VISIO" r:id="rId3" imgW="5164560" imgH="64724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5667" y="303214"/>
            <a:ext cx="7754957" cy="619104"/>
          </a:xfrm>
        </p:spPr>
        <p:txBody>
          <a:bodyPr/>
          <a:lstStyle/>
          <a:p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Zásady systémové integrace</a:t>
            </a:r>
            <a:endParaRPr lang="cs-CZ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požadované funkce IS jsou odvozeny od podnikových cílů a od potřeb podnikových procesů,</a:t>
            </a:r>
          </a:p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IS je řešen a realizován jako komplexní integrovaný systém vytvořený z řady různých komponent a služeb různých dodavatelů,</a:t>
            </a:r>
          </a:p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IS je realizován jako integrovaný komplex, </a:t>
            </a:r>
          </a:p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IS je realizován jako otevřený systém na bázi mezinárodních i podnikových standardů,</a:t>
            </a:r>
          </a:p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IS je rozvíjen pomocí jednotné metodiky a má jednoduchou srozumitelnou architekturu,</a:t>
            </a:r>
          </a:p>
          <a:p>
            <a:pPr lvl="1" algn="just">
              <a:spcAft>
                <a:spcPts val="200"/>
              </a:spcAft>
              <a:buFont typeface="Symbol" pitchFamily="18" charset="2"/>
              <a:buChar char="·"/>
            </a:pPr>
            <a:r>
              <a:rPr lang="cs-CZ" sz="2400" dirty="0" smtClean="0"/>
              <a:t>IS je provozován na základě jednotné soustavy pravidel.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</a:tabLst>
          <a:defRPr kumimoji="0" lang="en-GB" sz="48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EurostileCE" pitchFamily="2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</a:tabLst>
          <a:defRPr kumimoji="0" lang="en-GB" sz="48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EurostileCE" pitchFamily="2" charset="-1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</a:tabLst>
          <a:defRPr kumimoji="0" lang="en-GB" sz="48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EurostileCE" pitchFamily="2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</a:tabLst>
          <a:defRPr kumimoji="0" lang="en-GB" sz="48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EurostileCE" pitchFamily="2" charset="-18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11023</TotalTime>
  <Words>1043</Words>
  <PresentationFormat>Vlastní</PresentationFormat>
  <Paragraphs>195</Paragraphs>
  <Slides>34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Default Design</vt:lpstr>
      <vt:lpstr>Vlastní návrh</vt:lpstr>
      <vt:lpstr>Image</vt:lpstr>
      <vt:lpstr>VISIO</vt:lpstr>
      <vt:lpstr>dokument</vt:lpstr>
      <vt:lpstr>Document</vt:lpstr>
      <vt:lpstr>Snímek 1</vt:lpstr>
      <vt:lpstr>Snímek 2</vt:lpstr>
      <vt:lpstr>Snímek 3</vt:lpstr>
      <vt:lpstr>Snímek 4</vt:lpstr>
      <vt:lpstr>Snímek 5</vt:lpstr>
      <vt:lpstr>Systémová integrace</vt:lpstr>
      <vt:lpstr>Cíl systémové integrace</vt:lpstr>
      <vt:lpstr>Systémová integrace</vt:lpstr>
      <vt:lpstr>Zásady systémové integrace</vt:lpstr>
      <vt:lpstr>Efekty systémové integrace</vt:lpstr>
      <vt:lpstr>Rizika systémové integrace</vt:lpstr>
      <vt:lpstr>Metodika MDIS </vt:lpstr>
      <vt:lpstr>Principy a koncepty MDIS</vt:lpstr>
      <vt:lpstr>Principy a koncepty MDIS</vt:lpstr>
      <vt:lpstr>Integrace jako princip řízení             </vt:lpstr>
      <vt:lpstr>Multidimenzionalita jako princip řízení                </vt:lpstr>
      <vt:lpstr>Standardizace jako princip řízení              </vt:lpstr>
      <vt:lpstr>Kooperace (outsourcing) jako princip řízení            </vt:lpstr>
      <vt:lpstr>Měření (metriky) jako princip řízení</vt:lpstr>
      <vt:lpstr>Integrovaná architektura řízení firmy</vt:lpstr>
      <vt:lpstr>Strategické řízení</vt:lpstr>
      <vt:lpstr>Definice procesů</vt:lpstr>
      <vt:lpstr>Operativní řízení procesů a kapacit</vt:lpstr>
      <vt:lpstr>Monitoring procesů a analýzy metrik</vt:lpstr>
      <vt:lpstr>Integrace znalostí</vt:lpstr>
      <vt:lpstr>Integrace procesů, služeb a zdrojů</vt:lpstr>
      <vt:lpstr>Integrace oblastí řízení</vt:lpstr>
      <vt:lpstr>Rozvoj integrovaného IS/IT</vt:lpstr>
      <vt:lpstr>Integrovaný systém řízení IS/IT</vt:lpstr>
      <vt:lpstr>Třídy úloh definovaných na modelech MDIS</vt:lpstr>
      <vt:lpstr>Varianty řešení integrovaného IS/IT</vt:lpstr>
      <vt:lpstr>Varianty řešení integrovaného IS/IT</vt:lpstr>
      <vt:lpstr>Varianty řešení integrovaného IS/IT</vt:lpstr>
      <vt:lpstr>Varianty řešení integrovaného IS/IT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vpergl</dc:creator>
  <cp:lastModifiedBy>vpergl</cp:lastModifiedBy>
  <cp:revision>201</cp:revision>
  <dcterms:modified xsi:type="dcterms:W3CDTF">2009-02-16T15:21:20Z</dcterms:modified>
</cp:coreProperties>
</file>