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3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3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15DDE-4430-4417-8665-A51E92966FF3}" type="datetimeFigureOut">
              <a:rPr lang="cs-CZ" smtClean="0"/>
              <a:t>11.3.2013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01650B-66A2-4FD0-9AB9-85E4765FDB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730719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59D69-7B44-40B7-A40F-5B68389BA63F}" type="datetimeFigureOut">
              <a:rPr lang="cs-CZ" smtClean="0"/>
              <a:t>11.3.2013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9ED59D-A955-498B-8C6F-1F044E24C8C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19128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4822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07FA9-7264-4540-BE43-B45F5CBA4B97}" type="datetime1">
              <a:rPr lang="cs-CZ" smtClean="0"/>
              <a:t>11.3.2013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9D80-781E-48AC-9E17-A1466C49CD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1947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D3DAF8-6090-400E-B563-F65366D3D823}" type="datetime1">
              <a:rPr lang="cs-CZ" smtClean="0"/>
              <a:t>11.3.2013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9D80-781E-48AC-9E17-A1466C49CD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2550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ED5CC-82C1-45E1-A91C-8EBAA1A72EBC}" type="datetime1">
              <a:rPr lang="cs-CZ" smtClean="0"/>
              <a:t>11.3.2013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9D80-781E-48AC-9E17-A1466C49CD67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77541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16ABE-FFEB-4BB3-AEE8-452670C57038}" type="datetime1">
              <a:rPr lang="cs-CZ" smtClean="0"/>
              <a:t>11.3.2013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9D80-781E-48AC-9E17-A1466C49CD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4256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B3A6B-0340-4825-A915-1DA8E2BF938D}" type="datetime1">
              <a:rPr lang="cs-CZ" smtClean="0"/>
              <a:t>11.3.2013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9D80-781E-48AC-9E17-A1466C49CD67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35954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06B78-0ACE-4697-8AF6-8E44AD90FFD8}" type="datetime1">
              <a:rPr lang="cs-CZ" smtClean="0"/>
              <a:t>11.3.2013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9D80-781E-48AC-9E17-A1466C49CD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5724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88E18-8436-4ED4-85B0-601D51210362}" type="datetime1">
              <a:rPr lang="cs-CZ" smtClean="0"/>
              <a:t>11.3.2013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9D80-781E-48AC-9E17-A1466C49CD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8055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CFAFD-5702-4F40-A6A8-ACD096D285E7}" type="datetime1">
              <a:rPr lang="cs-CZ" smtClean="0"/>
              <a:t>11.3.2013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9D80-781E-48AC-9E17-A1466C49CD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627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ECB0-3DBC-4B46-92BB-A56D1096C97E}" type="datetime1">
              <a:rPr lang="cs-CZ" smtClean="0"/>
              <a:t>11.3.2013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9D80-781E-48AC-9E17-A1466C49CD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138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C792C3-6912-44FF-A7B4-05B3F97E54F1}" type="datetime1">
              <a:rPr lang="cs-CZ" smtClean="0"/>
              <a:t>11.3.2013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9D80-781E-48AC-9E17-A1466C49CD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3472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DA85-9280-4D5A-B094-DEC1B78E5755}" type="datetime1">
              <a:rPr lang="cs-CZ" smtClean="0"/>
              <a:t>11.3.2013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9D80-781E-48AC-9E17-A1466C49CD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0798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2387F-CC69-41B7-95B5-E563034C04B6}" type="datetime1">
              <a:rPr lang="cs-CZ" smtClean="0"/>
              <a:t>11.3.2013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9D80-781E-48AC-9E17-A1466C49CD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7018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7C33E-364D-4D42-B8C0-5301AD7B873D}" type="datetime1">
              <a:rPr lang="cs-CZ" smtClean="0"/>
              <a:t>11.3.2013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9D80-781E-48AC-9E17-A1466C49CD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1668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DE305-0E02-4890-B843-C5E3B8BC2D5A}" type="datetime1">
              <a:rPr lang="cs-CZ" smtClean="0"/>
              <a:t>11.3.2013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9D80-781E-48AC-9E17-A1466C49CD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872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1BA55-A666-4A4B-91C2-8373A0F99481}" type="datetime1">
              <a:rPr lang="cs-CZ" smtClean="0"/>
              <a:t>11.3.2013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9D80-781E-48AC-9E17-A1466C49CD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0432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B5C9E-2C7D-4ABC-A6A2-7360903B8A33}" type="datetime1">
              <a:rPr lang="cs-CZ" smtClean="0"/>
              <a:t>11.3.2013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9D80-781E-48AC-9E17-A1466C49CD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6556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C63B1-E83D-40A6-9B2A-F0F5A88AE17E}" type="datetime1">
              <a:rPr lang="cs-CZ" smtClean="0"/>
              <a:t>11.3.2013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AED9D80-781E-48AC-9E17-A1466C49CD6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403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dirty="0" smtClean="0"/>
              <a:t>ITIL teoreticky</a:t>
            </a:r>
            <a:br>
              <a:rPr lang="cs-CZ" dirty="0" smtClean="0"/>
            </a:br>
            <a:r>
              <a:rPr lang="cs-CZ" dirty="0" smtClean="0"/>
              <a:t>a prakticky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Jan Kovanda, </a:t>
            </a:r>
            <a:r>
              <a:rPr lang="cs-CZ" dirty="0" smtClean="0"/>
              <a:t>A11N0114P</a:t>
            </a:r>
            <a:br>
              <a:rPr lang="cs-CZ" dirty="0" smtClean="0"/>
            </a:br>
            <a:r>
              <a:rPr lang="cs-CZ" dirty="0" smtClean="0"/>
              <a:t>kovandaj@student.zcu.cz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212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 smtClean="0"/>
              <a:t>A to je vše.</a:t>
            </a:r>
            <a:endParaRPr lang="cs-CZ" dirty="0"/>
          </a:p>
        </p:txBody>
      </p:sp>
      <p:sp>
        <p:nvSpPr>
          <p:cNvPr id="6" name="Podnadpis 5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2400" dirty="0" smtClean="0"/>
              <a:t>Děkuji za pozornost.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9D80-781E-48AC-9E17-A1466C49CD6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50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Linky na obrázky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3" y="2160589"/>
            <a:ext cx="8702641" cy="3880773"/>
          </a:xfrm>
        </p:spPr>
        <p:txBody>
          <a:bodyPr>
            <a:normAutofit fontScale="77500" lnSpcReduction="20000"/>
          </a:bodyPr>
          <a:lstStyle/>
          <a:p>
            <a:r>
              <a:rPr lang="cs-CZ" dirty="0" err="1"/>
              <a:t>Question</a:t>
            </a:r>
            <a:r>
              <a:rPr lang="cs-CZ" dirty="0"/>
              <a:t> </a:t>
            </a:r>
            <a:r>
              <a:rPr lang="cs-CZ" dirty="0" err="1"/>
              <a:t>mark</a:t>
            </a:r>
            <a:r>
              <a:rPr lang="cs-CZ" dirty="0"/>
              <a:t>: http://momofftrack.com/2011/04/opinions/question-mark-2/</a:t>
            </a:r>
          </a:p>
          <a:p>
            <a:r>
              <a:rPr lang="cs-CZ" dirty="0" err="1" smtClean="0"/>
              <a:t>Question</a:t>
            </a:r>
            <a:r>
              <a:rPr lang="cs-CZ" dirty="0" smtClean="0"/>
              <a:t> </a:t>
            </a:r>
            <a:r>
              <a:rPr lang="cs-CZ" dirty="0" err="1"/>
              <a:t>mark</a:t>
            </a:r>
            <a:r>
              <a:rPr lang="cs-CZ" dirty="0"/>
              <a:t>: http://commons.wikimedia.org/wiki/File:Question_mark_alternate_inverted.svg</a:t>
            </a:r>
          </a:p>
          <a:p>
            <a:r>
              <a:rPr lang="cs-CZ" dirty="0" err="1" smtClean="0"/>
              <a:t>Question</a:t>
            </a:r>
            <a:r>
              <a:rPr lang="cs-CZ" dirty="0" smtClean="0"/>
              <a:t> </a:t>
            </a:r>
            <a:r>
              <a:rPr lang="cs-CZ" dirty="0" err="1"/>
              <a:t>mark</a:t>
            </a:r>
            <a:r>
              <a:rPr lang="cs-CZ" dirty="0"/>
              <a:t>: http://ritakeller.com/blog/2012/07/asking-the-right-questions.html/question-mark</a:t>
            </a:r>
          </a:p>
          <a:p>
            <a:r>
              <a:rPr lang="cs-CZ" dirty="0" smtClean="0"/>
              <a:t>Money</a:t>
            </a:r>
            <a:r>
              <a:rPr lang="cs-CZ" dirty="0"/>
              <a:t>: http://fellowpillow.wordpress.com/2012/11/28/is-money-the-most-important-thing-in-the-world/</a:t>
            </a:r>
          </a:p>
          <a:p>
            <a:r>
              <a:rPr lang="cs-CZ" dirty="0" smtClean="0"/>
              <a:t>No </a:t>
            </a:r>
            <a:r>
              <a:rPr lang="cs-CZ" dirty="0"/>
              <a:t>internet: http://workabletechnology.com/?p=115</a:t>
            </a:r>
          </a:p>
          <a:p>
            <a:r>
              <a:rPr lang="cs-CZ" dirty="0" smtClean="0"/>
              <a:t>Happy </a:t>
            </a:r>
            <a:r>
              <a:rPr lang="cs-CZ" dirty="0"/>
              <a:t>face: http://mewkisshu96.deviantart.com/art/Super-Happy-Face-121798477</a:t>
            </a:r>
          </a:p>
          <a:p>
            <a:r>
              <a:rPr lang="cs-CZ" dirty="0" err="1" smtClean="0"/>
              <a:t>Light</a:t>
            </a:r>
            <a:r>
              <a:rPr lang="cs-CZ" dirty="0"/>
              <a:t>: http://www.how-things-work-science-projects.com/electricity-science-projects.html</a:t>
            </a:r>
          </a:p>
          <a:p>
            <a:r>
              <a:rPr lang="cs-CZ" dirty="0" err="1" smtClean="0"/>
              <a:t>Disadvan</a:t>
            </a:r>
            <a:r>
              <a:rPr lang="cs-CZ" dirty="0"/>
              <a:t>: http://cnanursingclasses.wordpress.com/tag/career-in-nursing/</a:t>
            </a:r>
          </a:p>
          <a:p>
            <a:r>
              <a:rPr lang="cs-CZ" dirty="0" smtClean="0"/>
              <a:t>Pink </a:t>
            </a:r>
            <a:r>
              <a:rPr lang="cs-CZ" dirty="0"/>
              <a:t>'fant: http://www.clker.com/clipart-pink-elephant-22.html</a:t>
            </a:r>
          </a:p>
          <a:p>
            <a:r>
              <a:rPr lang="cs-CZ" dirty="0" smtClean="0"/>
              <a:t>Pink </a:t>
            </a:r>
            <a:r>
              <a:rPr lang="cs-CZ" dirty="0"/>
              <a:t>'fant: http://www.flurtsite.com/2011/10/pink-elephants-cradle-robbing/</a:t>
            </a:r>
          </a:p>
          <a:p>
            <a:r>
              <a:rPr lang="cs-CZ" dirty="0" smtClean="0"/>
              <a:t>Pink </a:t>
            </a:r>
            <a:r>
              <a:rPr lang="cs-CZ" dirty="0"/>
              <a:t>'fant: http://mypinkytoes.wordpress.com/2011/05/13/pink-elephants</a:t>
            </a:r>
            <a:r>
              <a:rPr lang="cs-CZ" dirty="0" smtClean="0"/>
              <a:t>/</a:t>
            </a:r>
          </a:p>
          <a:p>
            <a:r>
              <a:rPr lang="cs-CZ" dirty="0"/>
              <a:t>http://www.filmopolis.cz/?page=article&amp;action=detail&amp;vote=1&amp;arid=814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9D80-781E-48AC-9E17-A1466C49CD6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2749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ITIL (</a:t>
            </a:r>
            <a:r>
              <a:rPr lang="cs-CZ" dirty="0" err="1"/>
              <a:t>Information</a:t>
            </a:r>
            <a:r>
              <a:rPr lang="cs-CZ" dirty="0"/>
              <a:t> Technology </a:t>
            </a:r>
            <a:r>
              <a:rPr lang="cs-CZ" dirty="0" err="1"/>
              <a:t>Infrastructure</a:t>
            </a:r>
            <a:r>
              <a:rPr lang="cs-CZ" dirty="0"/>
              <a:t> </a:t>
            </a:r>
            <a:r>
              <a:rPr lang="cs-CZ" dirty="0" err="1"/>
              <a:t>Library</a:t>
            </a:r>
            <a:r>
              <a:rPr lang="cs-CZ" dirty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02443"/>
          </a:xfrm>
        </p:spPr>
        <p:txBody>
          <a:bodyPr>
            <a:normAutofit/>
          </a:bodyPr>
          <a:lstStyle/>
          <a:p>
            <a:r>
              <a:rPr lang="cs-CZ" sz="2400" dirty="0" smtClean="0"/>
              <a:t>Soubor informací</a:t>
            </a:r>
          </a:p>
          <a:p>
            <a:r>
              <a:rPr lang="cs-CZ" sz="2400" dirty="0" smtClean="0"/>
              <a:t>Tři verze</a:t>
            </a:r>
            <a:endParaRPr lang="cs-CZ" sz="2000" dirty="0" smtClean="0"/>
          </a:p>
          <a:p>
            <a:endParaRPr lang="cs-CZ" sz="2400" dirty="0" smtClean="0"/>
          </a:p>
          <a:p>
            <a:r>
              <a:rPr lang="cs-CZ" sz="2400" dirty="0" smtClean="0"/>
              <a:t>Moduly: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2200" dirty="0"/>
              <a:t>Strategie </a:t>
            </a:r>
            <a:r>
              <a:rPr lang="cs-CZ" sz="2200" dirty="0" smtClean="0"/>
              <a:t>služeb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2200" dirty="0"/>
              <a:t>Návrh </a:t>
            </a:r>
            <a:r>
              <a:rPr lang="cs-CZ" sz="2200" dirty="0" smtClean="0"/>
              <a:t>služeb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2200" dirty="0"/>
              <a:t>Přechod </a:t>
            </a:r>
            <a:r>
              <a:rPr lang="cs-CZ" sz="2200" dirty="0" smtClean="0"/>
              <a:t>služeb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2200" dirty="0"/>
              <a:t>Provoz </a:t>
            </a:r>
            <a:r>
              <a:rPr lang="cs-CZ" sz="2200" dirty="0" smtClean="0"/>
              <a:t>služeb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2200" dirty="0"/>
              <a:t>Neustálé zlepšování služeb</a:t>
            </a:r>
            <a:endParaRPr lang="cs-CZ" sz="220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9D80-781E-48AC-9E17-A1466C49CD67}" type="slidenum">
              <a:rPr lang="cs-CZ" sz="1600" smtClean="0"/>
              <a:t>2</a:t>
            </a:fld>
            <a:endParaRPr lang="cs-CZ" sz="16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101" y="267427"/>
            <a:ext cx="6590573" cy="6590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9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Vlastnosti ITIL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9D80-781E-48AC-9E17-A1466C49CD67}" type="slidenum">
              <a:rPr lang="cs-CZ" smtClean="0"/>
              <a:t>3</a:t>
            </a:fld>
            <a:endParaRPr lang="cs-CZ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Procesní </a:t>
            </a:r>
            <a:r>
              <a:rPr lang="cs-CZ" sz="2400" dirty="0" smtClean="0"/>
              <a:t>řízení</a:t>
            </a:r>
          </a:p>
          <a:p>
            <a:r>
              <a:rPr lang="cs-CZ" sz="2400" dirty="0"/>
              <a:t>Náš zákazník, </a:t>
            </a:r>
            <a:r>
              <a:rPr lang="cs-CZ" sz="2400" dirty="0" smtClean="0"/>
              <a:t>Náš pán</a:t>
            </a:r>
          </a:p>
          <a:p>
            <a:r>
              <a:rPr lang="cs-CZ" sz="2400" dirty="0"/>
              <a:t>Business == IT</a:t>
            </a:r>
            <a:r>
              <a:rPr lang="cs-CZ" sz="2400" dirty="0" smtClean="0"/>
              <a:t>?</a:t>
            </a:r>
          </a:p>
          <a:p>
            <a:r>
              <a:rPr lang="cs-CZ" sz="2400" dirty="0" err="1"/>
              <a:t>Jazykouzlující</a:t>
            </a:r>
            <a:r>
              <a:rPr lang="cs-CZ" sz="2400" dirty="0"/>
              <a:t> </a:t>
            </a:r>
            <a:r>
              <a:rPr lang="cs-CZ" sz="2400" dirty="0" smtClean="0"/>
              <a:t>terminologie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2400" dirty="0" smtClean="0"/>
              <a:t>Služba dle ITIL: „Služba </a:t>
            </a:r>
            <a:r>
              <a:rPr lang="cs-CZ" sz="2400" dirty="0"/>
              <a:t>je prostředek dodávání hodnoty zákazníkovi tím, že zprostředkovává výstupy, jichž chce zákazník dosáhnout, aniž by vlastnil specifické náklady a rizika</a:t>
            </a:r>
            <a:r>
              <a:rPr lang="cs-CZ" sz="2400" dirty="0" smtClean="0"/>
              <a:t>.“</a:t>
            </a:r>
            <a:endParaRPr lang="cs-CZ" sz="2400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3602">
            <a:off x="9458835" y="3926552"/>
            <a:ext cx="946630" cy="193234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228" y="656355"/>
            <a:ext cx="2143125" cy="285750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4438">
            <a:off x="1652127" y="540363"/>
            <a:ext cx="3555437" cy="480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</a:t>
            </a:r>
            <a:r>
              <a:rPr lang="cs-CZ" dirty="0"/>
              <a:t>Vlastnosti ITIL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Použití </a:t>
            </a:r>
            <a:r>
              <a:rPr lang="cs-CZ" sz="2400" dirty="0" smtClean="0"/>
              <a:t>kdekoliv</a:t>
            </a:r>
          </a:p>
          <a:p>
            <a:r>
              <a:rPr lang="cs-CZ" sz="2400" dirty="0"/>
              <a:t>Vše </a:t>
            </a:r>
            <a:r>
              <a:rPr lang="cs-CZ" sz="2400" dirty="0" smtClean="0"/>
              <a:t>„Zdarma“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2400" dirty="0" smtClean="0"/>
              <a:t>„Knihovna </a:t>
            </a:r>
            <a:r>
              <a:rPr lang="cs-CZ" sz="2400" dirty="0"/>
              <a:t>je volně dostupná, což znamená, že každý si může knihy ITIL koupit</a:t>
            </a:r>
            <a:r>
              <a:rPr lang="cs-CZ" sz="2400" dirty="0" smtClean="0"/>
              <a:t>...“</a:t>
            </a: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9D80-781E-48AC-9E17-A1466C49CD67}" type="slidenum">
              <a:rPr lang="cs-CZ" smtClean="0"/>
              <a:t>4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31136">
            <a:off x="5397102" y="4089576"/>
            <a:ext cx="2530031" cy="244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60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ze života 1 </a:t>
            </a:r>
            <a:r>
              <a:rPr lang="cs-CZ" dirty="0" smtClean="0"/>
              <a:t>– Letiště </a:t>
            </a:r>
            <a:r>
              <a:rPr lang="cs-CZ" dirty="0"/>
              <a:t>(2003)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Fronta na banány</a:t>
            </a:r>
          </a:p>
          <a:p>
            <a:r>
              <a:rPr lang="cs-CZ" sz="2400" dirty="0" smtClean="0"/>
              <a:t>Vše </a:t>
            </a:r>
            <a:r>
              <a:rPr lang="cs-CZ" sz="2400" dirty="0"/>
              <a:t>drahé, ničeho se nedostává</a:t>
            </a:r>
          </a:p>
          <a:p>
            <a:r>
              <a:rPr lang="cs-CZ" sz="2400" dirty="0" smtClean="0"/>
              <a:t>Jak </a:t>
            </a:r>
            <a:r>
              <a:rPr lang="cs-CZ" sz="2400" dirty="0"/>
              <a:t>ušetřit</a:t>
            </a:r>
            <a:r>
              <a:rPr lang="cs-CZ" sz="2400" dirty="0" smtClean="0"/>
              <a:t>?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cs-CZ" sz="2400" dirty="0"/>
              <a:t>ITIL </a:t>
            </a:r>
            <a:r>
              <a:rPr lang="cs-CZ" sz="2400" dirty="0" err="1"/>
              <a:t>Service</a:t>
            </a:r>
            <a:r>
              <a:rPr lang="cs-CZ" sz="2400" dirty="0"/>
              <a:t> </a:t>
            </a:r>
            <a:r>
              <a:rPr lang="cs-CZ" sz="2400" dirty="0" err="1" smtClean="0"/>
              <a:t>Strategy</a:t>
            </a:r>
            <a:r>
              <a:rPr lang="cs-CZ" sz="2400" dirty="0" smtClean="0"/>
              <a:t>!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9D80-781E-48AC-9E17-A1466C49CD67}" type="slidenum">
              <a:rPr lang="cs-CZ" smtClean="0"/>
              <a:t>5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774" y="1795464"/>
            <a:ext cx="2857500" cy="263842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714" y="3650494"/>
            <a:ext cx="3021464" cy="302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14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6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Příklad ze života </a:t>
            </a:r>
            <a:r>
              <a:rPr lang="nl-NL" dirty="0" smtClean="0"/>
              <a:t>2</a:t>
            </a:r>
            <a:r>
              <a:rPr lang="cs-CZ" dirty="0" smtClean="0"/>
              <a:t> – Internet</a:t>
            </a:r>
            <a:r>
              <a:rPr lang="nl-NL" dirty="0" smtClean="0"/>
              <a:t> </a:t>
            </a:r>
            <a:r>
              <a:rPr lang="nl-NL" dirty="0"/>
              <a:t>(2011)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Došel Internet</a:t>
            </a:r>
          </a:p>
          <a:p>
            <a:r>
              <a:rPr lang="cs-CZ" sz="2400" dirty="0" smtClean="0"/>
              <a:t>Zavoláme poskytovatele</a:t>
            </a:r>
          </a:p>
          <a:p>
            <a:endParaRPr lang="cs-CZ" sz="2400" dirty="0"/>
          </a:p>
          <a:p>
            <a:r>
              <a:rPr lang="en-US" sz="2400" dirty="0" smtClean="0"/>
              <a:t>ITIL – Service Level Agreement</a:t>
            </a:r>
          </a:p>
          <a:p>
            <a:r>
              <a:rPr lang="en-US" sz="2400" dirty="0" smtClean="0"/>
              <a:t>ITIL - Incident Management Process</a:t>
            </a:r>
          </a:p>
          <a:p>
            <a:r>
              <a:rPr lang="en-US" sz="2400" dirty="0" smtClean="0"/>
              <a:t>ITIL - Exceeding Customer Expectations</a:t>
            </a:r>
          </a:p>
          <a:p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9D80-781E-48AC-9E17-A1466C49CD67}" type="slidenum">
              <a:rPr lang="cs-CZ" smtClean="0"/>
              <a:t>6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245" y="1270001"/>
            <a:ext cx="4886632" cy="244331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656" y="4258445"/>
            <a:ext cx="1873346" cy="196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93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ze života 3 </a:t>
            </a:r>
            <a:r>
              <a:rPr lang="cs-CZ" dirty="0" smtClean="0"/>
              <a:t>– ČEZ (2014)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cs-CZ" sz="2800" dirty="0" err="1"/>
              <a:t>Service</a:t>
            </a:r>
            <a:r>
              <a:rPr lang="cs-CZ" sz="2800" dirty="0"/>
              <a:t> </a:t>
            </a:r>
            <a:r>
              <a:rPr lang="cs-CZ" sz="2800" dirty="0" err="1" smtClean="0"/>
              <a:t>Desk</a:t>
            </a:r>
            <a:endParaRPr lang="cs-CZ" sz="2800" dirty="0" smtClean="0"/>
          </a:p>
          <a:p>
            <a:r>
              <a:rPr lang="cs-CZ" sz="2800" dirty="0"/>
              <a:t>Incident </a:t>
            </a:r>
            <a:r>
              <a:rPr lang="cs-CZ" sz="2800" dirty="0" smtClean="0"/>
              <a:t>Management</a:t>
            </a:r>
          </a:p>
          <a:p>
            <a:r>
              <a:rPr lang="cs-CZ" sz="2800" dirty="0" err="1"/>
              <a:t>Knowledge</a:t>
            </a:r>
            <a:r>
              <a:rPr lang="cs-CZ" sz="2800" dirty="0"/>
              <a:t> </a:t>
            </a:r>
            <a:r>
              <a:rPr lang="cs-CZ" sz="2800" dirty="0" smtClean="0"/>
              <a:t>Management</a:t>
            </a:r>
          </a:p>
          <a:p>
            <a:r>
              <a:rPr lang="cs-CZ" sz="2800" dirty="0" err="1"/>
              <a:t>Service</a:t>
            </a:r>
            <a:r>
              <a:rPr lang="cs-CZ" sz="2800" dirty="0"/>
              <a:t> </a:t>
            </a:r>
            <a:r>
              <a:rPr lang="cs-CZ" sz="2800" dirty="0" err="1"/>
              <a:t>Level</a:t>
            </a:r>
            <a:r>
              <a:rPr lang="cs-CZ" sz="2800" dirty="0"/>
              <a:t> </a:t>
            </a:r>
            <a:r>
              <a:rPr lang="cs-CZ" sz="2800" dirty="0" smtClean="0"/>
              <a:t>Management</a:t>
            </a:r>
          </a:p>
          <a:p>
            <a:r>
              <a:rPr lang="cs-CZ" sz="2800" dirty="0" err="1"/>
              <a:t>Problem</a:t>
            </a:r>
            <a:r>
              <a:rPr lang="cs-CZ" sz="2800" dirty="0"/>
              <a:t> </a:t>
            </a:r>
            <a:r>
              <a:rPr lang="cs-CZ" sz="2800" dirty="0" smtClean="0"/>
              <a:t>Management</a:t>
            </a:r>
          </a:p>
          <a:p>
            <a:r>
              <a:rPr lang="cs-CZ" sz="2800" dirty="0" err="1"/>
              <a:t>Capacity</a:t>
            </a:r>
            <a:r>
              <a:rPr lang="cs-CZ" sz="2800" dirty="0"/>
              <a:t> </a:t>
            </a:r>
            <a:r>
              <a:rPr lang="cs-CZ" sz="2800" dirty="0" smtClean="0"/>
              <a:t>Management</a:t>
            </a:r>
          </a:p>
          <a:p>
            <a:r>
              <a:rPr lang="cs-CZ" sz="2800" dirty="0" err="1"/>
              <a:t>Service</a:t>
            </a:r>
            <a:r>
              <a:rPr lang="cs-CZ" sz="2800" dirty="0"/>
              <a:t> </a:t>
            </a:r>
            <a:r>
              <a:rPr lang="cs-CZ" sz="2800" dirty="0" err="1"/>
              <a:t>Asset</a:t>
            </a:r>
            <a:r>
              <a:rPr lang="cs-CZ" sz="2800" dirty="0"/>
              <a:t> and </a:t>
            </a:r>
            <a:r>
              <a:rPr lang="cs-CZ" sz="2800" dirty="0" err="1"/>
              <a:t>Configuration</a:t>
            </a:r>
            <a:r>
              <a:rPr lang="cs-CZ" sz="2800" dirty="0"/>
              <a:t> </a:t>
            </a:r>
            <a:r>
              <a:rPr lang="cs-CZ" sz="2800" dirty="0" smtClean="0"/>
              <a:t>management</a:t>
            </a:r>
          </a:p>
          <a:p>
            <a:r>
              <a:rPr lang="cs-CZ" sz="2800" dirty="0" err="1"/>
              <a:t>Change</a:t>
            </a:r>
            <a:r>
              <a:rPr lang="cs-CZ" sz="2800" dirty="0"/>
              <a:t> </a:t>
            </a:r>
            <a:r>
              <a:rPr lang="cs-CZ" sz="2800" dirty="0" smtClean="0"/>
              <a:t>Management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9D80-781E-48AC-9E17-A1466C49CD67}" type="slidenum">
              <a:rPr lang="cs-CZ" smtClean="0"/>
              <a:t>7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0671">
            <a:off x="-2270035" y="-1683683"/>
            <a:ext cx="6349206" cy="4215873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9292">
            <a:off x="7256114" y="-1030231"/>
            <a:ext cx="6349206" cy="4215873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302" y="-2055284"/>
            <a:ext cx="8056382" cy="4215873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2569">
            <a:off x="7763494" y="3143454"/>
            <a:ext cx="5978789" cy="3969916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55990">
            <a:off x="4965001" y="4099930"/>
            <a:ext cx="6349206" cy="4215873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592000">
            <a:off x="-1978799" y="20741"/>
            <a:ext cx="6349206" cy="4215873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154443" y="5608965"/>
            <a:ext cx="6349206" cy="4215873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09080">
            <a:off x="-1968513" y="3144621"/>
            <a:ext cx="6349206" cy="4215873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0280">
            <a:off x="-1923685" y="-971529"/>
            <a:ext cx="8662084" cy="6853183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9603" y="-1843548"/>
            <a:ext cx="15754313" cy="1339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421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Reálné nasazování ITIL v </a:t>
            </a:r>
            <a:r>
              <a:rPr lang="cs-CZ" dirty="0" smtClean="0"/>
              <a:t>ČR – nevýhody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Náklady </a:t>
            </a:r>
            <a:r>
              <a:rPr lang="cs-CZ" sz="2400" dirty="0" smtClean="0"/>
              <a:t>příliš vysoké</a:t>
            </a:r>
          </a:p>
          <a:p>
            <a:r>
              <a:rPr lang="pl-PL" sz="2400" dirty="0"/>
              <a:t>SW podpora </a:t>
            </a:r>
            <a:r>
              <a:rPr lang="pl-PL" sz="2400" dirty="0" smtClean="0"/>
              <a:t>nedostatečná</a:t>
            </a:r>
          </a:p>
          <a:p>
            <a:endParaRPr lang="pl-PL" sz="2400" dirty="0"/>
          </a:p>
          <a:p>
            <a:r>
              <a:rPr lang="cs-CZ" sz="2400" dirty="0" smtClean="0"/>
              <a:t>Problémy neřešeny okamžitě</a:t>
            </a:r>
          </a:p>
          <a:p>
            <a:r>
              <a:rPr lang="cs-CZ" sz="2400" dirty="0" smtClean="0"/>
              <a:t>SW funguje jinak, než jsem zvyklý</a:t>
            </a:r>
          </a:p>
          <a:p>
            <a:r>
              <a:rPr lang="cs-CZ" sz="2400" dirty="0" smtClean="0"/>
              <a:t>Byrokracie, kam oko dohlédne</a:t>
            </a:r>
          </a:p>
          <a:p>
            <a:r>
              <a:rPr lang="cs-CZ" sz="2400" dirty="0"/>
              <a:t>Přílišná očekávání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9D80-781E-48AC-9E17-A1466C49CD67}" type="slidenum">
              <a:rPr lang="cs-CZ" smtClean="0"/>
              <a:t>8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88" y="2160589"/>
            <a:ext cx="2891914" cy="165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9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Software a ITIL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Prozkoumání </a:t>
            </a:r>
            <a:r>
              <a:rPr lang="cs-CZ" sz="2400" dirty="0" smtClean="0"/>
              <a:t>softwaru</a:t>
            </a:r>
          </a:p>
          <a:p>
            <a:r>
              <a:rPr lang="cs-CZ" sz="2400" dirty="0"/>
              <a:t>Poskytovatel Růžový Slon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D9D80-781E-48AC-9E17-A1466C49CD67}" type="slidenum">
              <a:rPr lang="cs-CZ" smtClean="0"/>
              <a:t>9</a:t>
            </a:fld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43" y="3760839"/>
            <a:ext cx="3363478" cy="275805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391" y="2852555"/>
            <a:ext cx="3437860" cy="3754825"/>
          </a:xfrm>
          <a:prstGeom prst="rect">
            <a:avLst/>
          </a:prstGeom>
          <a:effectLst>
            <a:glow rad="50800">
              <a:schemeClr val="tx1"/>
            </a:glow>
            <a:softEdge rad="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537" y="5367336"/>
            <a:ext cx="1207008" cy="1225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0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7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seta">
  <a:themeElements>
    <a:clrScheme name="Zeleno-žlutá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473</TotalTime>
  <Words>318</Words>
  <Application>Microsoft Office PowerPoint</Application>
  <PresentationFormat>Širokoúhlá obrazovka</PresentationFormat>
  <Paragraphs>79</Paragraphs>
  <Slides>11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Calibri</vt:lpstr>
      <vt:lpstr>Trebuchet MS</vt:lpstr>
      <vt:lpstr>Wingdings</vt:lpstr>
      <vt:lpstr>Wingdings 3</vt:lpstr>
      <vt:lpstr>Faseta</vt:lpstr>
      <vt:lpstr>ITIL teoreticky a prakticky</vt:lpstr>
      <vt:lpstr>ITIL (Information Technology Infrastructure Library)</vt:lpstr>
      <vt:lpstr>Vlastnosti ITIL</vt:lpstr>
      <vt:lpstr>Další Vlastnosti ITIL</vt:lpstr>
      <vt:lpstr>Příklad ze života 1 – Letiště (2003)</vt:lpstr>
      <vt:lpstr>Příklad ze života 2 – Internet (2011)</vt:lpstr>
      <vt:lpstr>Příklad ze života 3 – ČEZ (2014)</vt:lpstr>
      <vt:lpstr>Reálné nasazování ITIL v ČR – nevýhody</vt:lpstr>
      <vt:lpstr>Software a ITIL</vt:lpstr>
      <vt:lpstr>A to je vše.</vt:lpstr>
      <vt:lpstr>Linky na obrázky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ITIL</dc:title>
  <dc:creator>BlackFox</dc:creator>
  <cp:lastModifiedBy>BlackFox</cp:lastModifiedBy>
  <cp:revision>43</cp:revision>
  <dcterms:created xsi:type="dcterms:W3CDTF">2013-03-11T12:23:17Z</dcterms:created>
  <dcterms:modified xsi:type="dcterms:W3CDTF">2013-03-11T22:16:14Z</dcterms:modified>
</cp:coreProperties>
</file>