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2" r:id="rId4"/>
    <p:sldId id="271" r:id="rId5"/>
    <p:sldId id="273" r:id="rId6"/>
    <p:sldId id="29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91" r:id="rId18"/>
    <p:sldId id="285" r:id="rId19"/>
    <p:sldId id="289" r:id="rId20"/>
    <p:sldId id="288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60C39-5B9A-44EB-8874-8055A75F151B}" type="doc">
      <dgm:prSet loTypeId="urn:diagrams.loki3.com/VaryingWidthList+Icon" loCatId="list" qsTypeId="urn:microsoft.com/office/officeart/2005/8/quickstyle/simple1" qsCatId="simple" csTypeId="urn:microsoft.com/office/officeart/2005/8/colors/colorful1#1" csCatId="colorful" phldr="1"/>
      <dgm:spPr/>
    </dgm:pt>
    <dgm:pt modelId="{2EF2A613-8124-42C6-80D0-49F3593564D5}">
      <dgm:prSet phldrT="[Texto]" custT="1"/>
      <dgm:spPr/>
      <dgm:t>
        <a:bodyPr/>
        <a:lstStyle/>
        <a:p>
          <a:r>
            <a:rPr lang="pt-PT" sz="2400" dirty="0" err="1" smtClean="0"/>
            <a:t>Business</a:t>
          </a:r>
          <a:endParaRPr lang="pt-PT" sz="2400" dirty="0"/>
        </a:p>
      </dgm:t>
    </dgm:pt>
    <dgm:pt modelId="{9243EECD-5B4E-43AF-B65B-FD74052AA957}" type="parTrans" cxnId="{14A0046D-DE4A-4AF5-B3DC-6EF404F3BAA1}">
      <dgm:prSet/>
      <dgm:spPr/>
      <dgm:t>
        <a:bodyPr/>
        <a:lstStyle/>
        <a:p>
          <a:endParaRPr lang="pt-PT" sz="1050"/>
        </a:p>
      </dgm:t>
    </dgm:pt>
    <dgm:pt modelId="{10D6745C-0201-40A1-93BC-86597F702868}" type="sibTrans" cxnId="{14A0046D-DE4A-4AF5-B3DC-6EF404F3BAA1}">
      <dgm:prSet/>
      <dgm:spPr/>
      <dgm:t>
        <a:bodyPr/>
        <a:lstStyle/>
        <a:p>
          <a:endParaRPr lang="pt-PT" sz="1050"/>
        </a:p>
      </dgm:t>
    </dgm:pt>
    <dgm:pt modelId="{1F8EE243-4539-4FEE-8B11-2DD67EFF722C}">
      <dgm:prSet phldrT="[Texto]" custT="1"/>
      <dgm:spPr/>
      <dgm:t>
        <a:bodyPr/>
        <a:lstStyle/>
        <a:p>
          <a:r>
            <a:rPr lang="pt-PT" sz="2400" dirty="0" err="1" smtClean="0"/>
            <a:t>Information</a:t>
          </a:r>
          <a:endParaRPr lang="pt-PT" sz="2400" dirty="0"/>
        </a:p>
      </dgm:t>
    </dgm:pt>
    <dgm:pt modelId="{CF171A44-8FEB-43F4-82A1-4070277FFFA5}" type="parTrans" cxnId="{11ECCE89-A240-4C04-BFFE-A20BC8826F4E}">
      <dgm:prSet/>
      <dgm:spPr/>
      <dgm:t>
        <a:bodyPr/>
        <a:lstStyle/>
        <a:p>
          <a:endParaRPr lang="pt-PT" sz="1050"/>
        </a:p>
      </dgm:t>
    </dgm:pt>
    <dgm:pt modelId="{971FF8DD-D882-465C-954F-81F8C4FE9C04}" type="sibTrans" cxnId="{11ECCE89-A240-4C04-BFFE-A20BC8826F4E}">
      <dgm:prSet/>
      <dgm:spPr/>
      <dgm:t>
        <a:bodyPr/>
        <a:lstStyle/>
        <a:p>
          <a:endParaRPr lang="pt-PT" sz="1050"/>
        </a:p>
      </dgm:t>
    </dgm:pt>
    <dgm:pt modelId="{50673E61-E158-4C8A-89BE-6E352C72ED97}">
      <dgm:prSet phldrT="[Texto]" custT="1"/>
      <dgm:spPr/>
      <dgm:t>
        <a:bodyPr/>
        <a:lstStyle/>
        <a:p>
          <a:r>
            <a:rPr lang="pt-PT" sz="2400" dirty="0" err="1" smtClean="0"/>
            <a:t>Applications</a:t>
          </a:r>
          <a:endParaRPr lang="pt-PT" sz="2400" dirty="0"/>
        </a:p>
      </dgm:t>
    </dgm:pt>
    <dgm:pt modelId="{7F4ADBC8-425F-44BD-93F1-CA7555976009}" type="parTrans" cxnId="{3990751E-3340-41E4-A49B-469B8FFB2D80}">
      <dgm:prSet/>
      <dgm:spPr/>
      <dgm:t>
        <a:bodyPr/>
        <a:lstStyle/>
        <a:p>
          <a:endParaRPr lang="pt-PT" sz="1050"/>
        </a:p>
      </dgm:t>
    </dgm:pt>
    <dgm:pt modelId="{B748CDEA-220B-4448-A419-3AA965CC8461}" type="sibTrans" cxnId="{3990751E-3340-41E4-A49B-469B8FFB2D80}">
      <dgm:prSet/>
      <dgm:spPr/>
      <dgm:t>
        <a:bodyPr/>
        <a:lstStyle/>
        <a:p>
          <a:endParaRPr lang="pt-PT" sz="1050"/>
        </a:p>
      </dgm:t>
    </dgm:pt>
    <dgm:pt modelId="{534BDF8A-4A0A-46CF-92AD-18F95DE3E2FE}">
      <dgm:prSet phldrT="[Texto]" custT="1"/>
      <dgm:spPr/>
      <dgm:t>
        <a:bodyPr/>
        <a:lstStyle/>
        <a:p>
          <a:r>
            <a:rPr lang="pt-PT" sz="2400" dirty="0" err="1" smtClean="0"/>
            <a:t>Technology</a:t>
          </a:r>
          <a:endParaRPr lang="pt-PT" sz="2400" dirty="0"/>
        </a:p>
      </dgm:t>
    </dgm:pt>
    <dgm:pt modelId="{61D1DD99-3A1A-4670-B036-F30DAD362285}" type="parTrans" cxnId="{9A5C9597-A3E0-4EFD-AB45-7B290A5EB17D}">
      <dgm:prSet/>
      <dgm:spPr/>
      <dgm:t>
        <a:bodyPr/>
        <a:lstStyle/>
        <a:p>
          <a:endParaRPr lang="pt-PT" sz="1050"/>
        </a:p>
      </dgm:t>
    </dgm:pt>
    <dgm:pt modelId="{DB364715-1B8E-43D1-B84E-C21A065FF635}" type="sibTrans" cxnId="{9A5C9597-A3E0-4EFD-AB45-7B290A5EB17D}">
      <dgm:prSet/>
      <dgm:spPr/>
      <dgm:t>
        <a:bodyPr/>
        <a:lstStyle/>
        <a:p>
          <a:endParaRPr lang="pt-PT" sz="1050"/>
        </a:p>
      </dgm:t>
    </dgm:pt>
    <dgm:pt modelId="{546319F8-25C1-412E-BB87-5905999F5A2C}" type="pres">
      <dgm:prSet presAssocID="{D1D60C39-5B9A-44EB-8874-8055A75F151B}" presName="Name0" presStyleCnt="0">
        <dgm:presLayoutVars>
          <dgm:resizeHandles/>
        </dgm:presLayoutVars>
      </dgm:prSet>
      <dgm:spPr/>
    </dgm:pt>
    <dgm:pt modelId="{DC0F9674-F35E-4F3E-B55E-32047FCA1F55}" type="pres">
      <dgm:prSet presAssocID="{2EF2A613-8124-42C6-80D0-49F3593564D5}" presName="text" presStyleLbl="node1" presStyleIdx="0" presStyleCnt="4" custScaleX="19622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9F491B-C48A-44A0-9D9F-B599719106F8}" type="pres">
      <dgm:prSet presAssocID="{10D6745C-0201-40A1-93BC-86597F702868}" presName="space" presStyleCnt="0"/>
      <dgm:spPr/>
    </dgm:pt>
    <dgm:pt modelId="{A75B2844-4FB3-459E-A39B-621F90E6D53E}" type="pres">
      <dgm:prSet presAssocID="{1F8EE243-4539-4FEE-8B11-2DD67EFF722C}" presName="text" presStyleLbl="node1" presStyleIdx="1" presStyleCnt="4" custScaleX="14444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193EB3-4647-487E-A8CF-64BD8B2CF234}" type="pres">
      <dgm:prSet presAssocID="{971FF8DD-D882-465C-954F-81F8C4FE9C04}" presName="space" presStyleCnt="0"/>
      <dgm:spPr/>
    </dgm:pt>
    <dgm:pt modelId="{4C097A03-7627-4508-918B-2F27EF759D7B}" type="pres">
      <dgm:prSet presAssocID="{50673E61-E158-4C8A-89BE-6E352C72ED97}" presName="text" presStyleLbl="node1" presStyleIdx="2" presStyleCnt="4" custScaleX="1405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BC4BB3-42D1-4613-B8B3-AAB471EB765B}" type="pres">
      <dgm:prSet presAssocID="{B748CDEA-220B-4448-A419-3AA965CC8461}" presName="space" presStyleCnt="0"/>
      <dgm:spPr/>
    </dgm:pt>
    <dgm:pt modelId="{9C8423E2-A1FB-4DEF-BF51-445E0B54CAB3}" type="pres">
      <dgm:prSet presAssocID="{534BDF8A-4A0A-46CF-92AD-18F95DE3E2FE}" presName="text" presStyleLbl="node1" presStyleIdx="3" presStyleCnt="4" custScaleX="1529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2155352-142E-4834-95DE-A4CCF474E2CE}" type="presOf" srcId="{D1D60C39-5B9A-44EB-8874-8055A75F151B}" destId="{546319F8-25C1-412E-BB87-5905999F5A2C}" srcOrd="0" destOrd="0" presId="urn:diagrams.loki3.com/VaryingWidthList+Icon"/>
    <dgm:cxn modelId="{11ECCE89-A240-4C04-BFFE-A20BC8826F4E}" srcId="{D1D60C39-5B9A-44EB-8874-8055A75F151B}" destId="{1F8EE243-4539-4FEE-8B11-2DD67EFF722C}" srcOrd="1" destOrd="0" parTransId="{CF171A44-8FEB-43F4-82A1-4070277FFFA5}" sibTransId="{971FF8DD-D882-465C-954F-81F8C4FE9C04}"/>
    <dgm:cxn modelId="{DA663B9C-16F2-4AC0-8C0D-E17668AAA5BF}" type="presOf" srcId="{534BDF8A-4A0A-46CF-92AD-18F95DE3E2FE}" destId="{9C8423E2-A1FB-4DEF-BF51-445E0B54CAB3}" srcOrd="0" destOrd="0" presId="urn:diagrams.loki3.com/VaryingWidthList+Icon"/>
    <dgm:cxn modelId="{14A0046D-DE4A-4AF5-B3DC-6EF404F3BAA1}" srcId="{D1D60C39-5B9A-44EB-8874-8055A75F151B}" destId="{2EF2A613-8124-42C6-80D0-49F3593564D5}" srcOrd="0" destOrd="0" parTransId="{9243EECD-5B4E-43AF-B65B-FD74052AA957}" sibTransId="{10D6745C-0201-40A1-93BC-86597F702868}"/>
    <dgm:cxn modelId="{5E84AEB1-6487-4BA3-892C-057360F860CE}" type="presOf" srcId="{1F8EE243-4539-4FEE-8B11-2DD67EFF722C}" destId="{A75B2844-4FB3-459E-A39B-621F90E6D53E}" srcOrd="0" destOrd="0" presId="urn:diagrams.loki3.com/VaryingWidthList+Icon"/>
    <dgm:cxn modelId="{709FC51E-24B8-40E8-A452-A68ACB6F9EA5}" type="presOf" srcId="{50673E61-E158-4C8A-89BE-6E352C72ED97}" destId="{4C097A03-7627-4508-918B-2F27EF759D7B}" srcOrd="0" destOrd="0" presId="urn:diagrams.loki3.com/VaryingWidthList+Icon"/>
    <dgm:cxn modelId="{F5E555F0-A5D5-4898-A152-A87C78B48A83}" type="presOf" srcId="{2EF2A613-8124-42C6-80D0-49F3593564D5}" destId="{DC0F9674-F35E-4F3E-B55E-32047FCA1F55}" srcOrd="0" destOrd="0" presId="urn:diagrams.loki3.com/VaryingWidthList+Icon"/>
    <dgm:cxn modelId="{9A5C9597-A3E0-4EFD-AB45-7B290A5EB17D}" srcId="{D1D60C39-5B9A-44EB-8874-8055A75F151B}" destId="{534BDF8A-4A0A-46CF-92AD-18F95DE3E2FE}" srcOrd="3" destOrd="0" parTransId="{61D1DD99-3A1A-4670-B036-F30DAD362285}" sibTransId="{DB364715-1B8E-43D1-B84E-C21A065FF635}"/>
    <dgm:cxn modelId="{3990751E-3340-41E4-A49B-469B8FFB2D80}" srcId="{D1D60C39-5B9A-44EB-8874-8055A75F151B}" destId="{50673E61-E158-4C8A-89BE-6E352C72ED97}" srcOrd="2" destOrd="0" parTransId="{7F4ADBC8-425F-44BD-93F1-CA7555976009}" sibTransId="{B748CDEA-220B-4448-A419-3AA965CC8461}"/>
    <dgm:cxn modelId="{C6E33F93-5B70-4B86-B3D3-88FEA6D9D6D6}" type="presParOf" srcId="{546319F8-25C1-412E-BB87-5905999F5A2C}" destId="{DC0F9674-F35E-4F3E-B55E-32047FCA1F55}" srcOrd="0" destOrd="0" presId="urn:diagrams.loki3.com/VaryingWidthList+Icon"/>
    <dgm:cxn modelId="{9B0C8E7A-9756-4C13-BCDA-03ADFEB37462}" type="presParOf" srcId="{546319F8-25C1-412E-BB87-5905999F5A2C}" destId="{C09F491B-C48A-44A0-9D9F-B599719106F8}" srcOrd="1" destOrd="0" presId="urn:diagrams.loki3.com/VaryingWidthList+Icon"/>
    <dgm:cxn modelId="{0FBB5278-B4E0-4BE3-A862-71C41ED34B97}" type="presParOf" srcId="{546319F8-25C1-412E-BB87-5905999F5A2C}" destId="{A75B2844-4FB3-459E-A39B-621F90E6D53E}" srcOrd="2" destOrd="0" presId="urn:diagrams.loki3.com/VaryingWidthList+Icon"/>
    <dgm:cxn modelId="{6D473A51-4D82-4D67-8D32-A94A04D9EA7B}" type="presParOf" srcId="{546319F8-25C1-412E-BB87-5905999F5A2C}" destId="{55193EB3-4647-487E-A8CF-64BD8B2CF234}" srcOrd="3" destOrd="0" presId="urn:diagrams.loki3.com/VaryingWidthList+Icon"/>
    <dgm:cxn modelId="{2E36EE74-E05B-41EA-9574-CEA582CA815D}" type="presParOf" srcId="{546319F8-25C1-412E-BB87-5905999F5A2C}" destId="{4C097A03-7627-4508-918B-2F27EF759D7B}" srcOrd="4" destOrd="0" presId="urn:diagrams.loki3.com/VaryingWidthList+Icon"/>
    <dgm:cxn modelId="{4CD26980-322B-4A6B-BBE1-0D219E992493}" type="presParOf" srcId="{546319F8-25C1-412E-BB87-5905999F5A2C}" destId="{44BC4BB3-42D1-4613-B8B3-AAB471EB765B}" srcOrd="5" destOrd="0" presId="urn:diagrams.loki3.com/VaryingWidthList+Icon"/>
    <dgm:cxn modelId="{FAC8F296-FB86-4863-81D1-F921A93598EA}" type="presParOf" srcId="{546319F8-25C1-412E-BB87-5905999F5A2C}" destId="{9C8423E2-A1FB-4DEF-BF51-445E0B54CAB3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2A9DF-32F8-499F-AEC8-AD2C8251B153}" type="slidenum">
              <a:rPr lang="cs-CZ"/>
              <a:pPr/>
              <a:t>13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="" xmlns:p14="http://schemas.microsoft.com/office/powerpoint/2010/main" val="8890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963586" y="4357695"/>
            <a:ext cx="8610624" cy="500066"/>
          </a:xfrm>
          <a:prstGeom prst="rect">
            <a:avLst/>
          </a:prstGeom>
        </p:spPr>
        <p:txBody>
          <a:bodyPr/>
          <a:lstStyle>
            <a:lvl1pPr algn="l">
              <a:defRPr sz="30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KAPITOLY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-642047" y="3713858"/>
            <a:ext cx="3071834" cy="1787739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63587" y="5000636"/>
            <a:ext cx="5011615" cy="57151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3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podnadpis</a:t>
            </a:r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286256"/>
            <a:ext cx="1084337" cy="642930"/>
          </a:xfrm>
          <a:prstGeom prst="rect">
            <a:avLst/>
          </a:prstGeom>
        </p:spPr>
        <p:txBody>
          <a:bodyPr/>
          <a:lstStyle>
            <a:lvl1pPr algn="r">
              <a:buFontTx/>
              <a:buNone/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16" name="Obrázek 15" descr="DNS_LOGO_CLAIM_CMYK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960" y="285729"/>
            <a:ext cx="2037246" cy="69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96426" y="1600202"/>
            <a:ext cx="10550843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996426" y="274638"/>
            <a:ext cx="10550843" cy="11430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</a:t>
            </a:r>
            <a:endParaRPr lang="cs-CZ" dirty="0"/>
          </a:p>
        </p:txBody>
      </p:sp>
      <p:sp>
        <p:nvSpPr>
          <p:cNvPr id="8" name="Rovnoramenný trojúhelník 7"/>
          <p:cNvSpPr/>
          <p:nvPr userDrawn="1"/>
        </p:nvSpPr>
        <p:spPr>
          <a:xfrm rot="5400000">
            <a:off x="452288" y="390247"/>
            <a:ext cx="500066" cy="291028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68884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2631D0-D205-4EDC-82C7-BBD02D43C70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 descr="DNS_LOGO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68032" y="6429396"/>
            <a:ext cx="879237" cy="30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  <p:sldLayoutId id="2147483671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err="1" smtClean="0"/>
              <a:t>Strategie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</a:t>
            </a:r>
            <a:r>
              <a:rPr lang="cs-CZ" dirty="0" smtClean="0"/>
              <a:t>4</a:t>
            </a:r>
            <a:r>
              <a:rPr lang="en-US" dirty="0" smtClean="0"/>
              <a:t>/201</a:t>
            </a:r>
            <a:r>
              <a:rPr lang="cs-CZ" smtClean="0"/>
              <a:t>5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35" y="0"/>
            <a:ext cx="4248756" cy="318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63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strategické mapy</a:t>
            </a:r>
            <a:endParaRPr lang="cs-CZ" dirty="0"/>
          </a:p>
        </p:txBody>
      </p:sp>
      <p:pic>
        <p:nvPicPr>
          <p:cNvPr id="5" name="Zástupný symbol pro obsah 4" descr="Typical-Divisional-Strategy-Map-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598"/>
          <a:stretch>
            <a:fillRect/>
          </a:stretch>
        </p:blipFill>
        <p:spPr>
          <a:xfrm>
            <a:off x="536286" y="662730"/>
            <a:ext cx="11127809" cy="5698327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err="1" smtClean="0"/>
              <a:t>architektura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popsat: E</a:t>
            </a:r>
            <a:r>
              <a:rPr lang="pt-PT" dirty="0" smtClean="0"/>
              <a:t>nterprise architecture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8BDA-F4CC-450C-BF52-56CFC9AD3B37}" type="slidenum">
              <a:rPr lang="pt-PT" smtClean="0"/>
              <a:pPr/>
              <a:t>12</a:t>
            </a:fld>
            <a:endParaRPr lang="pt-PT"/>
          </a:p>
        </p:txBody>
      </p:sp>
      <p:pic>
        <p:nvPicPr>
          <p:cNvPr id="18" name="Picture 7" descr="Collabo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49" y="1875861"/>
            <a:ext cx="6873051" cy="420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a 20"/>
          <p:cNvGraphicFramePr/>
          <p:nvPr>
            <p:extLst>
              <p:ext uri="{D42A27DB-BD31-4B8C-83A1-F6EECF244321}">
                <p14:modId xmlns="" xmlns:p14="http://schemas.microsoft.com/office/powerpoint/2010/main" val="1575732174"/>
              </p:ext>
            </p:extLst>
          </p:nvPr>
        </p:nvGraphicFramePr>
        <p:xfrm>
          <a:off x="9170145" y="2174771"/>
          <a:ext cx="212700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85725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500" dirty="0" smtClean="0"/>
              <a:t>Jak na to: </a:t>
            </a:r>
            <a:r>
              <a:rPr lang="en-US" sz="2500" dirty="0" err="1" smtClean="0"/>
              <a:t>Slo</a:t>
            </a:r>
            <a:r>
              <a:rPr lang="cs-CZ" sz="2500" dirty="0" err="1" smtClean="0"/>
              <a:t>žky</a:t>
            </a:r>
            <a:r>
              <a:rPr lang="cs-CZ" sz="2500" dirty="0" smtClean="0"/>
              <a:t> </a:t>
            </a:r>
            <a:r>
              <a:rPr lang="cs-CZ" sz="2500" dirty="0" err="1" smtClean="0"/>
              <a:t>Enterprise</a:t>
            </a:r>
            <a:r>
              <a:rPr lang="cs-CZ" sz="2500" dirty="0" smtClean="0"/>
              <a:t> Architektury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24793" y="5074118"/>
            <a:ext cx="9345335" cy="1050925"/>
          </a:xfrm>
          <a:prstGeom prst="rect">
            <a:avLst/>
          </a:prstGeom>
          <a:solidFill>
            <a:srgbClr val="2CB5B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 dirty="0">
                <a:cs typeface="Arial" charset="0"/>
              </a:rPr>
              <a:t>Technology</a:t>
            </a:r>
          </a:p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 dirty="0"/>
              <a:t>Cíl </a:t>
            </a:r>
            <a:r>
              <a:rPr lang="cs-CZ" dirty="0"/>
              <a:t> – </a:t>
            </a:r>
            <a:r>
              <a:rPr lang="cs-CZ" dirty="0">
                <a:cs typeface="Arial" charset="0"/>
              </a:rPr>
              <a:t>Identifikace topologie a struktury aplikací, dat, služeb a sítí</a:t>
            </a:r>
          </a:p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 dirty="0"/>
              <a:t>Jak </a:t>
            </a:r>
            <a:r>
              <a:rPr lang="cs-CZ" dirty="0"/>
              <a:t>– </a:t>
            </a:r>
            <a:r>
              <a:rPr lang="cs-CZ" dirty="0">
                <a:cs typeface="Arial" charset="0"/>
              </a:rPr>
              <a:t>Modelování struktur, topologií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24793" y="3805706"/>
            <a:ext cx="9345335" cy="1050925"/>
          </a:xfrm>
          <a:prstGeom prst="rect">
            <a:avLst/>
          </a:prstGeom>
          <a:solidFill>
            <a:srgbClr val="EABD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/>
              <a:t>Cíl </a:t>
            </a:r>
            <a:r>
              <a:rPr lang="cs-CZ"/>
              <a:t> –Identifikace aplikací, jejich integrace a nasazení</a:t>
            </a:r>
          </a:p>
          <a:p>
            <a:pPr algn="ctr" eaLnBrk="0" hangingPunct="0">
              <a:lnSpc>
                <a:spcPct val="95000"/>
              </a:lnSpc>
              <a:spcBef>
                <a:spcPct val="20000"/>
              </a:spcBef>
              <a:buClr>
                <a:srgbClr val="B3CCE6"/>
              </a:buClr>
              <a:buFont typeface="Arial" charset="0"/>
              <a:buNone/>
            </a:pPr>
            <a:r>
              <a:rPr lang="cs-CZ" b="1"/>
              <a:t>Jak </a:t>
            </a:r>
            <a:r>
              <a:rPr lang="cs-CZ"/>
              <a:t>– Modelování </a:t>
            </a:r>
            <a:r>
              <a:rPr lang="cs-CZ">
                <a:cs typeface="Arial" charset="0"/>
              </a:rPr>
              <a:t>use case, tříd, komponent,apod.</a:t>
            </a:r>
          </a:p>
          <a:p>
            <a:endParaRPr lang="cs-CZ" b="1">
              <a:cs typeface="Arial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224787" y="1291106"/>
            <a:ext cx="9381893" cy="1050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Business</a:t>
            </a:r>
          </a:p>
          <a:p>
            <a:pPr algn="ctr"/>
            <a:r>
              <a:rPr lang="cs-CZ" b="1"/>
              <a:t>Cíl </a:t>
            </a:r>
            <a:r>
              <a:rPr lang="cs-CZ"/>
              <a:t>– Identifikovat procesy a využití </a:t>
            </a:r>
          </a:p>
          <a:p>
            <a:pPr algn="ctr"/>
            <a:r>
              <a:rPr lang="cs-CZ" b="1"/>
              <a:t>Jak </a:t>
            </a:r>
            <a:r>
              <a:rPr lang="cs-CZ"/>
              <a:t>– Modelování procesů, organizačních struktur, služeb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224793" y="2538881"/>
            <a:ext cx="9345335" cy="1050925"/>
          </a:xfrm>
          <a:prstGeom prst="rect">
            <a:avLst/>
          </a:prstGeom>
          <a:solidFill>
            <a:srgbClr val="C5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b="1"/>
              <a:t>Information</a:t>
            </a:r>
          </a:p>
          <a:p>
            <a:pPr algn="ctr"/>
            <a:r>
              <a:rPr lang="cs-CZ" b="1"/>
              <a:t>Cíl</a:t>
            </a:r>
            <a:r>
              <a:rPr lang="cs-CZ"/>
              <a:t> – Identifikace dat nezávisle na aplikacích a procesech</a:t>
            </a:r>
          </a:p>
          <a:p>
            <a:pPr algn="ctr"/>
            <a:r>
              <a:rPr lang="cs-CZ" b="1"/>
              <a:t>Jak  </a:t>
            </a:r>
            <a:r>
              <a:rPr lang="cs-CZ"/>
              <a:t>– Modelování datových struktur, entit, vztahů a tabulek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je komplexní: např. </a:t>
            </a:r>
            <a:r>
              <a:rPr lang="en-US" dirty="0" err="1" smtClean="0"/>
              <a:t>Zachman</a:t>
            </a:r>
            <a:r>
              <a:rPr lang="cs-CZ" dirty="0" smtClean="0"/>
              <a:t> </a:t>
            </a:r>
            <a:r>
              <a:rPr lang="cs-CZ" dirty="0" err="1" smtClean="0"/>
              <a:t>framework</a:t>
            </a:r>
            <a:endParaRPr lang="cs-CZ" dirty="0"/>
          </a:p>
        </p:txBody>
      </p:sp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5292" y="1771476"/>
            <a:ext cx="809171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107672" y="1863812"/>
            <a:ext cx="2773179" cy="18722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1400" dirty="0" err="1" smtClean="0"/>
              <a:t>Planner</a:t>
            </a:r>
            <a:r>
              <a:rPr lang="en-US" sz="1400" dirty="0" smtClean="0"/>
              <a:t>’s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Owner’s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Designer’s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Builder’s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Subcontractor’s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 smtClean="0"/>
              <a:t>Actual system view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032580" y="4077051"/>
            <a:ext cx="315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data description — What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function </a:t>
            </a:r>
            <a:r>
              <a:rPr lang="en-US" sz="1400" dirty="0" err="1" smtClean="0"/>
              <a:t>descr</a:t>
            </a:r>
            <a:r>
              <a:rPr lang="en-US" sz="1400" dirty="0" smtClean="0"/>
              <a:t>. — How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Network </a:t>
            </a:r>
            <a:r>
              <a:rPr lang="en-US" sz="1400" dirty="0" err="1" smtClean="0"/>
              <a:t>descr</a:t>
            </a:r>
            <a:r>
              <a:rPr lang="en-US" sz="1400" dirty="0" smtClean="0"/>
              <a:t>. — Where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people description — Who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time description — When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motivation </a:t>
            </a:r>
            <a:r>
              <a:rPr lang="en-US" sz="1400" dirty="0" err="1" smtClean="0"/>
              <a:t>descr</a:t>
            </a:r>
            <a:r>
              <a:rPr lang="en-US" sz="1400" dirty="0" smtClean="0"/>
              <a:t>. — Why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Vztahy a vazby v IT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Procesy – Data – Aplikace…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7" name="Pentagon 6"/>
          <p:cNvSpPr/>
          <p:nvPr/>
        </p:nvSpPr>
        <p:spPr>
          <a:xfrm>
            <a:off x="734378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nákup</a:t>
            </a:r>
            <a:endParaRPr lang="cs-CZ" sz="1600" dirty="0"/>
          </a:p>
        </p:txBody>
      </p:sp>
      <p:sp>
        <p:nvSpPr>
          <p:cNvPr id="8" name="Pentagon 7"/>
          <p:cNvSpPr/>
          <p:nvPr/>
        </p:nvSpPr>
        <p:spPr>
          <a:xfrm>
            <a:off x="734378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prodej</a:t>
            </a:r>
            <a:endParaRPr lang="cs-CZ" sz="1600" dirty="0"/>
          </a:p>
        </p:txBody>
      </p:sp>
      <p:sp>
        <p:nvSpPr>
          <p:cNvPr id="9" name="Pentagon 8"/>
          <p:cNvSpPr/>
          <p:nvPr/>
        </p:nvSpPr>
        <p:spPr>
          <a:xfrm>
            <a:off x="734378" y="3000416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sklady</a:t>
            </a:r>
            <a:endParaRPr lang="cs-CZ" sz="1600" dirty="0"/>
          </a:p>
        </p:txBody>
      </p:sp>
      <p:sp>
        <p:nvSpPr>
          <p:cNvPr id="10" name="Pentagon 9"/>
          <p:cNvSpPr/>
          <p:nvPr/>
        </p:nvSpPr>
        <p:spPr>
          <a:xfrm>
            <a:off x="2277953" y="3017911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logistika</a:t>
            </a:r>
            <a:endParaRPr lang="cs-CZ" sz="1600" dirty="0"/>
          </a:p>
        </p:txBody>
      </p:sp>
      <p:sp>
        <p:nvSpPr>
          <p:cNvPr id="11" name="Pentagon 10"/>
          <p:cNvSpPr/>
          <p:nvPr/>
        </p:nvSpPr>
        <p:spPr>
          <a:xfrm>
            <a:off x="2284033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finance</a:t>
            </a:r>
            <a:endParaRPr lang="cs-CZ" sz="1600" dirty="0"/>
          </a:p>
        </p:txBody>
      </p:sp>
      <p:sp>
        <p:nvSpPr>
          <p:cNvPr id="12" name="Pentagon 11"/>
          <p:cNvSpPr/>
          <p:nvPr/>
        </p:nvSpPr>
        <p:spPr>
          <a:xfrm>
            <a:off x="2284033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audit</a:t>
            </a:r>
            <a:endParaRPr lang="cs-CZ" sz="1600" dirty="0"/>
          </a:p>
        </p:txBody>
      </p:sp>
      <p:sp>
        <p:nvSpPr>
          <p:cNvPr id="13" name="Pentagon 12"/>
          <p:cNvSpPr/>
          <p:nvPr/>
        </p:nvSpPr>
        <p:spPr>
          <a:xfrm>
            <a:off x="3917579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marketing</a:t>
            </a:r>
            <a:endParaRPr lang="cs-CZ" sz="1600" dirty="0"/>
          </a:p>
        </p:txBody>
      </p:sp>
      <p:sp>
        <p:nvSpPr>
          <p:cNvPr id="14" name="Pentagon 13"/>
          <p:cNvSpPr/>
          <p:nvPr/>
        </p:nvSpPr>
        <p:spPr>
          <a:xfrm>
            <a:off x="3917579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služby</a:t>
            </a:r>
            <a:endParaRPr lang="cs-CZ" sz="1600" dirty="0"/>
          </a:p>
        </p:txBody>
      </p:sp>
      <p:sp>
        <p:nvSpPr>
          <p:cNvPr id="16" name="Pentagon 15"/>
          <p:cNvSpPr/>
          <p:nvPr/>
        </p:nvSpPr>
        <p:spPr>
          <a:xfrm>
            <a:off x="5534346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služby</a:t>
            </a:r>
            <a:endParaRPr lang="cs-CZ" sz="1600" dirty="0"/>
          </a:p>
        </p:txBody>
      </p:sp>
      <p:sp>
        <p:nvSpPr>
          <p:cNvPr id="17" name="Pentagon 16"/>
          <p:cNvSpPr/>
          <p:nvPr/>
        </p:nvSpPr>
        <p:spPr>
          <a:xfrm>
            <a:off x="7092391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c</a:t>
            </a:r>
            <a:r>
              <a:rPr lang="cs-CZ" sz="1600" dirty="0" err="1" smtClean="0"/>
              <a:t>ust</a:t>
            </a:r>
            <a:r>
              <a:rPr lang="cs-CZ" sz="1600" dirty="0" smtClean="0"/>
              <a:t>. </a:t>
            </a:r>
            <a:r>
              <a:rPr lang="cs-CZ" sz="1600" dirty="0" err="1" smtClean="0"/>
              <a:t>supp</a:t>
            </a:r>
            <a:endParaRPr lang="cs-CZ" sz="1600" dirty="0"/>
          </a:p>
        </p:txBody>
      </p:sp>
      <p:sp>
        <p:nvSpPr>
          <p:cNvPr id="18" name="Pentagon 17"/>
          <p:cNvSpPr/>
          <p:nvPr/>
        </p:nvSpPr>
        <p:spPr>
          <a:xfrm>
            <a:off x="7092391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cust</a:t>
            </a:r>
            <a:r>
              <a:rPr lang="cs-CZ" sz="1600" dirty="0" smtClean="0"/>
              <a:t> care</a:t>
            </a:r>
            <a:endParaRPr lang="cs-CZ" sz="1600" dirty="0"/>
          </a:p>
        </p:txBody>
      </p:sp>
      <p:sp>
        <p:nvSpPr>
          <p:cNvPr id="19" name="Pentagon 18"/>
          <p:cNvSpPr/>
          <p:nvPr/>
        </p:nvSpPr>
        <p:spPr>
          <a:xfrm>
            <a:off x="8637311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HR</a:t>
            </a:r>
            <a:endParaRPr lang="cs-CZ" sz="1600" dirty="0"/>
          </a:p>
        </p:txBody>
      </p:sp>
      <p:sp>
        <p:nvSpPr>
          <p:cNvPr id="20" name="Pentagon 19"/>
          <p:cNvSpPr/>
          <p:nvPr/>
        </p:nvSpPr>
        <p:spPr>
          <a:xfrm>
            <a:off x="8637311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training</a:t>
            </a:r>
            <a:endParaRPr lang="cs-CZ" sz="1600" dirty="0"/>
          </a:p>
        </p:txBody>
      </p:sp>
      <p:sp>
        <p:nvSpPr>
          <p:cNvPr id="21" name="Pentagon 20"/>
          <p:cNvSpPr/>
          <p:nvPr/>
        </p:nvSpPr>
        <p:spPr>
          <a:xfrm>
            <a:off x="5516606" y="2497076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empl</a:t>
            </a:r>
            <a:r>
              <a:rPr lang="cs-CZ" sz="1600" dirty="0" smtClean="0"/>
              <a:t>. </a:t>
            </a:r>
            <a:r>
              <a:rPr lang="cs-CZ" sz="1600" dirty="0" err="1" smtClean="0"/>
              <a:t>supp</a:t>
            </a:r>
            <a:endParaRPr lang="cs-CZ" sz="1600" dirty="0"/>
          </a:p>
        </p:txBody>
      </p:sp>
      <p:sp>
        <p:nvSpPr>
          <p:cNvPr id="22" name="Pentagon 21"/>
          <p:cNvSpPr/>
          <p:nvPr/>
        </p:nvSpPr>
        <p:spPr>
          <a:xfrm>
            <a:off x="10232565" y="1992304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mgmt</a:t>
            </a:r>
            <a:endParaRPr lang="cs-CZ" sz="1600" dirty="0"/>
          </a:p>
        </p:txBody>
      </p:sp>
      <p:sp>
        <p:nvSpPr>
          <p:cNvPr id="23" name="Pentagon 22"/>
          <p:cNvSpPr/>
          <p:nvPr/>
        </p:nvSpPr>
        <p:spPr>
          <a:xfrm>
            <a:off x="10232565" y="2496360"/>
            <a:ext cx="1418004" cy="3600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innovace</a:t>
            </a:r>
            <a:endParaRPr lang="cs-CZ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703776" y="4105016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účetnictví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54131" y="5113128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MS </a:t>
            </a:r>
            <a:r>
              <a:rPr lang="cs-CZ" sz="1600" dirty="0" err="1" smtClean="0">
                <a:solidFill>
                  <a:schemeClr val="bg2">
                    <a:lumMod val="50000"/>
                  </a:schemeClr>
                </a:solidFill>
              </a:rPr>
              <a:t>office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54131" y="4105016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2">
                    <a:lumMod val="50000"/>
                  </a:schemeClr>
                </a:solidFill>
              </a:rPr>
              <a:t>shares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54131" y="4609072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bg2">
                    <a:lumMod val="50000"/>
                  </a:schemeClr>
                </a:solidFill>
              </a:rPr>
              <a:t>sharepoint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3776" y="4609072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e-mail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49385" y="4105016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web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49385" y="4609072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B2B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49385" y="5113128"/>
            <a:ext cx="1418004" cy="36004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cs-CZ" sz="16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cs-CZ" sz="1600" dirty="0" err="1" smtClean="0">
                <a:solidFill>
                  <a:schemeClr val="bg2">
                    <a:lumMod val="50000"/>
                  </a:schemeClr>
                </a:solidFill>
              </a:rPr>
              <a:t>shop</a:t>
            </a:r>
            <a:endParaRPr lang="cs-CZ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Snip Single Corner Rectangle 32"/>
          <p:cNvSpPr/>
          <p:nvPr/>
        </p:nvSpPr>
        <p:spPr>
          <a:xfrm>
            <a:off x="5459927" y="4105016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zboží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Snip Single Corner Rectangle 33"/>
          <p:cNvSpPr/>
          <p:nvPr/>
        </p:nvSpPr>
        <p:spPr>
          <a:xfrm>
            <a:off x="5459927" y="4609072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peníze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Snip Single Corner Rectangle 34"/>
          <p:cNvSpPr/>
          <p:nvPr/>
        </p:nvSpPr>
        <p:spPr>
          <a:xfrm>
            <a:off x="5459927" y="5113128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příležitosti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Snip Single Corner Rectangle 35"/>
          <p:cNvSpPr/>
          <p:nvPr/>
        </p:nvSpPr>
        <p:spPr>
          <a:xfrm>
            <a:off x="7055181" y="4105016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odběratelé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Snip Single Corner Rectangle 36"/>
          <p:cNvSpPr/>
          <p:nvPr/>
        </p:nvSpPr>
        <p:spPr>
          <a:xfrm>
            <a:off x="7055181" y="4609072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uživatelé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Snip Single Corner Rectangle 38"/>
          <p:cNvSpPr/>
          <p:nvPr/>
        </p:nvSpPr>
        <p:spPr>
          <a:xfrm>
            <a:off x="8650435" y="4105016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marketing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Snip Single Corner Rectangle 39"/>
          <p:cNvSpPr/>
          <p:nvPr/>
        </p:nvSpPr>
        <p:spPr>
          <a:xfrm>
            <a:off x="8650435" y="4609072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produkty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Snip Single Corner Rectangle 40"/>
          <p:cNvSpPr/>
          <p:nvPr/>
        </p:nvSpPr>
        <p:spPr>
          <a:xfrm>
            <a:off x="8650435" y="5113128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projekty</a:t>
            </a:r>
          </a:p>
        </p:txBody>
      </p:sp>
      <p:sp>
        <p:nvSpPr>
          <p:cNvPr id="42" name="Snip Single Corner Rectangle 41"/>
          <p:cNvSpPr/>
          <p:nvPr/>
        </p:nvSpPr>
        <p:spPr>
          <a:xfrm>
            <a:off x="7055181" y="5113128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dodavatelé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Snip Single Corner Rectangle 42"/>
          <p:cNvSpPr/>
          <p:nvPr/>
        </p:nvSpPr>
        <p:spPr>
          <a:xfrm>
            <a:off x="7055181" y="5617184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4">
                    <a:lumMod val="75000"/>
                  </a:schemeClr>
                </a:solidFill>
              </a:rPr>
              <a:t>zaměstnaci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Snip Single Corner Rectangle 43"/>
          <p:cNvSpPr/>
          <p:nvPr/>
        </p:nvSpPr>
        <p:spPr>
          <a:xfrm>
            <a:off x="8650435" y="5617184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4">
                    <a:lumMod val="75000"/>
                  </a:schemeClr>
                </a:solidFill>
              </a:rPr>
              <a:t>assets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Snip Single Corner Rectangle 44"/>
          <p:cNvSpPr/>
          <p:nvPr/>
        </p:nvSpPr>
        <p:spPr>
          <a:xfrm>
            <a:off x="10245689" y="4105016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accent4">
                    <a:lumMod val="75000"/>
                  </a:schemeClr>
                </a:solidFill>
              </a:rPr>
              <a:t>managment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Snip Single Corner Rectangle 45"/>
          <p:cNvSpPr/>
          <p:nvPr/>
        </p:nvSpPr>
        <p:spPr>
          <a:xfrm>
            <a:off x="10245689" y="4609072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reporting</a:t>
            </a:r>
            <a:endParaRPr lang="cs-CZ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Snip Single Corner Rectangle 46"/>
          <p:cNvSpPr/>
          <p:nvPr/>
        </p:nvSpPr>
        <p:spPr>
          <a:xfrm>
            <a:off x="10245689" y="5113128"/>
            <a:ext cx="1418004" cy="360040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err="1" smtClean="0">
                <a:solidFill>
                  <a:schemeClr val="accent4">
                    <a:lumMod val="75000"/>
                  </a:schemeClr>
                </a:solidFill>
              </a:rPr>
              <a:t>compliance</a:t>
            </a:r>
            <a:endParaRPr lang="cs-CZ" sz="15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89901" y="503853"/>
            <a:ext cx="9906699" cy="863553"/>
          </a:xfrm>
        </p:spPr>
        <p:txBody>
          <a:bodyPr/>
          <a:lstStyle/>
          <a:p>
            <a:r>
              <a:rPr lang="cs-CZ" dirty="0" smtClean="0"/>
              <a:t>Vazby, </a:t>
            </a:r>
            <a:r>
              <a:rPr lang="cs-CZ" dirty="0" err="1" smtClean="0"/>
              <a:t>vazby</a:t>
            </a:r>
            <a:r>
              <a:rPr lang="cs-CZ" dirty="0" smtClean="0"/>
              <a:t>, </a:t>
            </a:r>
            <a:r>
              <a:rPr lang="cs-CZ" dirty="0" err="1" smtClean="0"/>
              <a:t>vazby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76765" y="3383851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endParaRPr lang="en-US" sz="1600"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54528" y="265518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425990" y="3587051"/>
            <a:ext cx="5437188" cy="1223963"/>
            <a:chOff x="1294" y="1899"/>
            <a:chExt cx="3425" cy="77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11" y="1914"/>
              <a:ext cx="1683" cy="7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46" y="1914"/>
              <a:ext cx="1673" cy="7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98" y="2168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864" y="2160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229" y="2154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587" y="2158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497" y="2398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860" y="2401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230" y="2399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580" y="2409"/>
              <a:ext cx="270" cy="15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3199" y="2127"/>
              <a:ext cx="278" cy="393"/>
            </a:xfrm>
            <a:prstGeom prst="can">
              <a:avLst>
                <a:gd name="adj" fmla="val 35342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3560" y="2125"/>
              <a:ext cx="278" cy="393"/>
            </a:xfrm>
            <a:prstGeom prst="can">
              <a:avLst>
                <a:gd name="adj" fmla="val 35342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929" y="2129"/>
              <a:ext cx="278" cy="393"/>
            </a:xfrm>
            <a:prstGeom prst="can">
              <a:avLst>
                <a:gd name="adj" fmla="val 35342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4299" y="2113"/>
              <a:ext cx="278" cy="393"/>
            </a:xfrm>
            <a:prstGeom prst="can">
              <a:avLst>
                <a:gd name="adj" fmla="val 35342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294" y="1912"/>
              <a:ext cx="12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400"/>
                <a:t>Aplikace</a:t>
              </a:r>
              <a:endParaRPr lang="en-US" sz="14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071" y="1899"/>
              <a:ext cx="9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Data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7915565" y="2304351"/>
            <a:ext cx="1066800" cy="3811588"/>
            <a:chOff x="4752" y="1091"/>
            <a:chExt cx="672" cy="2401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754" y="1091"/>
              <a:ext cx="641" cy="2401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752" y="1101"/>
              <a:ext cx="67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400"/>
                <a:t>Lidé a  struktury</a:t>
              </a:r>
              <a:endParaRPr lang="en-US" sz="14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804" y="1538"/>
              <a:ext cx="343" cy="95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5009" y="2688"/>
              <a:ext cx="95" cy="219"/>
              <a:chOff x="5045" y="1954"/>
              <a:chExt cx="95" cy="219"/>
            </a:xfrm>
          </p:grpSpPr>
          <p:sp>
            <p:nvSpPr>
              <p:cNvPr id="61" name="Oval 27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3" name="Line 29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4" name="Line 30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5" name="Line 31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>
              <a:off x="5079" y="2195"/>
              <a:ext cx="95" cy="219"/>
              <a:chOff x="5045" y="1954"/>
              <a:chExt cx="95" cy="219"/>
            </a:xfrm>
          </p:grpSpPr>
          <p:sp>
            <p:nvSpPr>
              <p:cNvPr id="56" name="Oval 33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8" name="Line 35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9" name="Line 36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9" name="Group 38"/>
            <p:cNvGrpSpPr>
              <a:grpSpLocks/>
            </p:cNvGrpSpPr>
            <p:nvPr/>
          </p:nvGrpSpPr>
          <p:grpSpPr bwMode="auto">
            <a:xfrm>
              <a:off x="4931" y="2396"/>
              <a:ext cx="95" cy="219"/>
              <a:chOff x="5045" y="1954"/>
              <a:chExt cx="95" cy="219"/>
            </a:xfrm>
          </p:grpSpPr>
          <p:sp>
            <p:nvSpPr>
              <p:cNvPr id="51" name="Oval 39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4" name="Line 42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5182" y="2509"/>
              <a:ext cx="95" cy="219"/>
              <a:chOff x="5045" y="1954"/>
              <a:chExt cx="95" cy="219"/>
            </a:xfrm>
          </p:grpSpPr>
          <p:sp>
            <p:nvSpPr>
              <p:cNvPr id="46" name="Oval 45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4917" y="1690"/>
              <a:ext cx="357" cy="10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32" name="Group 51"/>
            <p:cNvGrpSpPr>
              <a:grpSpLocks/>
            </p:cNvGrpSpPr>
            <p:nvPr/>
          </p:nvGrpSpPr>
          <p:grpSpPr bwMode="auto">
            <a:xfrm>
              <a:off x="4861" y="2927"/>
              <a:ext cx="95" cy="219"/>
              <a:chOff x="5045" y="1954"/>
              <a:chExt cx="95" cy="219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42" name="Line 53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3" name="Line 54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4" name="Line 55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33" name="Group 57"/>
            <p:cNvGrpSpPr>
              <a:grpSpLocks/>
            </p:cNvGrpSpPr>
            <p:nvPr/>
          </p:nvGrpSpPr>
          <p:grpSpPr bwMode="auto">
            <a:xfrm>
              <a:off x="5036" y="3048"/>
              <a:ext cx="95" cy="219"/>
              <a:chOff x="5045" y="1954"/>
              <a:chExt cx="95" cy="219"/>
            </a:xfrm>
          </p:grpSpPr>
          <p:sp>
            <p:nvSpPr>
              <p:cNvPr id="36" name="Oval 58"/>
              <p:cNvSpPr>
                <a:spLocks noChangeArrowheads="1"/>
              </p:cNvSpPr>
              <p:nvPr/>
            </p:nvSpPr>
            <p:spPr bwMode="auto">
              <a:xfrm>
                <a:off x="5045" y="1954"/>
                <a:ext cx="87" cy="87"/>
              </a:xfrm>
              <a:prstGeom prst="ellipse">
                <a:avLst/>
              </a:prstGeom>
              <a:noFill/>
              <a:ln w="9525" algn="ctr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7" name="Line 59"/>
              <p:cNvSpPr>
                <a:spLocks noChangeShapeType="1"/>
              </p:cNvSpPr>
              <p:nvPr/>
            </p:nvSpPr>
            <p:spPr bwMode="auto">
              <a:xfrm>
                <a:off x="5082" y="2034"/>
                <a:ext cx="7" cy="11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8" name="Line 60"/>
              <p:cNvSpPr>
                <a:spLocks noChangeShapeType="1"/>
              </p:cNvSpPr>
              <p:nvPr/>
            </p:nvSpPr>
            <p:spPr bwMode="auto">
              <a:xfrm>
                <a:off x="5045" y="2085"/>
                <a:ext cx="81" cy="0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9" name="Line 61"/>
              <p:cNvSpPr>
                <a:spLocks noChangeShapeType="1"/>
              </p:cNvSpPr>
              <p:nvPr/>
            </p:nvSpPr>
            <p:spPr bwMode="auto">
              <a:xfrm flipH="1">
                <a:off x="5045" y="2136"/>
                <a:ext cx="44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" name="Line 62"/>
              <p:cNvSpPr>
                <a:spLocks noChangeShapeType="1"/>
              </p:cNvSpPr>
              <p:nvPr/>
            </p:nvSpPr>
            <p:spPr bwMode="auto">
              <a:xfrm>
                <a:off x="5082" y="2136"/>
                <a:ext cx="58" cy="37"/>
              </a:xfrm>
              <a:prstGeom prst="line">
                <a:avLst/>
              </a:prstGeom>
              <a:noFill/>
              <a:ln w="9525">
                <a:solidFill>
                  <a:srgbClr val="221CA4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4861" y="1838"/>
              <a:ext cx="357" cy="10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5" name="Rectangle 64"/>
            <p:cNvSpPr>
              <a:spLocks noChangeArrowheads="1"/>
            </p:cNvSpPr>
            <p:nvPr/>
          </p:nvSpPr>
          <p:spPr bwMode="auto">
            <a:xfrm>
              <a:off x="4969" y="2000"/>
              <a:ext cx="357" cy="103"/>
            </a:xfrm>
            <a:prstGeom prst="rect">
              <a:avLst/>
            </a:prstGeom>
            <a:noFill/>
            <a:ln w="9525" algn="ctr">
              <a:solidFill>
                <a:srgbClr val="221CA4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981365" y="1458214"/>
            <a:ext cx="7962900" cy="790575"/>
            <a:chOff x="384" y="558"/>
            <a:chExt cx="5016" cy="498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84" y="558"/>
              <a:ext cx="5016" cy="49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395" y="581"/>
              <a:ext cx="114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400" dirty="0"/>
                <a:t>Podnikové strategie a cíle</a:t>
              </a:r>
              <a:endParaRPr lang="en-US" sz="1400" dirty="0"/>
            </a:p>
          </p:txBody>
        </p:sp>
        <p:sp>
          <p:nvSpPr>
            <p:cNvPr id="69" name="AutoShape 68"/>
            <p:cNvSpPr>
              <a:spLocks noChangeArrowheads="1"/>
            </p:cNvSpPr>
            <p:nvPr/>
          </p:nvSpPr>
          <p:spPr bwMode="auto">
            <a:xfrm>
              <a:off x="1878" y="690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0" name="AutoShape 69"/>
            <p:cNvSpPr>
              <a:spLocks noChangeArrowheads="1"/>
            </p:cNvSpPr>
            <p:nvPr/>
          </p:nvSpPr>
          <p:spPr bwMode="auto">
            <a:xfrm>
              <a:off x="2434" y="688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1" name="AutoShape 70"/>
            <p:cNvSpPr>
              <a:spLocks noChangeArrowheads="1"/>
            </p:cNvSpPr>
            <p:nvPr/>
          </p:nvSpPr>
          <p:spPr bwMode="auto">
            <a:xfrm>
              <a:off x="2956" y="688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2" name="AutoShape 71"/>
            <p:cNvSpPr>
              <a:spLocks noChangeArrowheads="1"/>
            </p:cNvSpPr>
            <p:nvPr/>
          </p:nvSpPr>
          <p:spPr bwMode="auto">
            <a:xfrm>
              <a:off x="3484" y="688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3" name="AutoShape 72"/>
            <p:cNvSpPr>
              <a:spLocks noChangeArrowheads="1"/>
            </p:cNvSpPr>
            <p:nvPr/>
          </p:nvSpPr>
          <p:spPr bwMode="auto">
            <a:xfrm>
              <a:off x="3988" y="694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74" name="AutoShape 73"/>
            <p:cNvSpPr>
              <a:spLocks noChangeArrowheads="1"/>
            </p:cNvSpPr>
            <p:nvPr/>
          </p:nvSpPr>
          <p:spPr bwMode="auto">
            <a:xfrm>
              <a:off x="4502" y="704"/>
              <a:ext cx="294" cy="228"/>
            </a:xfrm>
            <a:prstGeom prst="flowChartManualOperat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3257840" y="1839214"/>
            <a:ext cx="5295900" cy="3533775"/>
            <a:chOff x="1818" y="798"/>
            <a:chExt cx="3336" cy="2226"/>
          </a:xfrm>
        </p:grpSpPr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2220" y="798"/>
              <a:ext cx="360" cy="864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2580" y="798"/>
              <a:ext cx="162" cy="858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 flipH="1">
              <a:off x="2346" y="804"/>
              <a:ext cx="234" cy="1434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2586" y="804"/>
              <a:ext cx="120" cy="1692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2586" y="810"/>
              <a:ext cx="1128" cy="1542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 flipH="1">
              <a:off x="1818" y="810"/>
              <a:ext cx="768" cy="2214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2580" y="810"/>
              <a:ext cx="750" cy="2190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2580" y="810"/>
              <a:ext cx="1506" cy="1542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2580" y="798"/>
              <a:ext cx="2388" cy="792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2580" y="798"/>
              <a:ext cx="2574" cy="1260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2580" y="798"/>
              <a:ext cx="2544" cy="1446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2574" y="798"/>
              <a:ext cx="2490" cy="1938"/>
            </a:xfrm>
            <a:prstGeom prst="line">
              <a:avLst/>
            </a:prstGeom>
            <a:noFill/>
            <a:ln w="9525">
              <a:solidFill>
                <a:srgbClr val="D6282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440278" y="2313876"/>
            <a:ext cx="5411787" cy="1238250"/>
            <a:chOff x="1303" y="1097"/>
            <a:chExt cx="3409" cy="780"/>
          </a:xfrm>
        </p:grpSpPr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1308" y="1097"/>
              <a:ext cx="3404" cy="7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0" name="AutoShape 89"/>
            <p:cNvSpPr>
              <a:spLocks noChangeArrowheads="1"/>
            </p:cNvSpPr>
            <p:nvPr/>
          </p:nvSpPr>
          <p:spPr bwMode="auto">
            <a:xfrm>
              <a:off x="1804" y="1356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1" name="AutoShape 90"/>
            <p:cNvSpPr>
              <a:spLocks noChangeArrowheads="1"/>
            </p:cNvSpPr>
            <p:nvPr/>
          </p:nvSpPr>
          <p:spPr bwMode="auto">
            <a:xfrm>
              <a:off x="3427" y="1368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2" name="AutoShape 91"/>
            <p:cNvSpPr>
              <a:spLocks noChangeArrowheads="1"/>
            </p:cNvSpPr>
            <p:nvPr/>
          </p:nvSpPr>
          <p:spPr bwMode="auto">
            <a:xfrm>
              <a:off x="3730" y="1592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3" name="AutoShape 92"/>
            <p:cNvSpPr>
              <a:spLocks noChangeArrowheads="1"/>
            </p:cNvSpPr>
            <p:nvPr/>
          </p:nvSpPr>
          <p:spPr bwMode="auto">
            <a:xfrm>
              <a:off x="2058" y="1591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4" name="AutoShape 93"/>
            <p:cNvSpPr>
              <a:spLocks noChangeArrowheads="1"/>
            </p:cNvSpPr>
            <p:nvPr/>
          </p:nvSpPr>
          <p:spPr bwMode="auto">
            <a:xfrm>
              <a:off x="3171" y="1580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5" name="AutoShape 94"/>
            <p:cNvSpPr>
              <a:spLocks noChangeArrowheads="1"/>
            </p:cNvSpPr>
            <p:nvPr/>
          </p:nvSpPr>
          <p:spPr bwMode="auto">
            <a:xfrm>
              <a:off x="2315" y="1359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6" name="AutoShape 95"/>
            <p:cNvSpPr>
              <a:spLocks noChangeArrowheads="1"/>
            </p:cNvSpPr>
            <p:nvPr/>
          </p:nvSpPr>
          <p:spPr bwMode="auto">
            <a:xfrm>
              <a:off x="2597" y="1576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7" name="AutoShape 96"/>
            <p:cNvSpPr>
              <a:spLocks noChangeArrowheads="1"/>
            </p:cNvSpPr>
            <p:nvPr/>
          </p:nvSpPr>
          <p:spPr bwMode="auto">
            <a:xfrm>
              <a:off x="2872" y="1368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8" name="AutoShape 97"/>
            <p:cNvSpPr>
              <a:spLocks noChangeArrowheads="1"/>
            </p:cNvSpPr>
            <p:nvPr/>
          </p:nvSpPr>
          <p:spPr bwMode="auto">
            <a:xfrm>
              <a:off x="3992" y="1352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99" name="AutoShape 98"/>
            <p:cNvSpPr>
              <a:spLocks noChangeArrowheads="1"/>
            </p:cNvSpPr>
            <p:nvPr/>
          </p:nvSpPr>
          <p:spPr bwMode="auto">
            <a:xfrm>
              <a:off x="4174" y="1589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0" name="AutoShape 99"/>
            <p:cNvSpPr>
              <a:spLocks noChangeArrowheads="1"/>
            </p:cNvSpPr>
            <p:nvPr/>
          </p:nvSpPr>
          <p:spPr bwMode="auto">
            <a:xfrm>
              <a:off x="1513" y="1584"/>
              <a:ext cx="306" cy="13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101" name="Text Box 100"/>
            <p:cNvSpPr txBox="1">
              <a:spLocks noChangeArrowheads="1"/>
            </p:cNvSpPr>
            <p:nvPr/>
          </p:nvSpPr>
          <p:spPr bwMode="auto">
            <a:xfrm>
              <a:off x="1303" y="1099"/>
              <a:ext cx="153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400"/>
                <a:t>Podnikové procesy a služby</a:t>
              </a:r>
              <a:endParaRPr lang="en-US" sz="1400"/>
            </a:p>
          </p:txBody>
        </p:sp>
      </p:grpSp>
      <p:grpSp>
        <p:nvGrpSpPr>
          <p:cNvPr id="102" name="Group 102"/>
          <p:cNvGrpSpPr>
            <a:grpSpLocks/>
          </p:cNvGrpSpPr>
          <p:nvPr/>
        </p:nvGrpSpPr>
        <p:grpSpPr bwMode="auto">
          <a:xfrm>
            <a:off x="2448215" y="4882451"/>
            <a:ext cx="5416550" cy="1238250"/>
            <a:chOff x="1308" y="2715"/>
            <a:chExt cx="3412" cy="780"/>
          </a:xfrm>
        </p:grpSpPr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308" y="2715"/>
              <a:ext cx="3412" cy="7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pSp>
          <p:nvGrpSpPr>
            <p:cNvPr id="104" name="Group 104"/>
            <p:cNvGrpSpPr>
              <a:grpSpLocks/>
            </p:cNvGrpSpPr>
            <p:nvPr/>
          </p:nvGrpSpPr>
          <p:grpSpPr bwMode="auto">
            <a:xfrm>
              <a:off x="1618" y="2934"/>
              <a:ext cx="614" cy="464"/>
              <a:chOff x="569" y="2916"/>
              <a:chExt cx="614" cy="464"/>
            </a:xfrm>
          </p:grpSpPr>
          <p:sp>
            <p:nvSpPr>
              <p:cNvPr id="131" name="Oval 105"/>
              <p:cNvSpPr>
                <a:spLocks noChangeArrowheads="1"/>
              </p:cNvSpPr>
              <p:nvPr/>
            </p:nvSpPr>
            <p:spPr bwMode="auto">
              <a:xfrm>
                <a:off x="569" y="2916"/>
                <a:ext cx="372" cy="154"/>
              </a:xfrm>
              <a:prstGeom prst="ellipse">
                <a:avLst/>
              </a:prstGeom>
              <a:noFill/>
              <a:ln w="952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2" name="Rectangle 106"/>
              <p:cNvSpPr>
                <a:spLocks noChangeArrowheads="1"/>
              </p:cNvSpPr>
              <p:nvPr/>
            </p:nvSpPr>
            <p:spPr bwMode="auto">
              <a:xfrm>
                <a:off x="729" y="3164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3" name="Rectangle 107"/>
              <p:cNvSpPr>
                <a:spLocks noChangeArrowheads="1"/>
              </p:cNvSpPr>
              <p:nvPr/>
            </p:nvSpPr>
            <p:spPr bwMode="auto">
              <a:xfrm>
                <a:off x="901" y="3176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4" name="Rectangle 108"/>
              <p:cNvSpPr>
                <a:spLocks noChangeArrowheads="1"/>
              </p:cNvSpPr>
              <p:nvPr/>
            </p:nvSpPr>
            <p:spPr bwMode="auto">
              <a:xfrm>
                <a:off x="1074" y="3050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cxnSp>
            <p:nvCxnSpPr>
              <p:cNvPr id="135" name="AutoShape 109"/>
              <p:cNvCxnSpPr>
                <a:cxnSpLocks noChangeShapeType="1"/>
                <a:stCxn id="131" idx="4"/>
                <a:endCxn id="132" idx="0"/>
              </p:cNvCxnSpPr>
              <p:nvPr/>
            </p:nvCxnSpPr>
            <p:spPr bwMode="auto">
              <a:xfrm>
                <a:off x="755" y="3070"/>
                <a:ext cx="29" cy="94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110"/>
              <p:cNvCxnSpPr>
                <a:cxnSpLocks noChangeShapeType="1"/>
                <a:stCxn id="131" idx="5"/>
                <a:endCxn id="133" idx="0"/>
              </p:cNvCxnSpPr>
              <p:nvPr/>
            </p:nvCxnSpPr>
            <p:spPr bwMode="auto">
              <a:xfrm>
                <a:off x="887" y="3047"/>
                <a:ext cx="69" cy="129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AutoShape 111"/>
              <p:cNvCxnSpPr>
                <a:cxnSpLocks noChangeShapeType="1"/>
                <a:stCxn id="131" idx="6"/>
                <a:endCxn id="134" idx="0"/>
              </p:cNvCxnSpPr>
              <p:nvPr/>
            </p:nvCxnSpPr>
            <p:spPr bwMode="auto">
              <a:xfrm>
                <a:off x="941" y="2993"/>
                <a:ext cx="188" cy="57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112"/>
            <p:cNvGrpSpPr>
              <a:grpSpLocks/>
            </p:cNvGrpSpPr>
            <p:nvPr/>
          </p:nvGrpSpPr>
          <p:grpSpPr bwMode="auto">
            <a:xfrm>
              <a:off x="2388" y="2930"/>
              <a:ext cx="614" cy="464"/>
              <a:chOff x="569" y="2916"/>
              <a:chExt cx="614" cy="464"/>
            </a:xfrm>
          </p:grpSpPr>
          <p:sp>
            <p:nvSpPr>
              <p:cNvPr id="124" name="Oval 113"/>
              <p:cNvSpPr>
                <a:spLocks noChangeArrowheads="1"/>
              </p:cNvSpPr>
              <p:nvPr/>
            </p:nvSpPr>
            <p:spPr bwMode="auto">
              <a:xfrm>
                <a:off x="569" y="2916"/>
                <a:ext cx="372" cy="154"/>
              </a:xfrm>
              <a:prstGeom prst="ellipse">
                <a:avLst/>
              </a:prstGeom>
              <a:noFill/>
              <a:ln w="952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5" name="Rectangle 114"/>
              <p:cNvSpPr>
                <a:spLocks noChangeArrowheads="1"/>
              </p:cNvSpPr>
              <p:nvPr/>
            </p:nvSpPr>
            <p:spPr bwMode="auto">
              <a:xfrm>
                <a:off x="729" y="3164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901" y="3176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074" y="3050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cxnSp>
            <p:nvCxnSpPr>
              <p:cNvPr id="128" name="AutoShape 117"/>
              <p:cNvCxnSpPr>
                <a:cxnSpLocks noChangeShapeType="1"/>
                <a:stCxn id="124" idx="4"/>
                <a:endCxn id="125" idx="0"/>
              </p:cNvCxnSpPr>
              <p:nvPr/>
            </p:nvCxnSpPr>
            <p:spPr bwMode="auto">
              <a:xfrm>
                <a:off x="755" y="3070"/>
                <a:ext cx="29" cy="94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118"/>
              <p:cNvCxnSpPr>
                <a:cxnSpLocks noChangeShapeType="1"/>
                <a:stCxn id="124" idx="5"/>
                <a:endCxn id="126" idx="0"/>
              </p:cNvCxnSpPr>
              <p:nvPr/>
            </p:nvCxnSpPr>
            <p:spPr bwMode="auto">
              <a:xfrm>
                <a:off x="887" y="3047"/>
                <a:ext cx="69" cy="129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AutoShape 119"/>
              <p:cNvCxnSpPr>
                <a:cxnSpLocks noChangeShapeType="1"/>
                <a:stCxn id="124" idx="6"/>
                <a:endCxn id="127" idx="0"/>
              </p:cNvCxnSpPr>
              <p:nvPr/>
            </p:nvCxnSpPr>
            <p:spPr bwMode="auto">
              <a:xfrm>
                <a:off x="941" y="2993"/>
                <a:ext cx="188" cy="57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120"/>
            <p:cNvGrpSpPr>
              <a:grpSpLocks/>
            </p:cNvGrpSpPr>
            <p:nvPr/>
          </p:nvGrpSpPr>
          <p:grpSpPr bwMode="auto">
            <a:xfrm>
              <a:off x="3150" y="2919"/>
              <a:ext cx="614" cy="464"/>
              <a:chOff x="569" y="2916"/>
              <a:chExt cx="614" cy="464"/>
            </a:xfrm>
          </p:grpSpPr>
          <p:sp>
            <p:nvSpPr>
              <p:cNvPr id="117" name="Oval 121"/>
              <p:cNvSpPr>
                <a:spLocks noChangeArrowheads="1"/>
              </p:cNvSpPr>
              <p:nvPr/>
            </p:nvSpPr>
            <p:spPr bwMode="auto">
              <a:xfrm>
                <a:off x="569" y="2916"/>
                <a:ext cx="372" cy="154"/>
              </a:xfrm>
              <a:prstGeom prst="ellipse">
                <a:avLst/>
              </a:prstGeom>
              <a:noFill/>
              <a:ln w="952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8" name="Rectangle 122"/>
              <p:cNvSpPr>
                <a:spLocks noChangeArrowheads="1"/>
              </p:cNvSpPr>
              <p:nvPr/>
            </p:nvSpPr>
            <p:spPr bwMode="auto">
              <a:xfrm>
                <a:off x="729" y="3164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9" name="Rectangle 123"/>
              <p:cNvSpPr>
                <a:spLocks noChangeArrowheads="1"/>
              </p:cNvSpPr>
              <p:nvPr/>
            </p:nvSpPr>
            <p:spPr bwMode="auto">
              <a:xfrm>
                <a:off x="901" y="3176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0" name="Rectangle 124"/>
              <p:cNvSpPr>
                <a:spLocks noChangeArrowheads="1"/>
              </p:cNvSpPr>
              <p:nvPr/>
            </p:nvSpPr>
            <p:spPr bwMode="auto">
              <a:xfrm>
                <a:off x="1074" y="3050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cxnSp>
            <p:nvCxnSpPr>
              <p:cNvPr id="121" name="AutoShape 125"/>
              <p:cNvCxnSpPr>
                <a:cxnSpLocks noChangeShapeType="1"/>
                <a:stCxn id="117" idx="4"/>
                <a:endCxn id="118" idx="0"/>
              </p:cNvCxnSpPr>
              <p:nvPr/>
            </p:nvCxnSpPr>
            <p:spPr bwMode="auto">
              <a:xfrm>
                <a:off x="755" y="3070"/>
                <a:ext cx="29" cy="94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126"/>
              <p:cNvCxnSpPr>
                <a:cxnSpLocks noChangeShapeType="1"/>
                <a:stCxn id="117" idx="5"/>
                <a:endCxn id="119" idx="0"/>
              </p:cNvCxnSpPr>
              <p:nvPr/>
            </p:nvCxnSpPr>
            <p:spPr bwMode="auto">
              <a:xfrm>
                <a:off x="887" y="3047"/>
                <a:ext cx="69" cy="129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AutoShape 127"/>
              <p:cNvCxnSpPr>
                <a:cxnSpLocks noChangeShapeType="1"/>
                <a:stCxn id="117" idx="6"/>
                <a:endCxn id="120" idx="0"/>
              </p:cNvCxnSpPr>
              <p:nvPr/>
            </p:nvCxnSpPr>
            <p:spPr bwMode="auto">
              <a:xfrm>
                <a:off x="941" y="2993"/>
                <a:ext cx="188" cy="57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128"/>
            <p:cNvGrpSpPr>
              <a:grpSpLocks/>
            </p:cNvGrpSpPr>
            <p:nvPr/>
          </p:nvGrpSpPr>
          <p:grpSpPr bwMode="auto">
            <a:xfrm>
              <a:off x="3869" y="2907"/>
              <a:ext cx="614" cy="464"/>
              <a:chOff x="569" y="2916"/>
              <a:chExt cx="614" cy="464"/>
            </a:xfrm>
          </p:grpSpPr>
          <p:sp>
            <p:nvSpPr>
              <p:cNvPr id="110" name="Oval 129"/>
              <p:cNvSpPr>
                <a:spLocks noChangeArrowheads="1"/>
              </p:cNvSpPr>
              <p:nvPr/>
            </p:nvSpPr>
            <p:spPr bwMode="auto">
              <a:xfrm>
                <a:off x="569" y="2916"/>
                <a:ext cx="372" cy="154"/>
              </a:xfrm>
              <a:prstGeom prst="ellipse">
                <a:avLst/>
              </a:prstGeom>
              <a:noFill/>
              <a:ln w="9525" algn="ctr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1" name="Rectangle 130"/>
              <p:cNvSpPr>
                <a:spLocks noChangeArrowheads="1"/>
              </p:cNvSpPr>
              <p:nvPr/>
            </p:nvSpPr>
            <p:spPr bwMode="auto">
              <a:xfrm>
                <a:off x="729" y="3164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2" name="Rectangle 131"/>
              <p:cNvSpPr>
                <a:spLocks noChangeArrowheads="1"/>
              </p:cNvSpPr>
              <p:nvPr/>
            </p:nvSpPr>
            <p:spPr bwMode="auto">
              <a:xfrm>
                <a:off x="901" y="3176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13" name="Rectangle 132"/>
              <p:cNvSpPr>
                <a:spLocks noChangeArrowheads="1"/>
              </p:cNvSpPr>
              <p:nvPr/>
            </p:nvSpPr>
            <p:spPr bwMode="auto">
              <a:xfrm>
                <a:off x="1074" y="3050"/>
                <a:ext cx="109" cy="204"/>
              </a:xfrm>
              <a:prstGeom prst="rect">
                <a:avLst/>
              </a:prstGeom>
              <a:noFill/>
              <a:ln w="9525" algn="ctr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cxnSp>
            <p:nvCxnSpPr>
              <p:cNvPr id="114" name="AutoShape 133"/>
              <p:cNvCxnSpPr>
                <a:cxnSpLocks noChangeShapeType="1"/>
                <a:stCxn id="110" idx="4"/>
                <a:endCxn id="111" idx="0"/>
              </p:cNvCxnSpPr>
              <p:nvPr/>
            </p:nvCxnSpPr>
            <p:spPr bwMode="auto">
              <a:xfrm>
                <a:off x="755" y="3070"/>
                <a:ext cx="29" cy="94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134"/>
              <p:cNvCxnSpPr>
                <a:cxnSpLocks noChangeShapeType="1"/>
                <a:stCxn id="110" idx="5"/>
                <a:endCxn id="112" idx="0"/>
              </p:cNvCxnSpPr>
              <p:nvPr/>
            </p:nvCxnSpPr>
            <p:spPr bwMode="auto">
              <a:xfrm>
                <a:off x="887" y="3047"/>
                <a:ext cx="69" cy="129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135"/>
              <p:cNvCxnSpPr>
                <a:cxnSpLocks noChangeShapeType="1"/>
                <a:stCxn id="110" idx="6"/>
                <a:endCxn id="113" idx="0"/>
              </p:cNvCxnSpPr>
              <p:nvPr/>
            </p:nvCxnSpPr>
            <p:spPr bwMode="auto">
              <a:xfrm>
                <a:off x="941" y="2993"/>
                <a:ext cx="188" cy="57"/>
              </a:xfrm>
              <a:prstGeom prst="straightConnector1">
                <a:avLst/>
              </a:prstGeom>
              <a:noFill/>
              <a:ln w="952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8" name="Text Box 136"/>
            <p:cNvSpPr txBox="1">
              <a:spLocks noChangeArrowheads="1"/>
            </p:cNvSpPr>
            <p:nvPr/>
          </p:nvSpPr>
          <p:spPr bwMode="auto">
            <a:xfrm>
              <a:off x="1318" y="2726"/>
              <a:ext cx="156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/>
                <a:t>IT </a:t>
              </a:r>
              <a:r>
                <a:rPr lang="cs-CZ" sz="1400" dirty="0"/>
                <a:t>infrastruktura a služby</a:t>
              </a:r>
              <a:endParaRPr lang="en-US" sz="1400" dirty="0"/>
            </a:p>
          </p:txBody>
        </p:sp>
        <p:sp>
          <p:nvSpPr>
            <p:cNvPr id="109" name="Text Box 137"/>
            <p:cNvSpPr txBox="1">
              <a:spLocks noChangeArrowheads="1"/>
            </p:cNvSpPr>
            <p:nvPr/>
          </p:nvSpPr>
          <p:spPr bwMode="auto">
            <a:xfrm>
              <a:off x="1318" y="2726"/>
              <a:ext cx="1929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 sz="2200">
                  <a:solidFill>
                    <a:schemeClr val="hlink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hlink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cs-CZ" sz="1400" dirty="0"/>
            </a:p>
          </p:txBody>
        </p:sp>
      </p:grpSp>
      <p:grpSp>
        <p:nvGrpSpPr>
          <p:cNvPr id="138" name="Group 138"/>
          <p:cNvGrpSpPr>
            <a:grpSpLocks/>
          </p:cNvGrpSpPr>
          <p:nvPr/>
        </p:nvGrpSpPr>
        <p:grpSpPr bwMode="auto">
          <a:xfrm>
            <a:off x="3515015" y="1858264"/>
            <a:ext cx="4991100" cy="3476625"/>
            <a:chOff x="1980" y="810"/>
            <a:chExt cx="3144" cy="2190"/>
          </a:xfrm>
        </p:grpSpPr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 flipH="1" flipV="1">
              <a:off x="1980" y="2448"/>
              <a:ext cx="1344" cy="546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flipH="1" flipV="1">
              <a:off x="2376" y="2214"/>
              <a:ext cx="954" cy="786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auto">
            <a:xfrm flipV="1">
              <a:off x="3330" y="2436"/>
              <a:ext cx="1644" cy="558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 flipV="1">
              <a:off x="3336" y="2052"/>
              <a:ext cx="1788" cy="942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flipV="1">
              <a:off x="3336" y="1638"/>
              <a:ext cx="978" cy="1362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 flipV="1">
              <a:off x="3342" y="1422"/>
              <a:ext cx="234" cy="1578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 flipH="1" flipV="1">
              <a:off x="3102" y="810"/>
              <a:ext cx="240" cy="2190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 flipH="1" flipV="1">
              <a:off x="2460" y="1416"/>
              <a:ext cx="870" cy="1584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 flipV="1">
              <a:off x="3330" y="2340"/>
              <a:ext cx="360" cy="648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 flipV="1">
              <a:off x="3330" y="2358"/>
              <a:ext cx="732" cy="636"/>
            </a:xfrm>
            <a:prstGeom prst="line">
              <a:avLst/>
            </a:prstGeom>
            <a:noFill/>
            <a:ln w="9525">
              <a:solidFill>
                <a:srgbClr val="3A09ED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149" name="Group 149"/>
          <p:cNvGrpSpPr>
            <a:grpSpLocks/>
          </p:cNvGrpSpPr>
          <p:nvPr/>
        </p:nvGrpSpPr>
        <p:grpSpPr bwMode="auto">
          <a:xfrm>
            <a:off x="981365" y="2305939"/>
            <a:ext cx="1400175" cy="3810000"/>
            <a:chOff x="384" y="1092"/>
            <a:chExt cx="882" cy="2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384" y="1092"/>
              <a:ext cx="882" cy="2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1" name="Text Box 151"/>
            <p:cNvSpPr txBox="1">
              <a:spLocks noChangeArrowheads="1"/>
            </p:cNvSpPr>
            <p:nvPr/>
          </p:nvSpPr>
          <p:spPr bwMode="auto">
            <a:xfrm>
              <a:off x="395" y="1115"/>
              <a:ext cx="848" cy="30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>
                <a:spcBef>
                  <a:spcPct val="50000"/>
                </a:spcBef>
                <a:defRPr/>
              </a:pPr>
              <a:r>
                <a:rPr lang="cs-CZ" sz="1400" dirty="0">
                  <a:latin typeface="Arial" charset="0"/>
                </a:rPr>
                <a:t>Projekty a iniciativy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504" y="1518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826" y="1720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4" name="AutoShape 154"/>
            <p:cNvSpPr>
              <a:spLocks noChangeArrowheads="1"/>
            </p:cNvSpPr>
            <p:nvPr/>
          </p:nvSpPr>
          <p:spPr bwMode="auto">
            <a:xfrm>
              <a:off x="490" y="1912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826" y="2122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496" y="2326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850" y="2536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484" y="2704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820" y="2926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496" y="3136"/>
              <a:ext cx="342" cy="174"/>
            </a:xfrm>
            <a:prstGeom prst="flowChartPreparation">
              <a:avLst/>
            </a:prstGeom>
            <a:grpFill/>
            <a:ln w="9525" algn="ctr">
              <a:solidFill>
                <a:srgbClr val="D62828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161" name="Group 161"/>
          <p:cNvGrpSpPr>
            <a:grpSpLocks/>
          </p:cNvGrpSpPr>
          <p:nvPr/>
        </p:nvGrpSpPr>
        <p:grpSpPr bwMode="auto">
          <a:xfrm>
            <a:off x="1962440" y="1934464"/>
            <a:ext cx="6343650" cy="3295650"/>
            <a:chOff x="1002" y="858"/>
            <a:chExt cx="3996" cy="2076"/>
          </a:xfrm>
        </p:grpSpPr>
        <p:sp>
          <p:nvSpPr>
            <p:cNvPr id="162" name="Line 162"/>
            <p:cNvSpPr>
              <a:spLocks noChangeShapeType="1"/>
            </p:cNvSpPr>
            <p:nvPr/>
          </p:nvSpPr>
          <p:spPr bwMode="auto">
            <a:xfrm flipV="1">
              <a:off x="1002" y="858"/>
              <a:ext cx="1464" cy="95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3" name="Line 163"/>
            <p:cNvSpPr>
              <a:spLocks noChangeShapeType="1"/>
            </p:cNvSpPr>
            <p:nvPr/>
          </p:nvSpPr>
          <p:spPr bwMode="auto">
            <a:xfrm flipV="1">
              <a:off x="1002" y="1656"/>
              <a:ext cx="1044" cy="1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 flipV="1">
              <a:off x="1008" y="1656"/>
              <a:ext cx="2706" cy="1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5" name="Line 165"/>
            <p:cNvSpPr>
              <a:spLocks noChangeShapeType="1"/>
            </p:cNvSpPr>
            <p:nvPr/>
          </p:nvSpPr>
          <p:spPr bwMode="auto">
            <a:xfrm flipV="1">
              <a:off x="1014" y="864"/>
              <a:ext cx="1980" cy="95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 flipV="1">
              <a:off x="1014" y="1740"/>
              <a:ext cx="3900" cy="7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1014" y="1818"/>
              <a:ext cx="3948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8" name="Line 168"/>
            <p:cNvSpPr>
              <a:spLocks noChangeShapeType="1"/>
            </p:cNvSpPr>
            <p:nvPr/>
          </p:nvSpPr>
          <p:spPr bwMode="auto">
            <a:xfrm>
              <a:off x="1014" y="1818"/>
              <a:ext cx="2916" cy="49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1008" y="1824"/>
              <a:ext cx="3990" cy="9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1008" y="1824"/>
              <a:ext cx="1284" cy="55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1002" y="1830"/>
              <a:ext cx="2976" cy="10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>
              <a:off x="1002" y="1830"/>
              <a:ext cx="858" cy="55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002" y="1830"/>
              <a:ext cx="720" cy="11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dimenze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Centralizace – decentralizace</a:t>
            </a:r>
          </a:p>
          <a:p>
            <a:r>
              <a:rPr lang="cs-CZ" dirty="0" smtClean="0"/>
              <a:t>Revoluce – evoluce</a:t>
            </a:r>
          </a:p>
          <a:p>
            <a:r>
              <a:rPr lang="cs-CZ" dirty="0" smtClean="0"/>
              <a:t>Interní IT – externí IT (outsourcing)</a:t>
            </a:r>
          </a:p>
          <a:p>
            <a:r>
              <a:rPr lang="cs-CZ" dirty="0" smtClean="0"/>
              <a:t>Stabilita – dynamika</a:t>
            </a:r>
          </a:p>
          <a:p>
            <a:r>
              <a:rPr lang="cs-CZ" dirty="0" smtClean="0"/>
              <a:t>IT jako strategický </a:t>
            </a:r>
            <a:r>
              <a:rPr lang="cs-CZ" dirty="0" err="1" smtClean="0"/>
              <a:t>aset</a:t>
            </a:r>
            <a:r>
              <a:rPr lang="cs-CZ" dirty="0" smtClean="0"/>
              <a:t> – IT jako </a:t>
            </a:r>
            <a:r>
              <a:rPr lang="cs-CZ" dirty="0" err="1" smtClean="0"/>
              <a:t>cost</a:t>
            </a:r>
            <a:r>
              <a:rPr lang="cs-CZ" dirty="0" smtClean="0"/>
              <a:t> center</a:t>
            </a:r>
          </a:p>
          <a:p>
            <a:r>
              <a:rPr lang="cs-CZ" dirty="0" smtClean="0"/>
              <a:t>Mít CIO – bez CIO</a:t>
            </a:r>
          </a:p>
          <a:p>
            <a:r>
              <a:rPr lang="cs-CZ" dirty="0" smtClean="0"/>
              <a:t>Velké investice – malé investice</a:t>
            </a:r>
          </a:p>
          <a:p>
            <a:r>
              <a:rPr lang="cs-CZ" dirty="0" smtClean="0"/>
              <a:t>Integrace – federace</a:t>
            </a:r>
          </a:p>
          <a:p>
            <a:r>
              <a:rPr lang="cs-CZ" dirty="0" smtClean="0"/>
              <a:t>Sdílené systémy – izolované systémy</a:t>
            </a:r>
          </a:p>
          <a:p>
            <a:r>
              <a:rPr lang="cs-CZ" dirty="0" smtClean="0"/>
              <a:t>Svoboda – disciplína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strategie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je to </a:t>
            </a:r>
            <a:r>
              <a:rPr lang="en-US" dirty="0" err="1" smtClean="0"/>
              <a:t>strategie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84611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TS-ST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803" b="6218"/>
          <a:stretch>
            <a:fillRect/>
          </a:stretch>
        </p:blipFill>
        <p:spPr>
          <a:xfrm>
            <a:off x="924753" y="1631914"/>
            <a:ext cx="8831644" cy="459981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Možný zápis IT strategie: dokument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dokumentu IT strategie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7" name="Zástupný symbol pro obsah 6" descr="rgu-it-strategy-2012-revision-draft-v0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876"/>
          <a:stretch>
            <a:fillRect/>
          </a:stretch>
        </p:blipFill>
        <p:spPr>
          <a:xfrm>
            <a:off x="955737" y="931454"/>
            <a:ext cx="10280527" cy="5583351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Pojmy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err="1" smtClean="0"/>
              <a:t>íl</a:t>
            </a:r>
            <a:endParaRPr lang="cs-CZ" dirty="0" smtClean="0"/>
          </a:p>
          <a:p>
            <a:r>
              <a:rPr lang="cs-CZ" dirty="0" smtClean="0"/>
              <a:t>Strategie</a:t>
            </a:r>
          </a:p>
          <a:p>
            <a:r>
              <a:rPr lang="cs-CZ" dirty="0" smtClean="0"/>
              <a:t>Taktika</a:t>
            </a:r>
          </a:p>
          <a:p>
            <a:r>
              <a:rPr lang="cs-CZ" dirty="0" smtClean="0"/>
              <a:t>Postup </a:t>
            </a:r>
          </a:p>
          <a:p>
            <a:r>
              <a:rPr lang="cs-CZ" dirty="0" smtClean="0"/>
              <a:t>Metoda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700745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Postup…</a:t>
            </a:r>
            <a:endParaRPr lang="cs-CZ" dirty="0"/>
          </a:p>
        </p:txBody>
      </p:sp>
      <p:pic>
        <p:nvPicPr>
          <p:cNvPr id="7" name="Zástupný symbol pro obsah 6" descr="IT-Strateg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2987" y="1628801"/>
            <a:ext cx="9837401" cy="429482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Pozicování</a:t>
            </a:r>
            <a:r>
              <a:rPr lang="cs-CZ" dirty="0" smtClean="0"/>
              <a:t> IT strategie v podnikovém IT</a:t>
            </a:r>
            <a:endParaRPr lang="cs-CZ" dirty="0"/>
          </a:p>
        </p:txBody>
      </p:sp>
      <p:pic>
        <p:nvPicPr>
          <p:cNvPr id="5" name="Zástupný symbol pro obsah 4" descr="it-strategy_consul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612" y="1556793"/>
            <a:ext cx="10535333" cy="496783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cs-CZ" dirty="0" smtClean="0"/>
              <a:t>u</a:t>
            </a:r>
            <a:r>
              <a:rPr lang="en-US" dirty="0" smtClean="0"/>
              <a:t>s</a:t>
            </a:r>
            <a:r>
              <a:rPr lang="cs-CZ" dirty="0" err="1" smtClean="0"/>
              <a:t>iness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vs. IT strategie</a:t>
            </a:r>
            <a:endParaRPr lang="cs-CZ" dirty="0"/>
          </a:p>
        </p:txBody>
      </p:sp>
      <p:pic>
        <p:nvPicPr>
          <p:cNvPr id="5" name="Zástupný symbol pro obsah 4" descr="IT Strategy Align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093" y="591342"/>
            <a:ext cx="8242146" cy="555009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Jednoduch</a:t>
            </a:r>
            <a:r>
              <a:rPr lang="cs-CZ" dirty="0" smtClean="0"/>
              <a:t>ý pohled na strategii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8" name="Picture 2" descr="C:\Users\raa\Documents\RESOURCES-GRAFIKA\clasbergen\g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09975" y="2133600"/>
            <a:ext cx="4972050" cy="350520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ategy Map 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931" y="261456"/>
            <a:ext cx="10847876" cy="600594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631D0-D205-4EDC-82C7-BBD02D43C700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Custom 2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00B0F0"/>
      </a:accent1>
      <a:accent2>
        <a:srgbClr val="B2B2B2"/>
      </a:accent2>
      <a:accent3>
        <a:srgbClr val="4F91A1"/>
      </a:accent3>
      <a:accent4>
        <a:srgbClr val="FF0000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0</TotalTime>
  <Words>349</Words>
  <Application>Microsoft Office PowerPoint</Application>
  <PresentationFormat>Vlastní</PresentationFormat>
  <Paragraphs>120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Diamond Grid 16x9</vt:lpstr>
      <vt:lpstr>IT Strategie</vt:lpstr>
      <vt:lpstr>Co je to strategie?</vt:lpstr>
      <vt:lpstr>Pojmy </vt:lpstr>
      <vt:lpstr>Postup…</vt:lpstr>
      <vt:lpstr>Pozicování IT strategie v podnikovém IT</vt:lpstr>
      <vt:lpstr>Business strategie</vt:lpstr>
      <vt:lpstr>Business vs. IT strategie</vt:lpstr>
      <vt:lpstr>Jednoduchý pohled na strategii </vt:lpstr>
      <vt:lpstr>Snímek 9</vt:lpstr>
      <vt:lpstr>Příklad strategické mapy</vt:lpstr>
      <vt:lpstr>IT architektura</vt:lpstr>
      <vt:lpstr>Jak popsat: Enterprise architecture</vt:lpstr>
      <vt:lpstr>Jak na to: Složky Enterprise Architektury</vt:lpstr>
      <vt:lpstr>Popis je komplexní: např. Zachman framework</vt:lpstr>
      <vt:lpstr>Vztahy a vazby v IT</vt:lpstr>
      <vt:lpstr>Procesy – Data – Aplikace…</vt:lpstr>
      <vt:lpstr>Vazby, vazby, vazby</vt:lpstr>
      <vt:lpstr>Možné dimenze</vt:lpstr>
      <vt:lpstr>Zápis strategie</vt:lpstr>
      <vt:lpstr>Možný zápis IT strategie: dokument</vt:lpstr>
      <vt:lpstr>Příklad dokumentu IT strategie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2014-02-09T19:57:09Z</dcterms:created>
  <dcterms:modified xsi:type="dcterms:W3CDTF">2015-02-21T21:06:41Z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