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7.png" ContentType="image/png"/>
  <Override PartName="/ppt/media/image6.jpeg" ContentType="image/jpe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.jpeg" ContentType="image/jpe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268000" y="274320"/>
            <a:ext cx="6696360" cy="3607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268000" y="227520"/>
            <a:ext cx="6696360" cy="8719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268000" y="274320"/>
            <a:ext cx="6696360" cy="777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cs-CZ" sz="30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pPr>
              <a:buFont typeface="Arial"/>
              <a:buChar char="•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Font typeface="Arial"/>
              <a:buChar char="–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Font typeface="Arial"/>
              <a:buChar char="•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Font typeface="Arial"/>
              <a:buChar char="–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Font typeface="Arial"/>
              <a:buChar char="»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Font typeface="Arial"/>
              <a:buChar char="»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Font typeface="Arial"/>
              <a:buChar char="»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pPr>
              <a:buFont typeface="StarSymbol"/>
              <a:buChar char=""/>
            </a:pPr>
            <a:r>
              <a:rPr lang="cs-CZ">
                <a:latin typeface="Arial"/>
              </a:rPr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rIns="90000" tIns="46800" bIns="46800"/>
          <a:p>
            <a:pPr>
              <a:buFont typeface="StarSymbol"/>
              <a:buChar char=""/>
            </a:pPr>
            <a:r>
              <a:rPr lang="cs-CZ">
                <a:latin typeface="Arial"/>
              </a:rPr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pPr>
              <a:buFont typeface="StarSymbol"/>
              <a:buChar char=""/>
            </a:pPr>
            <a:fld id="{F4C63704-8134-4804-85D8-D3EF21621D92}" type="slidenum">
              <a:rPr lang="cs-CZ">
                <a:latin typeface="Arial"/>
              </a:rPr>
              <a:t>&lt;číslo&gt;</a:t>
            </a:fld>
            <a:endParaRPr/>
          </a:p>
        </p:txBody>
      </p:sp>
      <p:sp>
        <p:nvSpPr>
          <p:cNvPr id="5" name="CustomShape 6"/>
          <p:cNvSpPr/>
          <p:nvPr/>
        </p:nvSpPr>
        <p:spPr>
          <a:xfrm>
            <a:off x="0" y="1125360"/>
            <a:ext cx="9144000" cy="36720"/>
          </a:xfrm>
          <a:prstGeom prst="actionButtonBlank">
            <a:avLst>
              <a:gd name="adj" fmla="val 1400"/>
            </a:avLst>
          </a:prstGeom>
          <a:solidFill>
            <a:srgbClr val="e0b100"/>
          </a:solidFill>
          <a:ln>
            <a:noFill/>
          </a:ln>
        </p:spPr>
      </p:sp>
      <p:pic>
        <p:nvPicPr>
          <p:cNvPr id="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47600" y="81000"/>
            <a:ext cx="1832040" cy="9716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2341440" y="114120"/>
            <a:ext cx="6478560" cy="885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0" y="1125360"/>
            <a:ext cx="9144000" cy="36720"/>
          </a:xfrm>
          <a:prstGeom prst="actionButtonBlank">
            <a:avLst>
              <a:gd name="adj" fmla="val 1400"/>
            </a:avLst>
          </a:prstGeom>
          <a:solidFill>
            <a:srgbClr val="e0b100"/>
          </a:solidFill>
          <a:ln>
            <a:noFill/>
          </a:ln>
        </p:spPr>
      </p:sp>
      <p:pic>
        <p:nvPicPr>
          <p:cNvPr id="4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47600" y="81000"/>
            <a:ext cx="1832040" cy="971640"/>
          </a:xfrm>
          <a:prstGeom prst="rect">
            <a:avLst/>
          </a:prstGeom>
          <a:ln>
            <a:noFill/>
          </a:ln>
        </p:spPr>
      </p:pic>
      <p:sp>
        <p:nvSpPr>
          <p:cNvPr id="44" name="TextShape 3"/>
          <p:cNvSpPr txBox="1"/>
          <p:nvPr/>
        </p:nvSpPr>
        <p:spPr>
          <a:xfrm>
            <a:off x="36360" y="2709000"/>
            <a:ext cx="9071640" cy="1440000"/>
          </a:xfrm>
          <a:prstGeom prst="rect">
            <a:avLst/>
          </a:prstGeom>
        </p:spPr>
        <p:txBody>
          <a:bodyPr lIns="90000" rIns="90000" tIns="46800" bIns="46800"/>
          <a:p>
            <a:pPr algn="ctr"/>
            <a:r>
              <a:rPr b="1" lang="cs-CZ" sz="3200">
                <a:latin typeface="Arial Black"/>
                <a:ea typeface="TimesNewRomanPS-BoldMT"/>
              </a:rPr>
              <a:t>Webový portál pro demonstraci skriptů</a:t>
            </a:r>
            <a:endParaRPr/>
          </a:p>
          <a:p>
            <a:pPr algn="ctr"/>
            <a:r>
              <a:rPr b="1" lang="cs-CZ" sz="3200">
                <a:latin typeface="Arial Black"/>
                <a:ea typeface="TimesNewRomanPS-BoldMT"/>
              </a:rPr>
              <a:t>psaných v Pythonu</a:t>
            </a:r>
            <a:endParaRPr/>
          </a:p>
        </p:txBody>
      </p:sp>
      <p:sp>
        <p:nvSpPr>
          <p:cNvPr id="45" name="TextShape 4"/>
          <p:cNvSpPr txBox="1"/>
          <p:nvPr/>
        </p:nvSpPr>
        <p:spPr>
          <a:xfrm>
            <a:off x="3492000" y="4140360"/>
            <a:ext cx="2160000" cy="6346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cs-CZ" sz="2600">
                <a:latin typeface="Arial"/>
              </a:rPr>
              <a:t>(MASSCOM)</a:t>
            </a:r>
            <a:endParaRPr/>
          </a:p>
        </p:txBody>
      </p:sp>
      <p:pic>
        <p:nvPicPr>
          <p:cNvPr id="46" name="" descr=""/>
          <p:cNvPicPr/>
          <p:nvPr/>
        </p:nvPicPr>
        <p:blipFill>
          <a:blip r:embed="rId2"/>
          <a:srcRect l="22600" t="0" r="0" b="0"/>
          <a:stretch>
            <a:fillRect/>
          </a:stretch>
        </p:blipFill>
        <p:spPr>
          <a:xfrm>
            <a:off x="-80280" y="5544360"/>
            <a:ext cx="9233640" cy="1333080"/>
          </a:xfrm>
          <a:prstGeom prst="rect">
            <a:avLst/>
          </a:prstGeom>
          <a:ln>
            <a:noFill/>
          </a:ln>
        </p:spPr>
      </p:pic>
      <p:sp>
        <p:nvSpPr>
          <p:cNvPr id="47" name="TextShape 5"/>
          <p:cNvSpPr txBox="1"/>
          <p:nvPr/>
        </p:nvSpPr>
        <p:spPr>
          <a:xfrm>
            <a:off x="2808000" y="5422680"/>
            <a:ext cx="3528000" cy="841320"/>
          </a:xfrm>
          <a:prstGeom prst="rect">
            <a:avLst/>
          </a:prstGeom>
        </p:spPr>
        <p:txBody>
          <a:bodyPr lIns="90000" rIns="90000" tIns="46800" bIns="46800"/>
          <a:p>
            <a:pPr algn="ctr"/>
            <a:endParaRPr/>
          </a:p>
          <a:p>
            <a:pPr algn="ctr"/>
            <a:r>
              <a:rPr lang="cs-CZ" sz="2400">
                <a:latin typeface="Arial"/>
              </a:rPr>
              <a:t>Antonín Neumann, 2014</a:t>
            </a:r>
            <a:endParaRPr/>
          </a:p>
        </p:txBody>
      </p:sp>
      <p:sp>
        <p:nvSpPr>
          <p:cNvPr id="48" name="TextShape 6"/>
          <p:cNvSpPr txBox="1"/>
          <p:nvPr/>
        </p:nvSpPr>
        <p:spPr>
          <a:xfrm>
            <a:off x="2847960" y="6264000"/>
            <a:ext cx="3448080" cy="349560"/>
          </a:xfrm>
          <a:prstGeom prst="rect">
            <a:avLst/>
          </a:prstGeom>
        </p:spPr>
        <p:txBody>
          <a:bodyPr lIns="90000" rIns="90000" tIns="45000" bIns="45000"/>
          <a:p>
            <a:pPr algn="ctr"/>
            <a:r>
              <a:rPr lang="cs-CZ" sz="1700">
                <a:latin typeface="Arial"/>
              </a:rPr>
              <a:t>Vedoucí práce: Ing. Michal Campr</a:t>
            </a:r>
            <a:endParaRPr/>
          </a:p>
        </p:txBody>
      </p:sp>
      <p:sp>
        <p:nvSpPr>
          <p:cNvPr id="49" name="TextShape 7"/>
          <p:cNvSpPr txBox="1"/>
          <p:nvPr/>
        </p:nvSpPr>
        <p:spPr>
          <a:xfrm>
            <a:off x="8118360" y="6336000"/>
            <a:ext cx="1108800" cy="364680"/>
          </a:xfrm>
          <a:prstGeom prst="rect">
            <a:avLst/>
          </a:prstGeom>
        </p:spPr>
        <p:txBody>
          <a:bodyPr lIns="90000" rIns="90000" tIns="45000" bIns="45000"/>
          <a:p>
            <a:fld id="{063B5925-6B9F-49C2-ADD7-425BBCE55AAB}" type="slidenum">
              <a:rPr lang="cs-CZ">
                <a:latin typeface="Arial"/>
              </a:rPr>
              <a:t>&lt;číslo&gt;</a:t>
            </a:fld>
            <a:r>
              <a:rPr lang="cs-CZ">
                <a:latin typeface="Arial"/>
              </a:rPr>
              <a:t>/</a:t>
            </a:r>
            <a:r>
              <a:rPr lang="cs-CZ">
                <a:latin typeface="Arial"/>
              </a:rPr>
              <a:t>2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2341440" y="114120"/>
            <a:ext cx="6478560" cy="885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0" y="1125360"/>
            <a:ext cx="9144000" cy="36720"/>
          </a:xfrm>
          <a:prstGeom prst="actionButtonBlank">
            <a:avLst>
              <a:gd name="adj" fmla="val 1400"/>
            </a:avLst>
          </a:prstGeom>
          <a:solidFill>
            <a:srgbClr val="e0b100"/>
          </a:solidFill>
          <a:ln>
            <a:noFill/>
          </a:ln>
        </p:spPr>
      </p:sp>
      <p:pic>
        <p:nvPicPr>
          <p:cNvPr id="5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47600" y="81000"/>
            <a:ext cx="1832040" cy="971640"/>
          </a:xfrm>
          <a:prstGeom prst="rect">
            <a:avLst/>
          </a:prstGeom>
          <a:ln>
            <a:noFill/>
          </a:ln>
        </p:spPr>
      </p:pic>
      <p:pic>
        <p:nvPicPr>
          <p:cNvPr id="53" name="" descr=""/>
          <p:cNvPicPr/>
          <p:nvPr/>
        </p:nvPicPr>
        <p:blipFill>
          <a:blip r:embed="rId2"/>
          <a:srcRect l="22600" t="0" r="0" b="0"/>
          <a:stretch>
            <a:fillRect/>
          </a:stretch>
        </p:blipFill>
        <p:spPr>
          <a:xfrm>
            <a:off x="-80280" y="6192000"/>
            <a:ext cx="9233640" cy="685440"/>
          </a:xfrm>
          <a:prstGeom prst="rect">
            <a:avLst/>
          </a:prstGeom>
          <a:ln>
            <a:noFill/>
          </a:ln>
        </p:spPr>
      </p:pic>
      <p:sp>
        <p:nvSpPr>
          <p:cNvPr id="54" name="TextShape 3"/>
          <p:cNvSpPr txBox="1"/>
          <p:nvPr/>
        </p:nvSpPr>
        <p:spPr>
          <a:xfrm>
            <a:off x="3309840" y="6346440"/>
            <a:ext cx="2524680" cy="349560"/>
          </a:xfrm>
          <a:prstGeom prst="rect">
            <a:avLst/>
          </a:prstGeom>
        </p:spPr>
        <p:txBody>
          <a:bodyPr lIns="90000" rIns="90000" tIns="45000" bIns="45000"/>
          <a:p>
            <a:pPr algn="ctr"/>
            <a:r>
              <a:rPr lang="cs-CZ" sz="1700">
                <a:latin typeface="Arial"/>
              </a:rPr>
              <a:t>Antonín Neumann, 2014</a:t>
            </a:r>
            <a:endParaRPr/>
          </a:p>
        </p:txBody>
      </p:sp>
      <p:sp>
        <p:nvSpPr>
          <p:cNvPr id="55" name="TextShape 4"/>
          <p:cNvSpPr txBox="1"/>
          <p:nvPr/>
        </p:nvSpPr>
        <p:spPr>
          <a:xfrm>
            <a:off x="8118360" y="6336000"/>
            <a:ext cx="1108800" cy="364680"/>
          </a:xfrm>
          <a:prstGeom prst="rect">
            <a:avLst/>
          </a:prstGeom>
        </p:spPr>
        <p:txBody>
          <a:bodyPr lIns="90000" rIns="90000" tIns="45000" bIns="45000"/>
          <a:p>
            <a:fld id="{347F4AD4-D83D-4BAD-AF92-9F178C9B445F}" type="slidenum">
              <a:rPr lang="cs-CZ">
                <a:latin typeface="Arial"/>
              </a:rPr>
              <a:t>&lt;číslo&gt;</a:t>
            </a:fld>
            <a:r>
              <a:rPr lang="cs-CZ">
                <a:latin typeface="Arial"/>
              </a:rPr>
              <a:t>/</a:t>
            </a:r>
            <a:r>
              <a:rPr lang="cs-CZ">
                <a:latin typeface="Arial"/>
              </a:rPr>
              <a:t>2</a:t>
            </a:r>
            <a:endParaRPr/>
          </a:p>
        </p:txBody>
      </p:sp>
      <p:sp>
        <p:nvSpPr>
          <p:cNvPr id="56" name="TextShape 5"/>
          <p:cNvSpPr txBox="1"/>
          <p:nvPr/>
        </p:nvSpPr>
        <p:spPr>
          <a:xfrm>
            <a:off x="288000" y="1440000"/>
            <a:ext cx="8496000" cy="4464000"/>
          </a:xfrm>
          <a:prstGeom prst="rect">
            <a:avLst/>
          </a:prstGeom>
        </p:spPr>
        <p:txBody>
          <a:bodyPr lIns="90000" rIns="90000" tIns="46800" bIns="46800"/>
          <a:p>
            <a:pPr>
              <a:buFont typeface="Arial"/>
              <a:buChar char="•"/>
            </a:pPr>
            <a:r>
              <a:rPr lang="cs-CZ" sz="3200">
                <a:latin typeface="Arial"/>
              </a:rPr>
              <a:t>Co je Masscom</a:t>
            </a:r>
            <a:endParaRPr/>
          </a:p>
          <a:p>
            <a:pPr lvl="1">
              <a:buFont typeface="Arial"/>
              <a:buChar char="–"/>
            </a:pPr>
            <a:r>
              <a:rPr lang="cs-CZ" sz="2200">
                <a:latin typeface="Arial"/>
              </a:rPr>
              <a:t>MAnager of Script for Scientific COMputation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cs-CZ" sz="3200">
                <a:latin typeface="Arial"/>
              </a:rPr>
              <a:t>Motivace</a:t>
            </a:r>
            <a:endParaRPr/>
          </a:p>
          <a:p>
            <a:pPr lvl="1">
              <a:buFont typeface="Arial"/>
              <a:buChar char="–"/>
            </a:pPr>
            <a:r>
              <a:rPr lang="cs-CZ" sz="2800">
                <a:latin typeface="Arial"/>
              </a:rPr>
              <a:t>snadná ukázka práce knihovny SfePy</a:t>
            </a:r>
            <a:endParaRPr/>
          </a:p>
          <a:p>
            <a:pPr lvl="2">
              <a:buFont typeface="Arial"/>
              <a:buChar char="•"/>
            </a:pPr>
            <a:r>
              <a:rPr lang="cs-CZ" sz="2400">
                <a:latin typeface="Arial"/>
              </a:rPr>
              <a:t>řešení PDR metodou konečných prvků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