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8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9" autoAdjust="0"/>
  </p:normalViewPr>
  <p:slideViewPr>
    <p:cSldViewPr>
      <p:cViewPr varScale="1">
        <p:scale>
          <a:sx n="78" d="100"/>
          <a:sy n="78" d="100"/>
        </p:scale>
        <p:origin x="-43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1/13/2009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1/13/2009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fi.aspa.cz/motorola-vip1910-9-z8738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media.cz/default.asp?cls=stoitem&amp;stiid=841" TargetMode="External"/><Relationship Id="rId4" Type="http://schemas.openxmlformats.org/officeDocument/2006/relationships/hyperlink" Target="http://wifi.aspa.cz/pc-linux-dreambox-dm-500s-z843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000" kern="1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Návrh strategie </a:t>
            </a:r>
            <a:r>
              <a:rPr lang="cs-CZ" sz="7000" kern="1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Pilsfree</a:t>
            </a:r>
            <a:r>
              <a:rPr lang="cs-CZ" sz="7000" kern="1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2009 </a:t>
            </a:r>
            <a:endParaRPr lang="cs-CZ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PREZENTACE NASAZENÍ </a:t>
            </a:r>
            <a:r>
              <a:rPr lang="cs-CZ" dirty="0" err="1" smtClean="0"/>
              <a:t>Voip</a:t>
            </a:r>
            <a:r>
              <a:rPr lang="cs-CZ" dirty="0" smtClean="0"/>
              <a:t>, </a:t>
            </a:r>
            <a:r>
              <a:rPr lang="cs-CZ" dirty="0" err="1" smtClean="0"/>
              <a:t>Iptv</a:t>
            </a:r>
            <a:r>
              <a:rPr lang="cs-CZ" dirty="0" smtClean="0"/>
              <a:t>,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Plány a cíle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Naším prvním cílem by mělo být stabilizovat VOIP a dát mu kvalitu kde to jde.</a:t>
            </a:r>
          </a:p>
          <a:p>
            <a:r>
              <a:rPr lang="cs-CZ" dirty="0" smtClean="0"/>
              <a:t>Dále nabízení VOIP a získávání </a:t>
            </a:r>
            <a:r>
              <a:rPr lang="cs-CZ" dirty="0" err="1" smtClean="0"/>
              <a:t>skušeností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Umožnit co nejvíce členům kvalitní VOIP.</a:t>
            </a:r>
          </a:p>
          <a:p>
            <a:r>
              <a:rPr lang="cs-CZ" dirty="0" smtClean="0"/>
              <a:t>Propagovat IPTV (</a:t>
            </a:r>
            <a:r>
              <a:rPr lang="cs-CZ" dirty="0" err="1" smtClean="0"/>
              <a:t>restream</a:t>
            </a:r>
            <a:r>
              <a:rPr lang="cs-CZ" dirty="0" smtClean="0"/>
              <a:t>/</a:t>
            </a:r>
            <a:r>
              <a:rPr lang="cs-CZ" dirty="0" err="1" smtClean="0"/>
              <a:t>full</a:t>
            </a:r>
            <a:r>
              <a:rPr lang="cs-CZ" dirty="0" smtClean="0"/>
              <a:t>) podle typu připojení.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Požadavky na zdroje</a:t>
            </a: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by tedy záhodno</a:t>
            </a:r>
            <a:endParaRPr lang="cs-CZ" dirty="0" smtClean="0"/>
          </a:p>
          <a:p>
            <a:pPr lvl="1"/>
            <a:r>
              <a:rPr lang="cs-CZ" dirty="0" smtClean="0"/>
              <a:t>Uspořádat školení VOIP,IPTV – </a:t>
            </a:r>
            <a:r>
              <a:rPr lang="cs-CZ" dirty="0" err="1" smtClean="0"/>
              <a:t>workshow</a:t>
            </a:r>
            <a:r>
              <a:rPr lang="cs-CZ" dirty="0" smtClean="0"/>
              <a:t> (dát hlavy dohromady)</a:t>
            </a:r>
            <a:endParaRPr lang="cs-CZ" dirty="0" smtClean="0"/>
          </a:p>
          <a:p>
            <a:pPr lvl="1"/>
            <a:r>
              <a:rPr lang="cs-CZ" dirty="0" smtClean="0"/>
              <a:t>Nasadi</a:t>
            </a:r>
            <a:r>
              <a:rPr lang="cs-CZ" dirty="0" smtClean="0"/>
              <a:t>t na spojích QOS,nebo jinou </a:t>
            </a:r>
            <a:r>
              <a:rPr lang="cs-CZ" dirty="0" err="1" smtClean="0"/>
              <a:t>priorzaci</a:t>
            </a:r>
            <a:r>
              <a:rPr lang="cs-CZ" dirty="0" smtClean="0"/>
              <a:t> služeb </a:t>
            </a:r>
            <a:endParaRPr lang="cs-CZ" dirty="0" smtClean="0"/>
          </a:p>
          <a:p>
            <a:pPr lvl="1"/>
            <a:r>
              <a:rPr lang="cs-CZ" dirty="0" smtClean="0"/>
              <a:t>Zakoupit VOIP brány (více portové 8x)</a:t>
            </a:r>
            <a:endParaRPr lang="cs-CZ" dirty="0" smtClean="0"/>
          </a:p>
          <a:p>
            <a:pPr lvl="1"/>
            <a:r>
              <a:rPr lang="cs-CZ" dirty="0" smtClean="0"/>
              <a:t>Montovat společné VOIP brány </a:t>
            </a:r>
            <a:endParaRPr lang="cs-CZ" sz="24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Propagovat VOIP </a:t>
            </a:r>
            <a:endParaRPr lang="cs-CZ" dirty="0" smtClean="0"/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Pracovat na IPTV</a:t>
            </a:r>
            <a:endParaRPr lang="cs-CZ" dirty="0" smtClean="0"/>
          </a:p>
          <a:p>
            <a:pPr lvl="1"/>
            <a:r>
              <a:rPr lang="cs-CZ" dirty="0" smtClean="0"/>
              <a:t>Udržovat kvalitu služeb, tedy nenabízet tam, kde to nejde technicky realizovat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Rizika a výnosy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Riziko VOIP je nefunkčnost propojení s internetem, tedy porucha na trase(vypnutí elektřiny, zamrznutí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routeru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switche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nebo porucha u externího poskytovatele VOIP</a:t>
            </a:r>
            <a:endParaRPr lang="cs-CZ" dirty="0" smtClean="0"/>
          </a:p>
          <a:p>
            <a:endParaRPr lang="cs-CZ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Rizika existují,ale v kombinaci s mobilním telefonem jsou přijatelná. </a:t>
            </a:r>
          </a:p>
          <a:p>
            <a:endParaRPr lang="cs-CZ" dirty="0" smtClean="0"/>
          </a:p>
          <a:p>
            <a:r>
              <a:rPr lang="cs-CZ" dirty="0" smtClean="0"/>
              <a:t>Myslí že jsi tím získáme mnoho dalších věrných členů.</a:t>
            </a:r>
            <a:endParaRPr lang="cs-CZ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Kvalita služeb</a:t>
            </a:r>
            <a:endParaRPr lang="cs-CZ" dirty="0" smtClean="0"/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Je důležité upřednostňovat VOIP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packety</a:t>
            </a:r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popřípadě i IPTV</a:t>
            </a:r>
            <a:endParaRPr lang="cs-CZ" dirty="0" smtClean="0"/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Pokud toto neuděláme stávají se obě služby poruchové a tudíž pro členy nezajímavé.</a:t>
            </a:r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Financování</a:t>
            </a:r>
            <a:endParaRPr lang="cs-CZ" dirty="0" smtClean="0"/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Toto bude asi problém,ale když se nikdo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nozíva</a:t>
            </a:r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ze nedáváme všem gigabitové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switche</a:t>
            </a:r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tak si myslím že i VOIP brány by měly projít.</a:t>
            </a:r>
            <a:endParaRPr lang="cs-CZ" dirty="0" smtClean="0"/>
          </a:p>
          <a:p>
            <a:pPr lvl="1"/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Druhá možnost je nechat uživatele si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zafinancovat</a:t>
            </a:r>
            <a:r>
              <a:rPr lang="cs-CZ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VOIP samy.</a:t>
            </a:r>
            <a:endParaRPr lang="cs-CZ" dirty="0" smtClean="0"/>
          </a:p>
          <a:p>
            <a:r>
              <a:rPr lang="cs-CZ" dirty="0" smtClean="0"/>
              <a:t>Ale pokud budou společné Brány můžeme je lépe upřednostňovat dat. v provozu.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153400" cy="1371600"/>
          </a:xfrm>
        </p:spPr>
        <p:txBody>
          <a:bodyPr/>
          <a:lstStyle/>
          <a:p>
            <a:r>
              <a:rPr lang="cs-CZ" sz="4000" b="0" kern="1200" cap="none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Hlavní cíle </a:t>
            </a:r>
            <a:endParaRPr lang="cs-CZ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557213" y="5438775"/>
            <a:ext cx="8129587" cy="904875"/>
          </a:xfrm>
        </p:spPr>
        <p:txBody>
          <a:bodyPr/>
          <a:lstStyle/>
          <a:p>
            <a:r>
              <a:rPr lang="cs-CZ" sz="1400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Rozšíření </a:t>
            </a:r>
            <a:r>
              <a:rPr lang="cs-CZ" sz="1400" kern="1200" cap="all" spc="1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Voip</a:t>
            </a:r>
            <a:r>
              <a:rPr lang="cs-CZ" sz="1400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400" kern="1200" cap="all" spc="1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Iptv</a:t>
            </a:r>
            <a:r>
              <a:rPr lang="cs-CZ" dirty="0" smtClean="0"/>
              <a:t>, konkurence komerčním operátorům a poskytovatelům(</a:t>
            </a:r>
            <a:r>
              <a:rPr lang="cs-CZ" dirty="0" err="1" smtClean="0"/>
              <a:t>upc</a:t>
            </a:r>
            <a:r>
              <a:rPr lang="cs-CZ" dirty="0" smtClean="0"/>
              <a:t>, o2, </a:t>
            </a:r>
            <a:r>
              <a:rPr lang="cs-CZ" dirty="0" err="1" smtClean="0"/>
              <a:t>Inethome</a:t>
            </a:r>
            <a:r>
              <a:rPr lang="cs-CZ" dirty="0" smtClean="0"/>
              <a:t>, </a:t>
            </a:r>
            <a:r>
              <a:rPr lang="cs-CZ" dirty="0" err="1" smtClean="0"/>
              <a:t>atd</a:t>
            </a:r>
            <a:r>
              <a:rPr lang="cs-CZ" dirty="0" smtClean="0"/>
              <a:t> 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Konkurence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>
            <a:normAutofit fontScale="92500" lnSpcReduction="10000"/>
          </a:bodyPr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Naší největší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konkurecní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je UPC,O2,</a:t>
            </a:r>
          </a:p>
          <a:p>
            <a:r>
              <a:rPr lang="cs-CZ" dirty="0" smtClean="0"/>
              <a:t>Poskytují telefon,televizi,internet.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Jejich strategie je lákat na nízké ceny.A zdiskreditovat </a:t>
            </a:r>
            <a:r>
              <a:rPr lang="cs-CZ" dirty="0" err="1" smtClean="0"/>
              <a:t>P</a:t>
            </a:r>
            <a:r>
              <a:rPr lang="cs-CZ" dirty="0" err="1" smtClean="0"/>
              <a:t>ilsfree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Naší výhodou je, že v poměru rychlost/cena internetu jsme výhodnější .</a:t>
            </a:r>
          </a:p>
          <a:p>
            <a:endParaRPr lang="cs-CZ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Můžeme při nových kabelážích umísťovat </a:t>
            </a:r>
            <a:r>
              <a:rPr lang="cs-CZ" dirty="0" err="1" smtClean="0"/>
              <a:t>voip</a:t>
            </a:r>
            <a:r>
              <a:rPr lang="cs-CZ" dirty="0" smtClean="0"/>
              <a:t> brány patřící </a:t>
            </a:r>
            <a:r>
              <a:rPr lang="cs-CZ" dirty="0" err="1" smtClean="0"/>
              <a:t>pilsfree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Týmová práce</a:t>
            </a:r>
            <a:endParaRPr lang="cs-CZ" dirty="0"/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>
            <a:normAutofit/>
          </a:bodyPr>
          <a:lstStyle/>
          <a:p>
            <a:r>
              <a:rPr lang="cs-CZ" dirty="0" smtClean="0"/>
              <a:t>Náš tým tady na </a:t>
            </a:r>
            <a:r>
              <a:rPr lang="cs-CZ" dirty="0" smtClean="0"/>
              <a:t>S</a:t>
            </a:r>
            <a:r>
              <a:rPr lang="cs-CZ" dirty="0" smtClean="0"/>
              <a:t>lovanech je poměrně </a:t>
            </a:r>
            <a:r>
              <a:rPr lang="cs-CZ" dirty="0" err="1" smtClean="0"/>
              <a:t>výkoný</a:t>
            </a:r>
            <a:r>
              <a:rPr lang="cs-CZ" dirty="0" smtClean="0"/>
              <a:t>, zvládáme kabelování bytových domů stejně jako připojování rodinných domů.</a:t>
            </a:r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Za zmínku stojí nasazení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Gigabeamu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,MRV,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KNW.Dále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množství lidí připojené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Kutusem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prokabelování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domů na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Kotrovské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 Barákové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ZMKem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Prochystou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Množství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4738"/>
          </a:xfrm>
        </p:spPr>
        <p:txBody>
          <a:bodyPr/>
          <a:lstStyle/>
          <a:p>
            <a:r>
              <a:rPr lang="cs-CZ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Přehled trhu</a:t>
            </a: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11663"/>
          </a:xfrm>
        </p:spPr>
        <p:txBody>
          <a:bodyPr>
            <a:normAutofit lnSpcReduction="10000"/>
          </a:bodyPr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Ceny konkurence :</a:t>
            </a:r>
          </a:p>
          <a:p>
            <a:r>
              <a:rPr lang="cs-CZ" dirty="0" smtClean="0"/>
              <a:t>UPC internet 10M 490,-</a:t>
            </a:r>
          </a:p>
          <a:p>
            <a:pPr>
              <a:buNone/>
            </a:pPr>
            <a:r>
              <a:rPr lang="cs-CZ" dirty="0" smtClean="0"/>
              <a:t>		 </a:t>
            </a:r>
            <a:r>
              <a:rPr lang="cs-CZ" dirty="0" smtClean="0"/>
              <a:t>VOIP – paušály + 1,14/0,57,-</a:t>
            </a:r>
            <a:r>
              <a:rPr lang="cs-CZ" dirty="0" smtClean="0"/>
              <a:t>K</a:t>
            </a:r>
            <a:r>
              <a:rPr lang="cs-CZ" dirty="0" smtClean="0"/>
              <a:t>č/min pevná</a:t>
            </a:r>
          </a:p>
          <a:p>
            <a:pPr>
              <a:buNone/>
            </a:pPr>
            <a:r>
              <a:rPr lang="cs-CZ" dirty="0" smtClean="0"/>
              <a:t>			4,87,-Kč/min mobil</a:t>
            </a:r>
          </a:p>
          <a:p>
            <a:r>
              <a:rPr lang="cs-CZ" dirty="0" smtClean="0"/>
              <a:t> </a:t>
            </a:r>
            <a:r>
              <a:rPr lang="cs-CZ" dirty="0" smtClean="0"/>
              <a:t>O2</a:t>
            </a:r>
          </a:p>
          <a:p>
            <a:r>
              <a:rPr lang="cs-CZ" dirty="0" smtClean="0"/>
              <a:t> internet </a:t>
            </a:r>
            <a:r>
              <a:rPr lang="cs-CZ" dirty="0" smtClean="0"/>
              <a:t>8M 399,-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VOIP – paušály+ 1,5/0,75 ,-Kč/min pevná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6,5/4,6 ,-Kč/min mobil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Příležitosti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Příležitostí je při připojování bytových celků, je zjisti zájem o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voip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 poté ho nabídnout s tím že PF bude vlastnit bránu a uživatelé si vyberou operátora (upřednostňujeme nás)</a:t>
            </a:r>
          </a:p>
          <a:p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Můžeme oslovit uživatele, kteří nestojí o internet ale levné volání by se jim líbilo. </a:t>
            </a:r>
          </a:p>
          <a:p>
            <a:endParaRPr lang="cs-CZ" dirty="0" smtClean="0"/>
          </a:p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Cenově to vychází cca 800,- na uživatele který chce </a:t>
            </a:r>
            <a:r>
              <a:rPr lang="cs-CZ" sz="28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voip</a:t>
            </a: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cs-CZ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Problém nastává v případě udržení kvality služby, bylo by záhodno upřednostňovat </a:t>
            </a:r>
            <a:r>
              <a:rPr lang="cs-CZ" dirty="0" err="1" smtClean="0"/>
              <a:t>voip</a:t>
            </a:r>
            <a:r>
              <a:rPr lang="cs-CZ" dirty="0" smtClean="0"/>
              <a:t> </a:t>
            </a:r>
            <a:r>
              <a:rPr lang="cs-CZ" dirty="0" err="1" smtClean="0"/>
              <a:t>packety</a:t>
            </a:r>
            <a:r>
              <a:rPr lang="cs-CZ" dirty="0" smtClean="0"/>
              <a:t> před ostatními(p2p,</a:t>
            </a:r>
            <a:r>
              <a:rPr lang="cs-CZ" dirty="0" err="1" smtClean="0"/>
              <a:t>ftp</a:t>
            </a:r>
            <a:r>
              <a:rPr lang="cs-CZ" dirty="0" smtClean="0"/>
              <a:t>,atd..). Konec konců je toto zařazeno ve strategii </a:t>
            </a:r>
            <a:r>
              <a:rPr lang="cs-CZ" dirty="0" err="1" smtClean="0"/>
              <a:t>Pilsfree</a:t>
            </a:r>
            <a:r>
              <a:rPr lang="cs-CZ" dirty="0" smtClean="0"/>
              <a:t> </a:t>
            </a:r>
            <a:r>
              <a:rPr lang="cs-CZ" dirty="0" smtClean="0"/>
              <a:t>– otázka kvality služby </a:t>
            </a:r>
            <a:r>
              <a:rPr lang="cs-CZ" dirty="0" err="1" smtClean="0"/>
              <a:t>Voip</a:t>
            </a:r>
            <a:r>
              <a:rPr lang="cs-CZ" dirty="0" smtClean="0"/>
              <a:t>) Už dávno nejde jen o internet a my musíme být flexibilnější.</a:t>
            </a:r>
            <a:endParaRPr lang="cs-CZ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0"/>
            <a:ext cx="8077200" cy="1075426"/>
          </a:xfrm>
        </p:spPr>
        <p:txBody>
          <a:bodyPr/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Technická koncepce plánu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1000108"/>
            <a:ext cx="8077200" cy="4412411"/>
          </a:xfrm>
        </p:spPr>
        <p:txBody>
          <a:bodyPr/>
          <a:lstStyle/>
          <a:p>
            <a:r>
              <a:rPr lang="cs-CZ" sz="2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Zde je ilustrativní náhled koncepce: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85786" y="3786190"/>
            <a:ext cx="7643866" cy="2571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 flipH="1" flipV="1">
            <a:off x="785786" y="2714620"/>
            <a:ext cx="1071570" cy="10715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6200000" flipH="1">
            <a:off x="7393801" y="2821777"/>
            <a:ext cx="1071570" cy="8572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857356" y="2714620"/>
            <a:ext cx="564360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1714480" y="507207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3786976" y="5071280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572926" y="5071280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élník 27"/>
          <p:cNvSpPr/>
          <p:nvPr/>
        </p:nvSpPr>
        <p:spPr>
          <a:xfrm>
            <a:off x="1428728" y="1571612"/>
            <a:ext cx="642942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VOIP</a:t>
            </a:r>
            <a:endParaRPr lang="cs-CZ" sz="11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1428728" y="2143116"/>
            <a:ext cx="64294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switch</a:t>
            </a:r>
            <a:endParaRPr lang="cs-CZ" sz="1200" dirty="0"/>
          </a:p>
        </p:txBody>
      </p:sp>
      <p:cxnSp>
        <p:nvCxnSpPr>
          <p:cNvPr id="31" name="Přímá spojovací čára 30"/>
          <p:cNvCxnSpPr/>
          <p:nvPr/>
        </p:nvCxnSpPr>
        <p:spPr>
          <a:xfrm rot="5400000" flipH="1" flipV="1">
            <a:off x="5965041" y="1964521"/>
            <a:ext cx="150019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Měsíc 31"/>
          <p:cNvSpPr/>
          <p:nvPr/>
        </p:nvSpPr>
        <p:spPr>
          <a:xfrm>
            <a:off x="6715140" y="1000108"/>
            <a:ext cx="214314" cy="48577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ovací čára 33"/>
          <p:cNvCxnSpPr>
            <a:stCxn id="32" idx="3"/>
          </p:cNvCxnSpPr>
          <p:nvPr/>
        </p:nvCxnSpPr>
        <p:spPr>
          <a:xfrm flipV="1">
            <a:off x="6822297" y="1214422"/>
            <a:ext cx="107157" cy="2857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Zaoblený obdélník 38"/>
          <p:cNvSpPr/>
          <p:nvPr/>
        </p:nvSpPr>
        <p:spPr>
          <a:xfrm>
            <a:off x="4000496" y="1500174"/>
            <a:ext cx="64294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RB</a:t>
            </a:r>
            <a:endParaRPr lang="cs-CZ" dirty="0"/>
          </a:p>
        </p:txBody>
      </p:sp>
      <p:cxnSp>
        <p:nvCxnSpPr>
          <p:cNvPr id="42" name="Přímá spojovací čára 41"/>
          <p:cNvCxnSpPr/>
          <p:nvPr/>
        </p:nvCxnSpPr>
        <p:spPr>
          <a:xfrm rot="10800000" flipV="1">
            <a:off x="1785918" y="3286124"/>
            <a:ext cx="2107422" cy="12144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16200000" flipH="1">
            <a:off x="3286116" y="3929066"/>
            <a:ext cx="1500198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16200000" flipH="1">
            <a:off x="3643306" y="3429000"/>
            <a:ext cx="2571768" cy="20002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3679025" y="3679033"/>
            <a:ext cx="1571636" cy="64294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4714876" y="3071810"/>
            <a:ext cx="3000396" cy="271464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16200000" flipH="1">
            <a:off x="4268388" y="3911206"/>
            <a:ext cx="2357456" cy="110729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>
            <a:stCxn id="40" idx="1"/>
          </p:cNvCxnSpPr>
          <p:nvPr/>
        </p:nvCxnSpPr>
        <p:spPr>
          <a:xfrm rot="10800000" flipV="1">
            <a:off x="5214942" y="2964653"/>
            <a:ext cx="1143008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 rot="10800000">
            <a:off x="4214810" y="3107529"/>
            <a:ext cx="35719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Zaoblený obdélník 39"/>
          <p:cNvSpPr/>
          <p:nvPr/>
        </p:nvSpPr>
        <p:spPr>
          <a:xfrm>
            <a:off x="6357950" y="2786058"/>
            <a:ext cx="64294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RB</a:t>
            </a:r>
            <a:endParaRPr lang="cs-CZ" dirty="0"/>
          </a:p>
        </p:txBody>
      </p:sp>
      <p:sp>
        <p:nvSpPr>
          <p:cNvPr id="64" name="Šestiúhelník 63"/>
          <p:cNvSpPr/>
          <p:nvPr/>
        </p:nvSpPr>
        <p:spPr>
          <a:xfrm>
            <a:off x="1643042" y="4429132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Šestiúhelník 64"/>
          <p:cNvSpPr/>
          <p:nvPr/>
        </p:nvSpPr>
        <p:spPr>
          <a:xfrm>
            <a:off x="4000496" y="4714884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Šestiúhelník 65"/>
          <p:cNvSpPr/>
          <p:nvPr/>
        </p:nvSpPr>
        <p:spPr>
          <a:xfrm>
            <a:off x="5857884" y="5643578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Šestiúhelník 66"/>
          <p:cNvSpPr/>
          <p:nvPr/>
        </p:nvSpPr>
        <p:spPr>
          <a:xfrm>
            <a:off x="7643834" y="5715016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Šestiúhelník 67"/>
          <p:cNvSpPr/>
          <p:nvPr/>
        </p:nvSpPr>
        <p:spPr>
          <a:xfrm>
            <a:off x="4143372" y="2214554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ovéPole 70"/>
          <p:cNvSpPr txBox="1"/>
          <p:nvPr/>
        </p:nvSpPr>
        <p:spPr>
          <a:xfrm>
            <a:off x="4572000" y="200024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Datová zásuvka</a:t>
            </a:r>
            <a:endParaRPr lang="cs-CZ" dirty="0"/>
          </a:p>
        </p:txBody>
      </p:sp>
      <p:cxnSp>
        <p:nvCxnSpPr>
          <p:cNvPr id="75" name="Přímá spojovací čára 74"/>
          <p:cNvCxnSpPr>
            <a:stCxn id="4" idx="1"/>
            <a:endCxn id="4" idx="3"/>
          </p:cNvCxnSpPr>
          <p:nvPr/>
        </p:nvCxnSpPr>
        <p:spPr>
          <a:xfrm rot="10800000" flipH="1">
            <a:off x="785786" y="5072074"/>
            <a:ext cx="76438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>
            <a:off x="2607455" y="4464851"/>
            <a:ext cx="2643206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16200000" flipH="1">
            <a:off x="4714876" y="3357562"/>
            <a:ext cx="1357322" cy="10715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>
            <a:stCxn id="70" idx="3"/>
          </p:cNvCxnSpPr>
          <p:nvPr/>
        </p:nvCxnSpPr>
        <p:spPr>
          <a:xfrm>
            <a:off x="5214942" y="3178967"/>
            <a:ext cx="2286016" cy="146447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>
            <a:off x="4143372" y="3286124"/>
            <a:ext cx="1714512" cy="13573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>
            <a:stCxn id="69" idx="3"/>
          </p:cNvCxnSpPr>
          <p:nvPr/>
        </p:nvCxnSpPr>
        <p:spPr>
          <a:xfrm>
            <a:off x="4214810" y="3178967"/>
            <a:ext cx="3286148" cy="15359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Zaoblený obdélník 68"/>
          <p:cNvSpPr/>
          <p:nvPr/>
        </p:nvSpPr>
        <p:spPr>
          <a:xfrm>
            <a:off x="3571868" y="3000372"/>
            <a:ext cx="642942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VOIP</a:t>
            </a:r>
            <a:endParaRPr lang="cs-CZ" sz="1100" dirty="0"/>
          </a:p>
        </p:txBody>
      </p:sp>
      <p:sp>
        <p:nvSpPr>
          <p:cNvPr id="98" name="Šestiúhelník 97"/>
          <p:cNvSpPr/>
          <p:nvPr/>
        </p:nvSpPr>
        <p:spPr>
          <a:xfrm>
            <a:off x="7429520" y="4572008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Šestiúhelník 98"/>
          <p:cNvSpPr/>
          <p:nvPr/>
        </p:nvSpPr>
        <p:spPr>
          <a:xfrm>
            <a:off x="5857884" y="4572008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Šestiúhelník 99"/>
          <p:cNvSpPr/>
          <p:nvPr/>
        </p:nvSpPr>
        <p:spPr>
          <a:xfrm>
            <a:off x="3714744" y="5857892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1" name="Přímá spojovací čára 100"/>
          <p:cNvCxnSpPr/>
          <p:nvPr/>
        </p:nvCxnSpPr>
        <p:spPr>
          <a:xfrm rot="10800000" flipV="1">
            <a:off x="1928794" y="3286124"/>
            <a:ext cx="2928958" cy="250033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3" name="Šestiúhelník 102"/>
          <p:cNvSpPr/>
          <p:nvPr/>
        </p:nvSpPr>
        <p:spPr>
          <a:xfrm>
            <a:off x="1785918" y="5643578"/>
            <a:ext cx="214314" cy="214314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Zaoblený obdélník 69"/>
          <p:cNvSpPr/>
          <p:nvPr/>
        </p:nvSpPr>
        <p:spPr>
          <a:xfrm>
            <a:off x="4572000" y="3000372"/>
            <a:ext cx="642942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 smtClean="0"/>
              <a:t>switch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Použitelná zařízení VOIP	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Linksys</a:t>
            </a:r>
            <a:r>
              <a:rPr lang="cs-CZ" dirty="0" smtClean="0"/>
              <a:t> SPA8000</a:t>
            </a:r>
            <a:r>
              <a:rPr lang="en-US" dirty="0" smtClean="0"/>
              <a:t>, 8xFXS</a:t>
            </a:r>
            <a:r>
              <a:rPr lang="cs-CZ" dirty="0" smtClean="0"/>
              <a:t>			6200,-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 8 FXS ports </a:t>
            </a:r>
            <a:r>
              <a:rPr lang="en-US" dirty="0" smtClean="0"/>
              <a:t>(</a:t>
            </a:r>
            <a:r>
              <a:rPr lang="en-US" dirty="0" smtClean="0"/>
              <a:t>RJ11) </a:t>
            </a:r>
            <a:r>
              <a:rPr lang="en-US" dirty="0" smtClean="0"/>
              <a:t>- </a:t>
            </a:r>
            <a:r>
              <a:rPr lang="en-US" dirty="0" smtClean="0"/>
              <a:t>8 </a:t>
            </a:r>
            <a:r>
              <a:rPr lang="en-US" dirty="0" smtClean="0"/>
              <a:t>Settings</a:t>
            </a:r>
            <a:r>
              <a:rPr lang="cs-CZ" dirty="0" smtClean="0"/>
              <a:t>, 1xEth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err="1" smtClean="0"/>
              <a:t>Grandstream</a:t>
            </a:r>
            <a:r>
              <a:rPr lang="en-US" dirty="0" smtClean="0"/>
              <a:t> </a:t>
            </a:r>
            <a:r>
              <a:rPr lang="en-US" dirty="0" smtClean="0"/>
              <a:t>GXW4008</a:t>
            </a:r>
            <a:r>
              <a:rPr lang="en-US" dirty="0" smtClean="0"/>
              <a:t>, </a:t>
            </a:r>
            <a:r>
              <a:rPr lang="en-US" dirty="0" smtClean="0"/>
              <a:t>8xFXS</a:t>
            </a:r>
            <a:r>
              <a:rPr lang="cs-CZ" dirty="0" smtClean="0"/>
              <a:t>		6300,-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8</a:t>
            </a:r>
            <a:r>
              <a:rPr lang="en-US" dirty="0" smtClean="0"/>
              <a:t> FXS </a:t>
            </a:r>
            <a:r>
              <a:rPr lang="en-US" dirty="0" smtClean="0"/>
              <a:t>ports</a:t>
            </a:r>
            <a:r>
              <a:rPr lang="en-US" dirty="0" smtClean="0"/>
              <a:t> </a:t>
            </a:r>
            <a:r>
              <a:rPr lang="en-US" dirty="0" smtClean="0"/>
              <a:t>RJ11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Two RJ-45 ports 10/100 </a:t>
            </a:r>
            <a:r>
              <a:rPr lang="en-US" dirty="0" smtClean="0"/>
              <a:t>Mbps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(switched or routed) Multiple SIP accounts (choice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of </a:t>
            </a:r>
            <a:r>
              <a:rPr lang="en-US" dirty="0" smtClean="0"/>
              <a:t>2 profiles per account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WELL - </a:t>
            </a:r>
            <a:r>
              <a:rPr lang="cs-CZ" dirty="0" err="1" smtClean="0"/>
              <a:t>VoIP</a:t>
            </a:r>
            <a:r>
              <a:rPr lang="cs-CZ" dirty="0" smtClean="0"/>
              <a:t> brána, 5xEth, </a:t>
            </a:r>
            <a:r>
              <a:rPr lang="cs-CZ" dirty="0" smtClean="0"/>
              <a:t>8xFXS,	5700,-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,</a:t>
            </a:r>
            <a:r>
              <a:rPr lang="cs-CZ" dirty="0" err="1" smtClean="0"/>
              <a:t>QoS</a:t>
            </a:r>
            <a:r>
              <a:rPr lang="cs-CZ" dirty="0" smtClean="0"/>
              <a:t>, SIP, H323</a:t>
            </a:r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Použitelná zařízení IPTV	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hlinkClick r:id="rId3"/>
              </a:rPr>
              <a:t>Motorola </a:t>
            </a:r>
            <a:r>
              <a:rPr lang="cs-CZ" b="1" dirty="0" smtClean="0">
                <a:hlinkClick r:id="rId3"/>
              </a:rPr>
              <a:t>VIP1910-9</a:t>
            </a:r>
            <a:r>
              <a:rPr lang="cs-CZ" b="1" dirty="0" smtClean="0"/>
              <a:t>	 		</a:t>
            </a:r>
            <a:r>
              <a:rPr lang="cs-CZ" b="1" dirty="0" smtClean="0"/>
              <a:t>	</a:t>
            </a:r>
            <a:r>
              <a:rPr lang="cs-CZ" b="1" dirty="0" smtClean="0">
                <a:hlinkClick r:id="rId3"/>
              </a:rPr>
              <a:t>5</a:t>
            </a:r>
            <a:r>
              <a:rPr lang="cs-CZ" b="1" dirty="0" smtClean="0">
                <a:hlinkClick r:id="rId3"/>
              </a:rPr>
              <a:t> 739,- </a:t>
            </a:r>
            <a:r>
              <a:rPr lang="cs-CZ" dirty="0" smtClean="0"/>
              <a:t>vysoké rozlišení </a:t>
            </a:r>
            <a:r>
              <a:rPr lang="cs-CZ" dirty="0" smtClean="0"/>
              <a:t>a standardní definice televize v MPEG-1, MPEG-2 a H.264 (MPEG-4)</a:t>
            </a:r>
            <a:br>
              <a:rPr lang="cs-CZ" dirty="0" smtClean="0"/>
            </a:br>
            <a:r>
              <a:rPr lang="cs-CZ" dirty="0" err="1" smtClean="0"/>
              <a:t>System</a:t>
            </a:r>
            <a:r>
              <a:rPr lang="cs-CZ" dirty="0" smtClean="0"/>
              <a:t>-on-čip </a:t>
            </a:r>
            <a:r>
              <a:rPr lang="cs-CZ" dirty="0" smtClean="0"/>
              <a:t>450 DMIPS procesor</a:t>
            </a:r>
            <a:endParaRPr lang="cs-CZ" dirty="0" smtClean="0"/>
          </a:p>
          <a:p>
            <a:r>
              <a:rPr lang="cs-CZ" u="sng" dirty="0" smtClean="0"/>
              <a:t> </a:t>
            </a:r>
            <a:r>
              <a:rPr lang="cs-CZ" b="1" u="sng" dirty="0" smtClean="0">
                <a:hlinkClick r:id="rId4"/>
              </a:rPr>
              <a:t>PC Linux </a:t>
            </a:r>
            <a:r>
              <a:rPr lang="cs-CZ" b="1" u="sng" dirty="0" err="1" smtClean="0">
                <a:hlinkClick r:id="rId4"/>
              </a:rPr>
              <a:t>Dreambox</a:t>
            </a:r>
            <a:r>
              <a:rPr lang="cs-CZ" b="1" u="sng" dirty="0" smtClean="0">
                <a:hlinkClick r:id="rId4"/>
              </a:rPr>
              <a:t> </a:t>
            </a:r>
            <a:r>
              <a:rPr lang="cs-CZ" b="1" u="sng" dirty="0" smtClean="0">
                <a:hlinkClick r:id="rId4"/>
              </a:rPr>
              <a:t>DM-500S</a:t>
            </a:r>
            <a:r>
              <a:rPr lang="cs-CZ" b="1" dirty="0" smtClean="0"/>
              <a:t> 	</a:t>
            </a:r>
            <a:r>
              <a:rPr lang="cs-CZ" b="1" dirty="0" smtClean="0">
                <a:hlinkClick r:id="rId4"/>
              </a:rPr>
              <a:t>2 960,- </a:t>
            </a:r>
          </a:p>
          <a:p>
            <a:pPr>
              <a:buNone/>
            </a:pPr>
            <a:r>
              <a:rPr lang="cs-CZ" dirty="0" smtClean="0"/>
              <a:t>	250 </a:t>
            </a:r>
            <a:r>
              <a:rPr lang="cs-CZ" dirty="0" smtClean="0"/>
              <a:t>MHz IBM </a:t>
            </a:r>
            <a:r>
              <a:rPr lang="cs-CZ" dirty="0" err="1" smtClean="0"/>
              <a:t>PowerPC</a:t>
            </a:r>
            <a:r>
              <a:rPr lang="cs-CZ" dirty="0" smtClean="0"/>
              <a:t> </a:t>
            </a:r>
            <a:r>
              <a:rPr lang="cs-CZ" dirty="0" err="1" smtClean="0"/>
              <a:t>Processor</a:t>
            </a:r>
            <a:r>
              <a:rPr lang="cs-CZ" dirty="0" smtClean="0"/>
              <a:t> (350 </a:t>
            </a:r>
            <a:r>
              <a:rPr lang="cs-CZ" dirty="0" err="1" smtClean="0"/>
              <a:t>Mips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Hardwarové </a:t>
            </a:r>
            <a:r>
              <a:rPr lang="cs-CZ" dirty="0" smtClean="0"/>
              <a:t>dekódování </a:t>
            </a:r>
            <a:r>
              <a:rPr lang="cs-CZ" dirty="0" smtClean="0"/>
              <a:t>MPEG2</a:t>
            </a:r>
          </a:p>
          <a:p>
            <a:r>
              <a:rPr lang="cs-CZ" dirty="0" smtClean="0"/>
              <a:t> </a:t>
            </a:r>
            <a:r>
              <a:rPr lang="cs-CZ" dirty="0" smtClean="0">
                <a:hlinkClick r:id="rId5" tooltip="IPTV Set-Top Box AmiNET110, 1x Ethernet, MPEG-2, SDTV, Dolby 5.1, DO"/>
              </a:rPr>
              <a:t>IPTV Set-Top Box </a:t>
            </a:r>
            <a:r>
              <a:rPr lang="cs-CZ" dirty="0" smtClean="0">
                <a:hlinkClick r:id="rId5" tooltip="IPTV Set-Top Box AmiNET110, 1x Ethernet, MPEG-2, SDTV, Dolby 5.1, DO"/>
              </a:rPr>
              <a:t>AmiNET110</a:t>
            </a:r>
            <a:r>
              <a:rPr lang="cs-CZ" dirty="0" smtClean="0"/>
              <a:t>		</a:t>
            </a:r>
            <a:r>
              <a:rPr lang="cs-CZ" b="1" dirty="0" smtClean="0">
                <a:hlinkClick r:id="rId4"/>
              </a:rPr>
              <a:t>4 223,-</a:t>
            </a:r>
            <a:r>
              <a:rPr lang="cs-CZ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MPEG1 &amp; MPEG2 MP@ML, up to 10Mbps 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lan presentatio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454</Words>
  <Application>Microsoft Office PowerPoint</Application>
  <PresentationFormat>Předvádění na obrazovce (4:3)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Business plan presentation</vt:lpstr>
      <vt:lpstr>Návrh strategie Pilsfree 2009 </vt:lpstr>
      <vt:lpstr>Hlavní cíle </vt:lpstr>
      <vt:lpstr>Konkurence</vt:lpstr>
      <vt:lpstr>Týmová práce</vt:lpstr>
      <vt:lpstr>Přehled trhu</vt:lpstr>
      <vt:lpstr>Příležitosti</vt:lpstr>
      <vt:lpstr>Technická koncepce plánu</vt:lpstr>
      <vt:lpstr>Použitelná zařízení VOIP </vt:lpstr>
      <vt:lpstr>Použitelná zařízení IPTV </vt:lpstr>
      <vt:lpstr>Plány a cíle</vt:lpstr>
      <vt:lpstr>Požadavky na zdroje</vt:lpstr>
      <vt:lpstr>Rizika a výnosy</vt:lpstr>
      <vt:lpstr>Hlavní problémy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2009-01-13T08:54:27Z</dcterms:created>
  <dcterms:modified xsi:type="dcterms:W3CDTF">2009-01-19T19:18:46Z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TC100819221029</vt:lpwstr>
  </property>
</Properties>
</file>